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ags/tag2.xml" ContentType="application/vnd.openxmlformats-officedocument.presentationml.tags+xml"/>
  <Override PartName="/ppt/notesSlides/notesSlide12.xml" ContentType="application/vnd.openxmlformats-officedocument.presentationml.notesSlide+xml"/>
  <Override PartName="/ppt/charts/chart6.xml" ContentType="application/vnd.openxmlformats-officedocument.drawingml.chart+xml"/>
  <Override PartName="/ppt/notesSlides/notesSlide13.xml" ContentType="application/vnd.openxmlformats-officedocument.presentationml.notesSlid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4.xml" ContentType="application/vnd.openxmlformats-officedocument.presentationml.notesSlid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5.xml" ContentType="application/vnd.openxmlformats-officedocument.presentationml.notesSlid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1.xml" ContentType="application/vnd.openxmlformats-officedocument.themeOverride+xml"/>
  <Override PartName="/ppt/notesSlides/notesSlide16.xml" ContentType="application/vnd.openxmlformats-officedocument.presentationml.notesSlid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charts/chart11.xml" ContentType="application/vnd.openxmlformats-officedocument.drawingml.chart+xml"/>
  <Override PartName="/ppt/notesSlides/notesSlide17.xml" ContentType="application/vnd.openxmlformats-officedocument.presentationml.notesSlide+xml"/>
  <Override PartName="/ppt/charts/chart12.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3.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8.xml" ContentType="application/vnd.openxmlformats-officedocument.presentationml.notesSlide+xml"/>
  <Override PartName="/ppt/charts/chart14.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5.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19.xml" ContentType="application/vnd.openxmlformats-officedocument.presentationml.notesSlide+xml"/>
  <Override PartName="/ppt/charts/chart16.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7.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20.xml" ContentType="application/vnd.openxmlformats-officedocument.presentationml.notesSlide+xml"/>
  <Override PartName="/ppt/charts/chart18.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9.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21.xml" ContentType="application/vnd.openxmlformats-officedocument.presentationml.notesSlide+xml"/>
  <Override PartName="/ppt/charts/chart20.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21.xml" ContentType="application/vnd.openxmlformats-officedocument.drawingml.chart+xml"/>
  <Override PartName="/ppt/charts/style19.xml" ContentType="application/vnd.ms-office.chartstyle+xml"/>
  <Override PartName="/ppt/charts/colors19.xml" ContentType="application/vnd.ms-office.chartcolorstyle+xml"/>
  <Override PartName="/ppt/notesSlides/notesSlide22.xml" ContentType="application/vnd.openxmlformats-officedocument.presentationml.notesSlide+xml"/>
  <Override PartName="/ppt/charts/chart22.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3.xml" ContentType="application/vnd.openxmlformats-officedocument.drawingml.chart+xml"/>
  <Override PartName="/ppt/charts/style21.xml" ContentType="application/vnd.ms-office.chartstyle+xml"/>
  <Override PartName="/ppt/charts/colors21.xml" ContentType="application/vnd.ms-office.chartcolorstyle+xml"/>
  <Override PartName="/ppt/notesSlides/notesSlide23.xml" ContentType="application/vnd.openxmlformats-officedocument.presentationml.notesSlide+xml"/>
  <Override PartName="/ppt/charts/chart24.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5.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24.xml" ContentType="application/vnd.openxmlformats-officedocument.presentationml.notesSlide+xml"/>
  <Override PartName="/ppt/charts/chart26.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7.xml" ContentType="application/vnd.openxmlformats-officedocument.drawingml.chart+xml"/>
  <Override PartName="/ppt/charts/style25.xml" ContentType="application/vnd.ms-office.chartstyle+xml"/>
  <Override PartName="/ppt/charts/colors25.xml" ContentType="application/vnd.ms-office.chartcolorstyle+xml"/>
  <Override PartName="/ppt/notesSlides/notesSlide25.xml" ContentType="application/vnd.openxmlformats-officedocument.presentationml.notesSlide+xml"/>
  <Override PartName="/ppt/charts/chart28.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9.xml" ContentType="application/vnd.openxmlformats-officedocument.drawingml.chart+xml"/>
  <Override PartName="/ppt/charts/style27.xml" ContentType="application/vnd.ms-office.chartstyle+xml"/>
  <Override PartName="/ppt/charts/colors27.xml" ContentType="application/vnd.ms-office.chartcolorstyle+xml"/>
  <Override PartName="/ppt/notesSlides/notesSlide26.xml" ContentType="application/vnd.openxmlformats-officedocument.presentationml.notesSlide+xml"/>
  <Override PartName="/ppt/charts/chart30.xml" ContentType="application/vnd.openxmlformats-officedocument.drawingml.chart+xml"/>
  <Override PartName="/ppt/charts/style28.xml" ContentType="application/vnd.ms-office.chartstyle+xml"/>
  <Override PartName="/ppt/charts/colors28.xml" ContentType="application/vnd.ms-office.chartcolorstyle+xml"/>
  <Override PartName="/ppt/notesSlides/notesSlide27.xml" ContentType="application/vnd.openxmlformats-officedocument.presentationml.notesSlide+xml"/>
  <Override PartName="/ppt/charts/chart31.xml" ContentType="application/vnd.openxmlformats-officedocument.drawingml.chart+xml"/>
  <Override PartName="/ppt/charts/style29.xml" ContentType="application/vnd.ms-office.chartstyle+xml"/>
  <Override PartName="/ppt/charts/colors29.xml" ContentType="application/vnd.ms-office.chartcolorstyle+xml"/>
  <Override PartName="/ppt/theme/themeOverride2.xml" ContentType="application/vnd.openxmlformats-officedocument.themeOverride+xml"/>
  <Override PartName="/ppt/notesSlides/notesSlide28.xml" ContentType="application/vnd.openxmlformats-officedocument.presentationml.notesSlide+xml"/>
  <Override PartName="/ppt/charts/chart32.xml" ContentType="application/vnd.openxmlformats-officedocument.drawingml.chart+xml"/>
  <Override PartName="/ppt/charts/style30.xml" ContentType="application/vnd.ms-office.chartstyle+xml"/>
  <Override PartName="/ppt/charts/colors30.xml" ContentType="application/vnd.ms-office.chartcolorstyle+xml"/>
  <Override PartName="/ppt/tags/tag3.xml" ContentType="application/vnd.openxmlformats-officedocument.presentationml.tags+xml"/>
  <Override PartName="/ppt/notesSlides/notesSlide29.xml" ContentType="application/vnd.openxmlformats-officedocument.presentationml.notesSlide+xml"/>
  <Override PartName="/ppt/charts/chart33.xml" ContentType="application/vnd.openxmlformats-officedocument.drawingml.chart+xml"/>
  <Override PartName="/ppt/notesSlides/notesSlide30.xml" ContentType="application/vnd.openxmlformats-officedocument.presentationml.notesSlide+xml"/>
  <Override PartName="/ppt/charts/chart34.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5.xml" ContentType="application/vnd.openxmlformats-officedocument.drawingml.chart+xml"/>
  <Override PartName="/ppt/charts/style32.xml" ContentType="application/vnd.ms-office.chartstyle+xml"/>
  <Override PartName="/ppt/charts/colors32.xml" ContentType="application/vnd.ms-office.chartcolorstyle+xml"/>
  <Override PartName="/ppt/notesSlides/notesSlide31.xml" ContentType="application/vnd.openxmlformats-officedocument.presentationml.notesSlide+xml"/>
  <Override PartName="/ppt/charts/chart36.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7.xml" ContentType="application/vnd.openxmlformats-officedocument.drawingml.chart+xml"/>
  <Override PartName="/ppt/charts/style34.xml" ContentType="application/vnd.ms-office.chartstyle+xml"/>
  <Override PartName="/ppt/charts/colors34.xml" ContentType="application/vnd.ms-office.chartcolorstyle+xml"/>
  <Override PartName="/ppt/notesSlides/notesSlide32.xml" ContentType="application/vnd.openxmlformats-officedocument.presentationml.notesSlide+xml"/>
  <Override PartName="/ppt/charts/chart38.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9.xml" ContentType="application/vnd.openxmlformats-officedocument.drawingml.chart+xml"/>
  <Override PartName="/ppt/charts/style36.xml" ContentType="application/vnd.ms-office.chartstyle+xml"/>
  <Override PartName="/ppt/charts/colors36.xml" ContentType="application/vnd.ms-office.chartcolorstyle+xml"/>
  <Override PartName="/ppt/notesSlides/notesSlide33.xml" ContentType="application/vnd.openxmlformats-officedocument.presentationml.notesSlide+xml"/>
  <Override PartName="/ppt/charts/chart40.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41.xml" ContentType="application/vnd.openxmlformats-officedocument.drawingml.chart+xml"/>
  <Override PartName="/ppt/charts/style38.xml" ContentType="application/vnd.ms-office.chartstyle+xml"/>
  <Override PartName="/ppt/charts/colors38.xml" ContentType="application/vnd.ms-office.chartcolorstyle+xml"/>
  <Override PartName="/ppt/notesSlides/notesSlide34.xml" ContentType="application/vnd.openxmlformats-officedocument.presentationml.notesSlide+xml"/>
  <Override PartName="/ppt/charts/chart42.xml" ContentType="application/vnd.openxmlformats-officedocument.drawingml.chart+xml"/>
  <Override PartName="/ppt/charts/style39.xml" ContentType="application/vnd.ms-office.chartstyle+xml"/>
  <Override PartName="/ppt/charts/colors39.xml" ContentType="application/vnd.ms-office.chartcolorstyle+xml"/>
  <Override PartName="/ppt/notesSlides/notesSlide35.xml" ContentType="application/vnd.openxmlformats-officedocument.presentationml.notesSlide+xml"/>
  <Override PartName="/ppt/charts/chart43.xml" ContentType="application/vnd.openxmlformats-officedocument.drawingml.chart+xml"/>
  <Override PartName="/ppt/charts/style40.xml" ContentType="application/vnd.ms-office.chartstyle+xml"/>
  <Override PartName="/ppt/charts/colors40.xml" ContentType="application/vnd.ms-office.chartcolorstyle+xml"/>
  <Override PartName="/ppt/theme/themeOverride3.xml" ContentType="application/vnd.openxmlformats-officedocument.themeOverride+xml"/>
  <Override PartName="/ppt/notesSlides/notesSlide36.xml" ContentType="application/vnd.openxmlformats-officedocument.presentationml.notesSlide+xml"/>
  <Override PartName="/ppt/charts/chart44.xml" ContentType="application/vnd.openxmlformats-officedocument.drawingml.chart+xml"/>
  <Override PartName="/ppt/charts/style41.xml" ContentType="application/vnd.ms-office.chartstyle+xml"/>
  <Override PartName="/ppt/charts/colors41.xml" ContentType="application/vnd.ms-office.chartcolorstyle+xml"/>
  <Override PartName="/ppt/notesSlides/notesSlide37.xml" ContentType="application/vnd.openxmlformats-officedocument.presentationml.notesSlide+xml"/>
  <Override PartName="/ppt/charts/chart45.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46.xml" ContentType="application/vnd.openxmlformats-officedocument.drawingml.chart+xml"/>
  <Override PartName="/ppt/charts/style43.xml" ContentType="application/vnd.ms-office.chartstyle+xml"/>
  <Override PartName="/ppt/charts/colors43.xml" ContentType="application/vnd.ms-office.chartcolorstyle+xml"/>
  <Override PartName="/ppt/notesSlides/notesSlide38.xml" ContentType="application/vnd.openxmlformats-officedocument.presentationml.notesSlide+xml"/>
  <Override PartName="/ppt/charts/chart47.xml" ContentType="application/vnd.openxmlformats-officedocument.drawingml.chart+xml"/>
  <Override PartName="/ppt/charts/style44.xml" ContentType="application/vnd.ms-office.chartstyle+xml"/>
  <Override PartName="/ppt/charts/colors44.xml" ContentType="application/vnd.ms-office.chartcolorstyle+xml"/>
  <Override PartName="/ppt/charts/chart48.xml" ContentType="application/vnd.openxmlformats-officedocument.drawingml.chart+xml"/>
  <Override PartName="/ppt/charts/style45.xml" ContentType="application/vnd.ms-office.chartstyle+xml"/>
  <Override PartName="/ppt/charts/colors45.xml" ContentType="application/vnd.ms-office.chartcolorstyle+xml"/>
  <Override PartName="/ppt/notesSlides/notesSlide39.xml" ContentType="application/vnd.openxmlformats-officedocument.presentationml.notesSlide+xml"/>
  <Override PartName="/ppt/charts/chart49.xml" ContentType="application/vnd.openxmlformats-officedocument.drawingml.chart+xml"/>
  <Override PartName="/ppt/charts/style46.xml" ContentType="application/vnd.ms-office.chartstyle+xml"/>
  <Override PartName="/ppt/charts/colors46.xml" ContentType="application/vnd.ms-office.chartcolorstyle+xml"/>
  <Override PartName="/ppt/charts/chart50.xml" ContentType="application/vnd.openxmlformats-officedocument.drawingml.chart+xml"/>
  <Override PartName="/ppt/charts/style47.xml" ContentType="application/vnd.ms-office.chartstyle+xml"/>
  <Override PartName="/ppt/charts/colors47.xml" ContentType="application/vnd.ms-office.chartcolorstyle+xml"/>
  <Override PartName="/ppt/notesSlides/notesSlide40.xml" ContentType="application/vnd.openxmlformats-officedocument.presentationml.notesSlide+xml"/>
  <Override PartName="/ppt/charts/chart51.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52.xml" ContentType="application/vnd.openxmlformats-officedocument.drawingml.chart+xml"/>
  <Override PartName="/ppt/charts/style49.xml" ContentType="application/vnd.ms-office.chartstyle+xml"/>
  <Override PartName="/ppt/charts/colors49.xml" ContentType="application/vnd.ms-office.chartcolorstyle+xml"/>
  <Override PartName="/ppt/notesSlides/notesSlide41.xml" ContentType="application/vnd.openxmlformats-officedocument.presentationml.notesSlide+xml"/>
  <Override PartName="/ppt/charts/chart53.xml" ContentType="application/vnd.openxmlformats-officedocument.drawingml.chart+xml"/>
  <Override PartName="/ppt/charts/style50.xml" ContentType="application/vnd.ms-office.chartstyle+xml"/>
  <Override PartName="/ppt/charts/colors50.xml" ContentType="application/vnd.ms-office.chartcolorstyle+xml"/>
  <Override PartName="/ppt/notesSlides/notesSlide42.xml" ContentType="application/vnd.openxmlformats-officedocument.presentationml.notesSlide+xml"/>
  <Override PartName="/ppt/charts/chart54.xml" ContentType="application/vnd.openxmlformats-officedocument.drawingml.chart+xml"/>
  <Override PartName="/ppt/charts/style51.xml" ContentType="application/vnd.ms-office.chartstyle+xml"/>
  <Override PartName="/ppt/charts/colors51.xml" ContentType="application/vnd.ms-office.chartcolorstyle+xml"/>
  <Override PartName="/ppt/charts/chart55.xml" ContentType="application/vnd.openxmlformats-officedocument.drawingml.chart+xml"/>
  <Override PartName="/ppt/charts/style52.xml" ContentType="application/vnd.ms-office.chartstyle+xml"/>
  <Override PartName="/ppt/charts/colors52.xml" ContentType="application/vnd.ms-office.chartcolorstyle+xml"/>
  <Override PartName="/ppt/notesSlides/notesSlide43.xml" ContentType="application/vnd.openxmlformats-officedocument.presentationml.notesSlide+xml"/>
  <Override PartName="/ppt/charts/chart56.xml" ContentType="application/vnd.openxmlformats-officedocument.drawingml.chart+xml"/>
  <Override PartName="/ppt/charts/style53.xml" ContentType="application/vnd.ms-office.chartstyle+xml"/>
  <Override PartName="/ppt/charts/colors53.xml" ContentType="application/vnd.ms-office.chartcolorstyle+xml"/>
  <Override PartName="/ppt/charts/chart57.xml" ContentType="application/vnd.openxmlformats-officedocument.drawingml.chart+xml"/>
  <Override PartName="/ppt/charts/style54.xml" ContentType="application/vnd.ms-office.chartstyle+xml"/>
  <Override PartName="/ppt/charts/colors54.xml" ContentType="application/vnd.ms-office.chartcolorstyle+xml"/>
  <Override PartName="/ppt/notesSlides/notesSlide44.xml" ContentType="application/vnd.openxmlformats-officedocument.presentationml.notesSlide+xml"/>
  <Override PartName="/ppt/charts/chart58.xml" ContentType="application/vnd.openxmlformats-officedocument.drawingml.chart+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rts/chart59.xml" ContentType="application/vnd.openxmlformats-officedocument.drawingml.chart+xml"/>
  <Override PartName="/ppt/charts/style55.xml" ContentType="application/vnd.ms-office.chartstyle+xml"/>
  <Override PartName="/ppt/charts/colors55.xml" ContentType="application/vnd.ms-office.chartcolorstyle+xml"/>
  <Override PartName="/ppt/notesSlides/notesSlide50.xml" ContentType="application/vnd.openxmlformats-officedocument.presentationml.notesSlide+xml"/>
  <Override PartName="/ppt/charts/chart60.xml" ContentType="application/vnd.openxmlformats-officedocument.drawingml.chart+xml"/>
  <Override PartName="/ppt/charts/style56.xml" ContentType="application/vnd.ms-office.chartstyle+xml"/>
  <Override PartName="/ppt/charts/colors56.xml" ContentType="application/vnd.ms-office.chartcolorstyl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harts/chart61.xml" ContentType="application/vnd.openxmlformats-officedocument.drawingml.chart+xml"/>
  <Override PartName="/ppt/charts/style57.xml" ContentType="application/vnd.ms-office.chartstyle+xml"/>
  <Override PartName="/ppt/charts/colors57.xml" ContentType="application/vnd.ms-office.chartcolorstyle+xml"/>
  <Override PartName="/ppt/notesSlides/notesSlide54.xml" ContentType="application/vnd.openxmlformats-officedocument.presentationml.notesSlide+xml"/>
  <Override PartName="/ppt/charts/chart62.xml" ContentType="application/vnd.openxmlformats-officedocument.drawingml.chart+xml"/>
  <Override PartName="/ppt/charts/style58.xml" ContentType="application/vnd.ms-office.chartstyle+xml"/>
  <Override PartName="/ppt/charts/colors58.xml" ContentType="application/vnd.ms-office.chartcolorstyle+xml"/>
  <Override PartName="/ppt/notesSlides/notesSlide55.xml" ContentType="application/vnd.openxmlformats-officedocument.presentationml.notesSlide+xml"/>
  <Override PartName="/ppt/charts/chart63.xml" ContentType="application/vnd.openxmlformats-officedocument.drawingml.chart+xml"/>
  <Override PartName="/ppt/charts/style59.xml" ContentType="application/vnd.ms-office.chartstyle+xml"/>
  <Override PartName="/ppt/charts/colors59.xml" ContentType="application/vnd.ms-office.chartcolorstyle+xml"/>
  <Override PartName="/ppt/notesSlides/notesSlide56.xml" ContentType="application/vnd.openxmlformats-officedocument.presentationml.notesSlide+xml"/>
  <Override PartName="/ppt/charts/chart64.xml" ContentType="application/vnd.openxmlformats-officedocument.drawingml.chart+xml"/>
  <Override PartName="/ppt/charts/style60.xml" ContentType="application/vnd.ms-office.chartstyle+xml"/>
  <Override PartName="/ppt/charts/colors60.xml" ContentType="application/vnd.ms-office.chartcolorstyle+xml"/>
  <Override PartName="/ppt/charts/chart65.xml" ContentType="application/vnd.openxmlformats-officedocument.drawingml.chart+xml"/>
  <Override PartName="/ppt/charts/style61.xml" ContentType="application/vnd.ms-office.chartstyle+xml"/>
  <Override PartName="/ppt/charts/colors61.xml" ContentType="application/vnd.ms-office.chartcolorstyl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charts/chart66.xml" ContentType="application/vnd.openxmlformats-officedocument.drawingml.chart+xml"/>
  <Override PartName="/ppt/charts/style62.xml" ContentType="application/vnd.ms-office.chartstyle+xml"/>
  <Override PartName="/ppt/charts/colors62.xml" ContentType="application/vnd.ms-office.chartcolorstyle+xml"/>
  <Override PartName="/ppt/notesSlides/notesSlide59.xml" ContentType="application/vnd.openxmlformats-officedocument.presentationml.notesSlide+xml"/>
  <Override PartName="/ppt/charts/chart67.xml" ContentType="application/vnd.openxmlformats-officedocument.drawingml.chart+xml"/>
  <Override PartName="/ppt/charts/style63.xml" ContentType="application/vnd.ms-office.chartstyle+xml"/>
  <Override PartName="/ppt/charts/colors63.xml" ContentType="application/vnd.ms-office.chartcolorstyl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charts/chart68.xml" ContentType="application/vnd.openxmlformats-officedocument.drawingml.chart+xml"/>
  <Override PartName="/ppt/charts/style64.xml" ContentType="application/vnd.ms-office.chartstyle+xml"/>
  <Override PartName="/ppt/charts/colors64.xml" ContentType="application/vnd.ms-office.chartcolorstyle+xml"/>
  <Override PartName="/ppt/notesSlides/notesSlide63.xml" ContentType="application/vnd.openxmlformats-officedocument.presentationml.notesSlide+xml"/>
  <Override PartName="/ppt/charts/chart69.xml" ContentType="application/vnd.openxmlformats-officedocument.drawingml.chart+xml"/>
  <Override PartName="/ppt/charts/style65.xml" ContentType="application/vnd.ms-office.chartstyle+xml"/>
  <Override PartName="/ppt/charts/colors65.xml" ContentType="application/vnd.ms-office.chartcolorstyle+xml"/>
  <Override PartName="/ppt/charts/chart70.xml" ContentType="application/vnd.openxmlformats-officedocument.drawingml.chart+xml"/>
  <Override PartName="/ppt/charts/style66.xml" ContentType="application/vnd.ms-office.chartstyle+xml"/>
  <Override PartName="/ppt/charts/colors66.xml" ContentType="application/vnd.ms-office.chartcolorstyle+xml"/>
  <Override PartName="/ppt/charts/chart71.xml" ContentType="application/vnd.openxmlformats-officedocument.drawingml.chart+xml"/>
  <Override PartName="/ppt/charts/style67.xml" ContentType="application/vnd.ms-office.chartstyle+xml"/>
  <Override PartName="/ppt/charts/colors67.xml" ContentType="application/vnd.ms-office.chartcolorstyl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charts/chart72.xml" ContentType="application/vnd.openxmlformats-officedocument.drawingml.chart+xml"/>
  <Override PartName="/ppt/charts/style68.xml" ContentType="application/vnd.ms-office.chartstyle+xml"/>
  <Override PartName="/ppt/charts/colors68.xml" ContentType="application/vnd.ms-office.chartcolorstyle+xml"/>
  <Override PartName="/ppt/charts/chart73.xml" ContentType="application/vnd.openxmlformats-officedocument.drawingml.chart+xml"/>
  <Override PartName="/ppt/charts/style69.xml" ContentType="application/vnd.ms-office.chartstyle+xml"/>
  <Override PartName="/ppt/charts/colors69.xml" ContentType="application/vnd.ms-office.chartcolorstyle+xml"/>
  <Override PartName="/ppt/notesSlides/notesSlide69.xml" ContentType="application/vnd.openxmlformats-officedocument.presentationml.notesSlide+xml"/>
  <Override PartName="/ppt/charts/chart74.xml" ContentType="application/vnd.openxmlformats-officedocument.drawingml.chart+xml"/>
  <Override PartName="/ppt/charts/style70.xml" ContentType="application/vnd.ms-office.chartstyle+xml"/>
  <Override PartName="/ppt/charts/colors70.xml" ContentType="application/vnd.ms-office.chartcolorstyle+xml"/>
  <Override PartName="/ppt/charts/chart75.xml" ContentType="application/vnd.openxmlformats-officedocument.drawingml.chart+xml"/>
  <Override PartName="/ppt/charts/style71.xml" ContentType="application/vnd.ms-office.chartstyle+xml"/>
  <Override PartName="/ppt/charts/colors71.xml" ContentType="application/vnd.ms-office.chartcolorstyle+xml"/>
  <Override PartName="/ppt/notesSlides/notesSlide70.xml" ContentType="application/vnd.openxmlformats-officedocument.presentationml.notesSlide+xml"/>
  <Override PartName="/ppt/charts/chart76.xml" ContentType="application/vnd.openxmlformats-officedocument.drawingml.chart+xml"/>
  <Override PartName="/ppt/charts/style72.xml" ContentType="application/vnd.ms-office.chartstyle+xml"/>
  <Override PartName="/ppt/charts/colors72.xml" ContentType="application/vnd.ms-office.chartcolorstyle+xml"/>
  <Override PartName="/ppt/notesSlides/notesSlide71.xml" ContentType="application/vnd.openxmlformats-officedocument.presentationml.notesSlide+xml"/>
  <Override PartName="/ppt/charts/chart77.xml" ContentType="application/vnd.openxmlformats-officedocument.drawingml.chart+xml"/>
  <Override PartName="/ppt/charts/style73.xml" ContentType="application/vnd.ms-office.chartstyle+xml"/>
  <Override PartName="/ppt/charts/colors73.xml" ContentType="application/vnd.ms-office.chartcolorstyle+xml"/>
  <Override PartName="/ppt/charts/chart78.xml" ContentType="application/vnd.openxmlformats-officedocument.drawingml.chart+xml"/>
  <Override PartName="/ppt/charts/style74.xml" ContentType="application/vnd.ms-office.chartstyle+xml"/>
  <Override PartName="/ppt/charts/colors74.xml" ContentType="application/vnd.ms-office.chartcolorstyl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charts/chart79.xml" ContentType="application/vnd.openxmlformats-officedocument.drawingml.chart+xml"/>
  <Override PartName="/ppt/charts/style75.xml" ContentType="application/vnd.ms-office.chartstyle+xml"/>
  <Override PartName="/ppt/charts/colors7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3"/>
  </p:notesMasterIdLst>
  <p:sldIdLst>
    <p:sldId id="12645" r:id="rId2"/>
    <p:sldId id="12639" r:id="rId3"/>
    <p:sldId id="12640" r:id="rId4"/>
    <p:sldId id="750" r:id="rId5"/>
    <p:sldId id="742" r:id="rId6"/>
    <p:sldId id="561" r:id="rId7"/>
    <p:sldId id="819" r:id="rId8"/>
    <p:sldId id="839" r:id="rId9"/>
    <p:sldId id="12472" r:id="rId10"/>
    <p:sldId id="994" r:id="rId11"/>
    <p:sldId id="12626" r:id="rId12"/>
    <p:sldId id="998" r:id="rId13"/>
    <p:sldId id="999" r:id="rId14"/>
    <p:sldId id="1003" r:id="rId15"/>
    <p:sldId id="12641" r:id="rId16"/>
    <p:sldId id="1005" r:id="rId17"/>
    <p:sldId id="1004" r:id="rId18"/>
    <p:sldId id="1006" r:id="rId19"/>
    <p:sldId id="12653" r:id="rId20"/>
    <p:sldId id="12644" r:id="rId21"/>
    <p:sldId id="12551" r:id="rId22"/>
    <p:sldId id="12593" r:id="rId23"/>
    <p:sldId id="12605" r:id="rId24"/>
    <p:sldId id="12606" r:id="rId25"/>
    <p:sldId id="12590" r:id="rId26"/>
    <p:sldId id="12591" r:id="rId27"/>
    <p:sldId id="12592" r:id="rId28"/>
    <p:sldId id="12594" r:id="rId29"/>
    <p:sldId id="12629" r:id="rId30"/>
    <p:sldId id="12630" r:id="rId31"/>
    <p:sldId id="12560" r:id="rId32"/>
    <p:sldId id="12655" r:id="rId33"/>
    <p:sldId id="12643" r:id="rId34"/>
    <p:sldId id="12595" r:id="rId35"/>
    <p:sldId id="12599" r:id="rId36"/>
    <p:sldId id="12596" r:id="rId37"/>
    <p:sldId id="12647" r:id="rId38"/>
    <p:sldId id="12631" r:id="rId39"/>
    <p:sldId id="12566" r:id="rId40"/>
    <p:sldId id="12654" r:id="rId41"/>
    <p:sldId id="12597" r:id="rId42"/>
    <p:sldId id="12598" r:id="rId43"/>
    <p:sldId id="12627" r:id="rId44"/>
    <p:sldId id="12649" r:id="rId45"/>
    <p:sldId id="12482" r:id="rId46"/>
    <p:sldId id="1007" r:id="rId47"/>
    <p:sldId id="1008" r:id="rId48"/>
    <p:sldId id="12575" r:id="rId49"/>
    <p:sldId id="12536" r:id="rId50"/>
    <p:sldId id="12610" r:id="rId51"/>
    <p:sldId id="12611" r:id="rId52"/>
    <p:sldId id="12657" r:id="rId53"/>
    <p:sldId id="12635" r:id="rId54"/>
    <p:sldId id="12537" r:id="rId55"/>
    <p:sldId id="12656" r:id="rId56"/>
    <p:sldId id="12619" r:id="rId57"/>
    <p:sldId id="12620" r:id="rId58"/>
    <p:sldId id="12498" r:id="rId59"/>
    <p:sldId id="12612" r:id="rId60"/>
    <p:sldId id="12636" r:id="rId61"/>
    <p:sldId id="12576" r:id="rId62"/>
    <p:sldId id="12577" r:id="rId63"/>
    <p:sldId id="12579" r:id="rId64"/>
    <p:sldId id="12633" r:id="rId65"/>
    <p:sldId id="12634" r:id="rId66"/>
    <p:sldId id="12621" r:id="rId67"/>
    <p:sldId id="12622" r:id="rId68"/>
    <p:sldId id="12580" r:id="rId69"/>
    <p:sldId id="12581" r:id="rId70"/>
    <p:sldId id="12582" r:id="rId71"/>
    <p:sldId id="12623" r:id="rId72"/>
    <p:sldId id="12539" r:id="rId73"/>
    <p:sldId id="12616" r:id="rId74"/>
    <p:sldId id="12637" r:id="rId75"/>
    <p:sldId id="12650" r:id="rId76"/>
    <p:sldId id="12652" r:id="rId77"/>
    <p:sldId id="12585" r:id="rId78"/>
    <p:sldId id="12658" r:id="rId79"/>
    <p:sldId id="12587" r:id="rId80"/>
    <p:sldId id="12625" r:id="rId81"/>
    <p:sldId id="12618" r:id="rId82"/>
  </p:sldIdLst>
  <p:sldSz cx="12192000" cy="6858000"/>
  <p:notesSz cx="6858000" cy="9144000"/>
  <p:custDataLst>
    <p:tags r:id="rId8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plin, Laura" initials="NL" lastIdx="25" clrIdx="0">
    <p:extLst>
      <p:ext uri="{19B8F6BF-5375-455C-9EA6-DF929625EA0E}">
        <p15:presenceInfo xmlns:p15="http://schemas.microsoft.com/office/powerpoint/2012/main" userId="S::laura.naplin@kellogg.com::5ce24528-aeb1-4e53-b546-c72208472053" providerId="AD"/>
      </p:ext>
    </p:extLst>
  </p:cmAuthor>
  <p:cmAuthor id="2" name="Nawkhare, Anuradha (ANBAN)" initials="NA(" lastIdx="7" clrIdx="1">
    <p:extLst>
      <p:ext uri="{19B8F6BF-5375-455C-9EA6-DF929625EA0E}">
        <p15:presenceInfo xmlns:p15="http://schemas.microsoft.com/office/powerpoint/2012/main" userId="Nawkhare, Anuradha (ANBAN)" providerId="None"/>
      </p:ext>
    </p:extLst>
  </p:cmAuthor>
  <p:cmAuthor id="3" name="Anuradha Nawkhare" initials="AN" lastIdx="18" clrIdx="2">
    <p:extLst>
      <p:ext uri="{19B8F6BF-5375-455C-9EA6-DF929625EA0E}">
        <p15:presenceInfo xmlns:p15="http://schemas.microsoft.com/office/powerpoint/2012/main" userId="Anuradha Nawkhar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a:srgbClr val="E68B04"/>
    <a:srgbClr val="FFD85D"/>
    <a:srgbClr val="FBAD3B"/>
    <a:srgbClr val="FFFFFF"/>
    <a:srgbClr val="FBFBFB"/>
    <a:srgbClr val="FFC000"/>
    <a:srgbClr val="FCB752"/>
    <a:srgbClr val="00B050"/>
    <a:srgbClr val="E8451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294" autoAdjust="0"/>
    <p:restoredTop sz="85714" autoAdjust="0"/>
  </p:normalViewPr>
  <p:slideViewPr>
    <p:cSldViewPr snapToGrid="0">
      <p:cViewPr varScale="1">
        <p:scale>
          <a:sx n="70" d="100"/>
          <a:sy n="70" d="100"/>
        </p:scale>
        <p:origin x="930" y="60"/>
      </p:cViewPr>
      <p:guideLst/>
    </p:cSldViewPr>
  </p:slideViewPr>
  <p:notesTextViewPr>
    <p:cViewPr>
      <p:scale>
        <a:sx n="1" d="1"/>
        <a:sy n="1" d="1"/>
      </p:scale>
      <p:origin x="0" y="0"/>
    </p:cViewPr>
  </p:notesTextViewPr>
  <p:sorterViewPr>
    <p:cViewPr>
      <p:scale>
        <a:sx n="100" d="100"/>
        <a:sy n="100" d="100"/>
      </p:scale>
      <p:origin x="0" y="-2792"/>
    </p:cViewPr>
  </p:sorter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ags" Target="tags/tag1.xml"/><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0.xml"/><Relationship Id="rId1" Type="http://schemas.microsoft.com/office/2011/relationships/chartStyle" Target="style10.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1.xml"/><Relationship Id="rId1" Type="http://schemas.microsoft.com/office/2011/relationships/chartStyle" Target="style11.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2.xml"/><Relationship Id="rId1" Type="http://schemas.microsoft.com/office/2011/relationships/chartStyle" Target="style12.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3.xml"/><Relationship Id="rId1" Type="http://schemas.microsoft.com/office/2011/relationships/chartStyle" Target="style13.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4.xml"/><Relationship Id="rId1" Type="http://schemas.microsoft.com/office/2011/relationships/chartStyle" Target="style14.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5.xml"/><Relationship Id="rId1" Type="http://schemas.microsoft.com/office/2011/relationships/chartStyle" Target="style15.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6.xml"/><Relationship Id="rId1" Type="http://schemas.microsoft.com/office/2011/relationships/chartStyle" Target="style16.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7.xml"/><Relationship Id="rId1" Type="http://schemas.microsoft.com/office/2011/relationships/chartStyle" Target="style17.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8.xml"/><Relationship Id="rId1" Type="http://schemas.microsoft.com/office/2011/relationships/chartStyle" Target="style18.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9.xml"/><Relationship Id="rId1" Type="http://schemas.microsoft.com/office/2011/relationships/chartStyle" Target="style19.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0.xml"/><Relationship Id="rId1" Type="http://schemas.microsoft.com/office/2011/relationships/chartStyle" Target="style20.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1.xml"/><Relationship Id="rId1" Type="http://schemas.microsoft.com/office/2011/relationships/chartStyle" Target="style21.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2.xml"/><Relationship Id="rId1" Type="http://schemas.microsoft.com/office/2011/relationships/chartStyle" Target="style22.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3.xml"/><Relationship Id="rId1" Type="http://schemas.microsoft.com/office/2011/relationships/chartStyle" Target="style23.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4.xml"/><Relationship Id="rId1" Type="http://schemas.microsoft.com/office/2011/relationships/chartStyle" Target="style24.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5.xml"/><Relationship Id="rId1" Type="http://schemas.microsoft.com/office/2011/relationships/chartStyle" Target="style25.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6.xml"/><Relationship Id="rId1" Type="http://schemas.microsoft.com/office/2011/relationships/chartStyle" Target="style26.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7.xml"/><Relationship Id="rId1" Type="http://schemas.microsoft.com/office/2011/relationships/chartStyle" Target="style27.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8.xml"/><Relationship Id="rId1" Type="http://schemas.microsoft.com/office/2011/relationships/chartStyle" Target="style28.xml"/></Relationships>
</file>

<file path=ppt/charts/_rels/chart31.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9.xml"/><Relationship Id="rId1" Type="http://schemas.microsoft.com/office/2011/relationships/chartStyle" Target="style29.xml"/><Relationship Id="rId4"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0.xml"/><Relationship Id="rId1" Type="http://schemas.microsoft.com/office/2011/relationships/chartStyle" Target="style30.xml"/></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1.xml"/><Relationship Id="rId1" Type="http://schemas.microsoft.com/office/2011/relationships/chartStyle" Target="style31.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2.xml"/><Relationship Id="rId1" Type="http://schemas.microsoft.com/office/2011/relationships/chartStyle" Target="style32.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3.xml"/><Relationship Id="rId1" Type="http://schemas.microsoft.com/office/2011/relationships/chartStyle" Target="style33.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4.xml"/><Relationship Id="rId1" Type="http://schemas.microsoft.com/office/2011/relationships/chartStyle" Target="style34.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5.xml"/><Relationship Id="rId1" Type="http://schemas.microsoft.com/office/2011/relationships/chartStyle" Target="style35.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36.xml"/><Relationship Id="rId1" Type="http://schemas.microsoft.com/office/2011/relationships/chartStyle" Target="style36.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37.xml"/><Relationship Id="rId1" Type="http://schemas.microsoft.com/office/2011/relationships/chartStyle" Target="style37.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8.xml"/><Relationship Id="rId1" Type="http://schemas.microsoft.com/office/2011/relationships/chartStyle" Target="style38.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39.xml"/><Relationship Id="rId1" Type="http://schemas.microsoft.com/office/2011/relationships/chartStyle" Target="style39.xml"/></Relationships>
</file>

<file path=ppt/charts/_rels/chart4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40.xml"/><Relationship Id="rId1" Type="http://schemas.microsoft.com/office/2011/relationships/chartStyle" Target="style40.xml"/><Relationship Id="rId4"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1.xml"/><Relationship Id="rId1" Type="http://schemas.microsoft.com/office/2011/relationships/chartStyle" Target="style41.xml"/></Relationships>
</file>

<file path=ppt/charts/_rels/chart45.xml.rels><?xml version="1.0" encoding="UTF-8" standalone="yes"?>
<Relationships xmlns="http://schemas.openxmlformats.org/package/2006/relationships"><Relationship Id="rId3" Type="http://schemas.openxmlformats.org/officeDocument/2006/relationships/package" Target="../embeddings/Microsoft_Excel_Worksheet44.xlsx"/><Relationship Id="rId2" Type="http://schemas.microsoft.com/office/2011/relationships/chartColorStyle" Target="colors42.xml"/><Relationship Id="rId1" Type="http://schemas.microsoft.com/office/2011/relationships/chartStyle" Target="style42.xml"/></Relationships>
</file>

<file path=ppt/charts/_rels/chart46.xml.rels><?xml version="1.0" encoding="UTF-8" standalone="yes"?>
<Relationships xmlns="http://schemas.openxmlformats.org/package/2006/relationships"><Relationship Id="rId3" Type="http://schemas.openxmlformats.org/officeDocument/2006/relationships/package" Target="../embeddings/Microsoft_Excel_Worksheet45.xlsx"/><Relationship Id="rId2" Type="http://schemas.microsoft.com/office/2011/relationships/chartColorStyle" Target="colors43.xml"/><Relationship Id="rId1" Type="http://schemas.microsoft.com/office/2011/relationships/chartStyle" Target="style43.xml"/></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44.xml"/><Relationship Id="rId1" Type="http://schemas.microsoft.com/office/2011/relationships/chartStyle" Target="style44.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45.xml"/><Relationship Id="rId1" Type="http://schemas.microsoft.com/office/2011/relationships/chartStyle" Target="style45.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46.xml"/><Relationship Id="rId1" Type="http://schemas.microsoft.com/office/2011/relationships/chartStyle" Target="style46.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47.xml"/><Relationship Id="rId1" Type="http://schemas.microsoft.com/office/2011/relationships/chartStyle" Target="style47.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48.xml"/><Relationship Id="rId1" Type="http://schemas.microsoft.com/office/2011/relationships/chartStyle" Target="style48.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49.xml"/><Relationship Id="rId1" Type="http://schemas.microsoft.com/office/2011/relationships/chartStyle" Target="style49.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50.xml"/><Relationship Id="rId1" Type="http://schemas.microsoft.com/office/2011/relationships/chartStyle" Target="style50.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51.xml"/><Relationship Id="rId1" Type="http://schemas.microsoft.com/office/2011/relationships/chartStyle" Target="style51.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52.xml"/><Relationship Id="rId1" Type="http://schemas.microsoft.com/office/2011/relationships/chartStyle" Target="style52.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53.xml"/><Relationship Id="rId1" Type="http://schemas.microsoft.com/office/2011/relationships/chartStyle" Target="style53.xml"/></Relationships>
</file>

<file path=ppt/charts/_rels/chart57.xml.rels><?xml version="1.0" encoding="UTF-8" standalone="yes"?>
<Relationships xmlns="http://schemas.openxmlformats.org/package/2006/relationships"><Relationship Id="rId3" Type="http://schemas.openxmlformats.org/officeDocument/2006/relationships/package" Target="../embeddings/Microsoft_Excel_Worksheet56.xlsx"/><Relationship Id="rId2" Type="http://schemas.microsoft.com/office/2011/relationships/chartColorStyle" Target="colors54.xml"/><Relationship Id="rId1" Type="http://schemas.microsoft.com/office/2011/relationships/chartStyle" Target="style54.xml"/></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3" Type="http://schemas.openxmlformats.org/officeDocument/2006/relationships/package" Target="../embeddings/Microsoft_Excel_Worksheet58.xlsx"/><Relationship Id="rId2" Type="http://schemas.microsoft.com/office/2011/relationships/chartColorStyle" Target="colors55.xml"/><Relationship Id="rId1" Type="http://schemas.microsoft.com/office/2011/relationships/chartStyle" Target="style5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3" Type="http://schemas.openxmlformats.org/officeDocument/2006/relationships/package" Target="../embeddings/Microsoft_Excel_Worksheet59.xlsx"/><Relationship Id="rId2" Type="http://schemas.microsoft.com/office/2011/relationships/chartColorStyle" Target="colors56.xml"/><Relationship Id="rId1" Type="http://schemas.microsoft.com/office/2011/relationships/chartStyle" Target="style56.xml"/></Relationships>
</file>

<file path=ppt/charts/_rels/chart61.xml.rels><?xml version="1.0" encoding="UTF-8" standalone="yes"?>
<Relationships xmlns="http://schemas.openxmlformats.org/package/2006/relationships"><Relationship Id="rId3" Type="http://schemas.openxmlformats.org/officeDocument/2006/relationships/package" Target="../embeddings/Microsoft_Excel_Worksheet60.xlsx"/><Relationship Id="rId2" Type="http://schemas.microsoft.com/office/2011/relationships/chartColorStyle" Target="colors57.xml"/><Relationship Id="rId1" Type="http://schemas.microsoft.com/office/2011/relationships/chartStyle" Target="style57.xml"/></Relationships>
</file>

<file path=ppt/charts/_rels/chart62.xml.rels><?xml version="1.0" encoding="UTF-8" standalone="yes"?>
<Relationships xmlns="http://schemas.openxmlformats.org/package/2006/relationships"><Relationship Id="rId3" Type="http://schemas.openxmlformats.org/officeDocument/2006/relationships/package" Target="../embeddings/Microsoft_Excel_Worksheet61.xlsx"/><Relationship Id="rId2" Type="http://schemas.microsoft.com/office/2011/relationships/chartColorStyle" Target="colors58.xml"/><Relationship Id="rId1" Type="http://schemas.microsoft.com/office/2011/relationships/chartStyle" Target="style58.xml"/></Relationships>
</file>

<file path=ppt/charts/_rels/chart63.xml.rels><?xml version="1.0" encoding="UTF-8" standalone="yes"?>
<Relationships xmlns="http://schemas.openxmlformats.org/package/2006/relationships"><Relationship Id="rId3" Type="http://schemas.openxmlformats.org/officeDocument/2006/relationships/package" Target="../embeddings/Microsoft_Excel_Worksheet62.xlsx"/><Relationship Id="rId2" Type="http://schemas.microsoft.com/office/2011/relationships/chartColorStyle" Target="colors59.xml"/><Relationship Id="rId1" Type="http://schemas.microsoft.com/office/2011/relationships/chartStyle" Target="style59.xml"/></Relationships>
</file>

<file path=ppt/charts/_rels/chart64.xml.rels><?xml version="1.0" encoding="UTF-8" standalone="yes"?>
<Relationships xmlns="http://schemas.openxmlformats.org/package/2006/relationships"><Relationship Id="rId3" Type="http://schemas.openxmlformats.org/officeDocument/2006/relationships/package" Target="../embeddings/Microsoft_Excel_Worksheet63.xlsx"/><Relationship Id="rId2" Type="http://schemas.microsoft.com/office/2011/relationships/chartColorStyle" Target="colors60.xml"/><Relationship Id="rId1" Type="http://schemas.microsoft.com/office/2011/relationships/chartStyle" Target="style60.xml"/></Relationships>
</file>

<file path=ppt/charts/_rels/chart65.xml.rels><?xml version="1.0" encoding="UTF-8" standalone="yes"?>
<Relationships xmlns="http://schemas.openxmlformats.org/package/2006/relationships"><Relationship Id="rId3" Type="http://schemas.openxmlformats.org/officeDocument/2006/relationships/package" Target="../embeddings/Microsoft_Excel_Worksheet64.xlsx"/><Relationship Id="rId2" Type="http://schemas.microsoft.com/office/2011/relationships/chartColorStyle" Target="colors61.xml"/><Relationship Id="rId1" Type="http://schemas.microsoft.com/office/2011/relationships/chartStyle" Target="style61.xml"/></Relationships>
</file>

<file path=ppt/charts/_rels/chart66.xml.rels><?xml version="1.0" encoding="UTF-8" standalone="yes"?>
<Relationships xmlns="http://schemas.openxmlformats.org/package/2006/relationships"><Relationship Id="rId3" Type="http://schemas.openxmlformats.org/officeDocument/2006/relationships/package" Target="../embeddings/Microsoft_Excel_Worksheet65.xlsx"/><Relationship Id="rId2" Type="http://schemas.microsoft.com/office/2011/relationships/chartColorStyle" Target="colors62.xml"/><Relationship Id="rId1" Type="http://schemas.microsoft.com/office/2011/relationships/chartStyle" Target="style62.xml"/></Relationships>
</file>

<file path=ppt/charts/_rels/chart67.xml.rels><?xml version="1.0" encoding="UTF-8" standalone="yes"?>
<Relationships xmlns="http://schemas.openxmlformats.org/package/2006/relationships"><Relationship Id="rId3" Type="http://schemas.openxmlformats.org/officeDocument/2006/relationships/package" Target="../embeddings/Microsoft_Excel_Worksheet66.xlsx"/><Relationship Id="rId2" Type="http://schemas.microsoft.com/office/2011/relationships/chartColorStyle" Target="colors63.xml"/><Relationship Id="rId1" Type="http://schemas.microsoft.com/office/2011/relationships/chartStyle" Target="style63.xml"/></Relationships>
</file>

<file path=ppt/charts/_rels/chart68.xml.rels><?xml version="1.0" encoding="UTF-8" standalone="yes"?>
<Relationships xmlns="http://schemas.openxmlformats.org/package/2006/relationships"><Relationship Id="rId3" Type="http://schemas.openxmlformats.org/officeDocument/2006/relationships/package" Target="../embeddings/Microsoft_Excel_Worksheet67.xlsx"/><Relationship Id="rId2" Type="http://schemas.microsoft.com/office/2011/relationships/chartColorStyle" Target="colors64.xml"/><Relationship Id="rId1" Type="http://schemas.microsoft.com/office/2011/relationships/chartStyle" Target="style64.xml"/></Relationships>
</file>

<file path=ppt/charts/_rels/chart69.xml.rels><?xml version="1.0" encoding="UTF-8" standalone="yes"?>
<Relationships xmlns="http://schemas.openxmlformats.org/package/2006/relationships"><Relationship Id="rId3" Type="http://schemas.openxmlformats.org/officeDocument/2006/relationships/package" Target="../embeddings/Microsoft_Excel_Worksheet68.xlsx"/><Relationship Id="rId2" Type="http://schemas.microsoft.com/office/2011/relationships/chartColorStyle" Target="colors65.xml"/><Relationship Id="rId1" Type="http://schemas.microsoft.com/office/2011/relationships/chartStyle" Target="style65.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0.xml.rels><?xml version="1.0" encoding="UTF-8" standalone="yes"?>
<Relationships xmlns="http://schemas.openxmlformats.org/package/2006/relationships"><Relationship Id="rId3" Type="http://schemas.openxmlformats.org/officeDocument/2006/relationships/package" Target="../embeddings/Microsoft_Excel_Worksheet69.xlsx"/><Relationship Id="rId2" Type="http://schemas.microsoft.com/office/2011/relationships/chartColorStyle" Target="colors66.xml"/><Relationship Id="rId1" Type="http://schemas.microsoft.com/office/2011/relationships/chartStyle" Target="style66.xml"/></Relationships>
</file>

<file path=ppt/charts/_rels/chart71.xml.rels><?xml version="1.0" encoding="UTF-8" standalone="yes"?>
<Relationships xmlns="http://schemas.openxmlformats.org/package/2006/relationships"><Relationship Id="rId3" Type="http://schemas.openxmlformats.org/officeDocument/2006/relationships/package" Target="../embeddings/Microsoft_Excel_Worksheet70.xlsx"/><Relationship Id="rId2" Type="http://schemas.microsoft.com/office/2011/relationships/chartColorStyle" Target="colors67.xml"/><Relationship Id="rId1" Type="http://schemas.microsoft.com/office/2011/relationships/chartStyle" Target="style67.xml"/></Relationships>
</file>

<file path=ppt/charts/_rels/chart72.xml.rels><?xml version="1.0" encoding="UTF-8" standalone="yes"?>
<Relationships xmlns="http://schemas.openxmlformats.org/package/2006/relationships"><Relationship Id="rId3" Type="http://schemas.openxmlformats.org/officeDocument/2006/relationships/package" Target="../embeddings/Microsoft_Excel_Worksheet71.xlsx"/><Relationship Id="rId2" Type="http://schemas.microsoft.com/office/2011/relationships/chartColorStyle" Target="colors68.xml"/><Relationship Id="rId1" Type="http://schemas.microsoft.com/office/2011/relationships/chartStyle" Target="style68.xml"/></Relationships>
</file>

<file path=ppt/charts/_rels/chart73.xml.rels><?xml version="1.0" encoding="UTF-8" standalone="yes"?>
<Relationships xmlns="http://schemas.openxmlformats.org/package/2006/relationships"><Relationship Id="rId3" Type="http://schemas.openxmlformats.org/officeDocument/2006/relationships/package" Target="../embeddings/Microsoft_Excel_Worksheet72.xlsx"/><Relationship Id="rId2" Type="http://schemas.microsoft.com/office/2011/relationships/chartColorStyle" Target="colors69.xml"/><Relationship Id="rId1" Type="http://schemas.microsoft.com/office/2011/relationships/chartStyle" Target="style69.xml"/></Relationships>
</file>

<file path=ppt/charts/_rels/chart74.xml.rels><?xml version="1.0" encoding="UTF-8" standalone="yes"?>
<Relationships xmlns="http://schemas.openxmlformats.org/package/2006/relationships"><Relationship Id="rId3" Type="http://schemas.openxmlformats.org/officeDocument/2006/relationships/package" Target="../embeddings/Microsoft_Excel_Worksheet73.xlsx"/><Relationship Id="rId2" Type="http://schemas.microsoft.com/office/2011/relationships/chartColorStyle" Target="colors70.xml"/><Relationship Id="rId1" Type="http://schemas.microsoft.com/office/2011/relationships/chartStyle" Target="style70.xml"/></Relationships>
</file>

<file path=ppt/charts/_rels/chart75.xml.rels><?xml version="1.0" encoding="UTF-8" standalone="yes"?>
<Relationships xmlns="http://schemas.openxmlformats.org/package/2006/relationships"><Relationship Id="rId3" Type="http://schemas.openxmlformats.org/officeDocument/2006/relationships/package" Target="../embeddings/Microsoft_Excel_Worksheet74.xlsx"/><Relationship Id="rId2" Type="http://schemas.microsoft.com/office/2011/relationships/chartColorStyle" Target="colors71.xml"/><Relationship Id="rId1" Type="http://schemas.microsoft.com/office/2011/relationships/chartStyle" Target="style71.xml"/></Relationships>
</file>

<file path=ppt/charts/_rels/chart76.xml.rels><?xml version="1.0" encoding="UTF-8" standalone="yes"?>
<Relationships xmlns="http://schemas.openxmlformats.org/package/2006/relationships"><Relationship Id="rId3" Type="http://schemas.openxmlformats.org/officeDocument/2006/relationships/package" Target="../embeddings/Microsoft_Excel_Worksheet75.xlsx"/><Relationship Id="rId2" Type="http://schemas.microsoft.com/office/2011/relationships/chartColorStyle" Target="colors72.xml"/><Relationship Id="rId1" Type="http://schemas.microsoft.com/office/2011/relationships/chartStyle" Target="style72.xml"/></Relationships>
</file>

<file path=ppt/charts/_rels/chart77.xml.rels><?xml version="1.0" encoding="UTF-8" standalone="yes"?>
<Relationships xmlns="http://schemas.openxmlformats.org/package/2006/relationships"><Relationship Id="rId3" Type="http://schemas.openxmlformats.org/officeDocument/2006/relationships/package" Target="../embeddings/Microsoft_Excel_Worksheet76.xlsx"/><Relationship Id="rId2" Type="http://schemas.microsoft.com/office/2011/relationships/chartColorStyle" Target="colors73.xml"/><Relationship Id="rId1" Type="http://schemas.microsoft.com/office/2011/relationships/chartStyle" Target="style73.xml"/></Relationships>
</file>

<file path=ppt/charts/_rels/chart78.xml.rels><?xml version="1.0" encoding="UTF-8" standalone="yes"?>
<Relationships xmlns="http://schemas.openxmlformats.org/package/2006/relationships"><Relationship Id="rId3" Type="http://schemas.openxmlformats.org/officeDocument/2006/relationships/package" Target="../embeddings/Microsoft_Excel_Worksheet77.xlsx"/><Relationship Id="rId2" Type="http://schemas.microsoft.com/office/2011/relationships/chartColorStyle" Target="colors74.xml"/><Relationship Id="rId1" Type="http://schemas.microsoft.com/office/2011/relationships/chartStyle" Target="style74.xml"/></Relationships>
</file>

<file path=ppt/charts/_rels/chart79.xml.rels><?xml version="1.0" encoding="UTF-8" standalone="yes"?>
<Relationships xmlns="http://schemas.openxmlformats.org/package/2006/relationships"><Relationship Id="rId3" Type="http://schemas.openxmlformats.org/officeDocument/2006/relationships/package" Target="../embeddings/Microsoft_Excel_Worksheet78.xlsx"/><Relationship Id="rId2" Type="http://schemas.microsoft.com/office/2011/relationships/chartColorStyle" Target="colors75.xml"/><Relationship Id="rId1" Type="http://schemas.microsoft.com/office/2011/relationships/chartStyle" Target="style75.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1.1808126633177476E-3"/>
          <c:y val="0.11891855711093334"/>
          <c:w val="0.99881923409947182"/>
          <c:h val="0.79015968601909747"/>
        </c:manualLayout>
      </c:layout>
      <c:barChart>
        <c:barDir val="col"/>
        <c:grouping val="clustered"/>
        <c:varyColors val="0"/>
        <c:ser>
          <c:idx val="0"/>
          <c:order val="0"/>
          <c:tx>
            <c:strRef>
              <c:f>Sheet1!$B$1</c:f>
              <c:strCache>
                <c:ptCount val="1"/>
                <c:pt idx="0">
                  <c:v>Q1-Q3 2019</c:v>
                </c:pt>
              </c:strCache>
            </c:strRef>
          </c:tx>
          <c:spPr>
            <a:solidFill>
              <a:schemeClr val="accent1">
                <a:tint val="65000"/>
              </a:schemeClr>
            </a:solidFill>
            <a:ln>
              <a:noFill/>
            </a:ln>
            <a:effectLst/>
          </c:spPr>
          <c:invertIfNegative val="0"/>
          <c:dLbls>
            <c:delete val="1"/>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Sheet1!$B$2:$B$16</c:f>
              <c:numCache>
                <c:formatCode>0</c:formatCode>
                <c:ptCount val="15"/>
                <c:pt idx="0">
                  <c:v>12.632497882390799</c:v>
                </c:pt>
                <c:pt idx="1">
                  <c:v>10.632497882390782</c:v>
                </c:pt>
                <c:pt idx="2">
                  <c:v>28.011772595654111</c:v>
                </c:pt>
                <c:pt idx="3">
                  <c:v>35.579130239192033</c:v>
                </c:pt>
                <c:pt idx="4">
                  <c:v>5.6918958282724823</c:v>
                </c:pt>
                <c:pt idx="5">
                  <c:v>15.588795272280883</c:v>
                </c:pt>
                <c:pt idx="6">
                  <c:v>45.866615206857141</c:v>
                </c:pt>
                <c:pt idx="7">
                  <c:v>15.404350058959361</c:v>
                </c:pt>
                <c:pt idx="8">
                  <c:v>20.155391610789675</c:v>
                </c:pt>
                <c:pt idx="9">
                  <c:v>11.584334972609028</c:v>
                </c:pt>
                <c:pt idx="10">
                  <c:v>57.760828742395184</c:v>
                </c:pt>
                <c:pt idx="11">
                  <c:v>8.5128337972310835</c:v>
                </c:pt>
                <c:pt idx="12">
                  <c:v>7.0213014570693169</c:v>
                </c:pt>
                <c:pt idx="13">
                  <c:v>10.635382322975945</c:v>
                </c:pt>
                <c:pt idx="14">
                  <c:v>17.416362810891602</c:v>
                </c:pt>
              </c:numCache>
            </c:numRef>
          </c:val>
          <c:extLst>
            <c:ext xmlns:c16="http://schemas.microsoft.com/office/drawing/2014/chart" uri="{C3380CC4-5D6E-409C-BE32-E72D297353CC}">
              <c16:uniqueId val="{00000003-9A35-4405-8694-60B979F9FF5B}"/>
            </c:ext>
          </c:extLst>
        </c:ser>
        <c:ser>
          <c:idx val="1"/>
          <c:order val="1"/>
          <c:tx>
            <c:strRef>
              <c:f>Sheet1!$C$1</c:f>
              <c:strCache>
                <c:ptCount val="1"/>
                <c:pt idx="0">
                  <c:v>Q1-Q3 2020</c:v>
                </c:pt>
              </c:strCache>
            </c:strRef>
          </c:tx>
          <c:spPr>
            <a:solidFill>
              <a:schemeClr val="accent1"/>
            </a:solidFill>
            <a:ln>
              <a:noFill/>
            </a:ln>
            <a:effectLst/>
          </c:spPr>
          <c:invertIfNegative val="0"/>
          <c:dLbls>
            <c:delete val="1"/>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Sheet1!$C$2:$C$16</c:f>
              <c:numCache>
                <c:formatCode>0</c:formatCode>
                <c:ptCount val="15"/>
                <c:pt idx="0">
                  <c:v>17.1346406218453</c:v>
                </c:pt>
                <c:pt idx="1">
                  <c:v>15.134640621845348</c:v>
                </c:pt>
                <c:pt idx="2">
                  <c:v>35.133000201897836</c:v>
                </c:pt>
                <c:pt idx="3">
                  <c:v>46.69354431657581</c:v>
                </c:pt>
                <c:pt idx="4">
                  <c:v>4.1083686654552798</c:v>
                </c:pt>
                <c:pt idx="5">
                  <c:v>17.815213002220876</c:v>
                </c:pt>
                <c:pt idx="6">
                  <c:v>55.389284272158285</c:v>
                </c:pt>
                <c:pt idx="7">
                  <c:v>20.035205935796487</c:v>
                </c:pt>
                <c:pt idx="8">
                  <c:v>27.321572784171209</c:v>
                </c:pt>
                <c:pt idx="9">
                  <c:v>11.680294770845952</c:v>
                </c:pt>
                <c:pt idx="10">
                  <c:v>71.159524530587518</c:v>
                </c:pt>
                <c:pt idx="11">
                  <c:v>9.7550726832222896</c:v>
                </c:pt>
                <c:pt idx="12">
                  <c:v>9.8932465172622646</c:v>
                </c:pt>
                <c:pt idx="13">
                  <c:v>10.998637189582071</c:v>
                </c:pt>
                <c:pt idx="14">
                  <c:v>20.431304260044417</c:v>
                </c:pt>
              </c:numCache>
            </c:numRef>
          </c:val>
          <c:extLst>
            <c:ext xmlns:c16="http://schemas.microsoft.com/office/drawing/2014/chart" uri="{C3380CC4-5D6E-409C-BE32-E72D297353CC}">
              <c16:uniqueId val="{00000005-9A35-4405-8694-60B979F9FF5B}"/>
            </c:ext>
          </c:extLst>
        </c:ser>
        <c:ser>
          <c:idx val="2"/>
          <c:order val="2"/>
          <c:tx>
            <c:strRef>
              <c:f>Sheet1!$D$1</c:f>
              <c:strCache>
                <c:ptCount val="1"/>
                <c:pt idx="0">
                  <c:v>Q1-Q3 2021</c:v>
                </c:pt>
              </c:strCache>
            </c:strRef>
          </c:tx>
          <c:spPr>
            <a:solidFill>
              <a:schemeClr val="accent1">
                <a:shade val="65000"/>
              </a:schemeClr>
            </a:solidFill>
            <a:ln>
              <a:noFill/>
            </a:ln>
            <a:effectLst/>
          </c:spPr>
          <c:invertIfNegative val="0"/>
          <c:dLbls>
            <c:spPr>
              <a:noFill/>
              <a:ln>
                <a:noFill/>
              </a:ln>
              <a:effectLst/>
            </c:spPr>
            <c:txPr>
              <a:bodyPr rot="0" spcFirstLastPara="1" vertOverflow="ellipsis" vert="horz" wrap="square" anchor="ctr" anchorCtr="1"/>
              <a:lstStyle/>
              <a:p>
                <a:pPr>
                  <a:defRPr sz="8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Sheet1!$D$2:$D$16</c:f>
              <c:numCache>
                <c:formatCode>0</c:formatCode>
                <c:ptCount val="15"/>
                <c:pt idx="0">
                  <c:v>19.595199103602798</c:v>
                </c:pt>
                <c:pt idx="1">
                  <c:v>16.595199103602827</c:v>
                </c:pt>
                <c:pt idx="2">
                  <c:v>32.818120439004765</c:v>
                </c:pt>
                <c:pt idx="3">
                  <c:v>44.589438602539794</c:v>
                </c:pt>
                <c:pt idx="4">
                  <c:v>4.4620898695627194</c:v>
                </c:pt>
                <c:pt idx="5">
                  <c:v>21.765141067632015</c:v>
                </c:pt>
                <c:pt idx="6">
                  <c:v>50.042521404355568</c:v>
                </c:pt>
                <c:pt idx="7">
                  <c:v>22.934407860713673</c:v>
                </c:pt>
                <c:pt idx="8">
                  <c:v>25.83922312245015</c:v>
                </c:pt>
                <c:pt idx="9">
                  <c:v>13.637950353387346</c:v>
                </c:pt>
                <c:pt idx="10">
                  <c:v>65.531373901051552</c:v>
                </c:pt>
                <c:pt idx="11">
                  <c:v>12.248462908693904</c:v>
                </c:pt>
                <c:pt idx="12">
                  <c:v>9.2702407630868251</c:v>
                </c:pt>
                <c:pt idx="13">
                  <c:v>11.986295466298914</c:v>
                </c:pt>
                <c:pt idx="14">
                  <c:v>20.994368786990748</c:v>
                </c:pt>
              </c:numCache>
            </c:numRef>
          </c:val>
          <c:extLst>
            <c:ext xmlns:c16="http://schemas.microsoft.com/office/drawing/2014/chart" uri="{C3380CC4-5D6E-409C-BE32-E72D297353CC}">
              <c16:uniqueId val="{00000013-9A35-4405-8694-60B979F9FF5B}"/>
            </c:ext>
          </c:extLst>
        </c:ser>
        <c:dLbls>
          <c:dLblPos val="outEnd"/>
          <c:showLegendKey val="0"/>
          <c:showVal val="1"/>
          <c:showCatName val="0"/>
          <c:showSerName val="0"/>
          <c:showPercent val="0"/>
          <c:showBubbleSize val="0"/>
        </c:dLbls>
        <c:gapWidth val="328"/>
        <c:overlap val="-35"/>
        <c:axId val="127979727"/>
        <c:axId val="502950559"/>
      </c:barChart>
      <c:catAx>
        <c:axId val="127979727"/>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502950559"/>
        <c:crosses val="autoZero"/>
        <c:auto val="1"/>
        <c:lblAlgn val="ctr"/>
        <c:lblOffset val="100"/>
        <c:noMultiLvlLbl val="0"/>
      </c:catAx>
      <c:valAx>
        <c:axId val="502950559"/>
        <c:scaling>
          <c:orientation val="minMax"/>
        </c:scaling>
        <c:delete val="1"/>
        <c:axPos val="l"/>
        <c:numFmt formatCode="0" sourceLinked="1"/>
        <c:majorTickMark val="out"/>
        <c:minorTickMark val="none"/>
        <c:tickLblPos val="nextTo"/>
        <c:crossAx val="127979727"/>
        <c:crosses val="autoZero"/>
        <c:crossBetween val="between"/>
      </c:valAx>
      <c:spPr>
        <a:noFill/>
        <a:ln>
          <a:noFill/>
        </a:ln>
        <a:effectLst/>
      </c:spPr>
    </c:plotArea>
    <c:legend>
      <c:legendPos val="t"/>
      <c:layout>
        <c:manualLayout>
          <c:xMode val="edge"/>
          <c:yMode val="edge"/>
          <c:x val="0.39619841048813703"/>
          <c:y val="4.4955131592873586E-2"/>
          <c:w val="0.20760312792724428"/>
          <c:h val="4.8756495043077282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703739607220071E-2"/>
          <c:y val="1.2621378466023177E-2"/>
          <c:w val="0.97672577234442215"/>
          <c:h val="0.97963357386686756"/>
        </c:manualLayout>
      </c:layout>
      <c:bubbleChart>
        <c:varyColors val="1"/>
        <c:ser>
          <c:idx val="0"/>
          <c:order val="0"/>
          <c:tx>
            <c:strRef>
              <c:f>Sheet1!$B$1</c:f>
              <c:strCache>
                <c:ptCount val="1"/>
                <c:pt idx="0">
                  <c:v>Change</c:v>
                </c:pt>
              </c:strCache>
            </c:strRef>
          </c:tx>
          <c:spPr>
            <a:ln>
              <a:noFill/>
            </a:ln>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1171-4890-AF56-B34C88E9A212}"/>
              </c:ext>
            </c:extLst>
          </c:dPt>
          <c:dPt>
            <c:idx val="1"/>
            <c:invertIfNegative val="0"/>
            <c:bubble3D val="0"/>
            <c:spPr>
              <a:solidFill>
                <a:srgbClr val="E84518"/>
              </a:solidFill>
              <a:ln>
                <a:noFill/>
              </a:ln>
              <a:effectLst/>
            </c:spPr>
            <c:extLst>
              <c:ext xmlns:c16="http://schemas.microsoft.com/office/drawing/2014/chart" uri="{C3380CC4-5D6E-409C-BE32-E72D297353CC}">
                <c16:uniqueId val="{00000003-1171-4890-AF56-B34C88E9A212}"/>
              </c:ext>
            </c:extLst>
          </c:dPt>
          <c:dPt>
            <c:idx val="2"/>
            <c:invertIfNegative val="0"/>
            <c:bubble3D val="0"/>
            <c:spPr>
              <a:solidFill>
                <a:srgbClr val="FF6600"/>
              </a:solidFill>
              <a:ln>
                <a:noFill/>
              </a:ln>
              <a:effectLst/>
            </c:spPr>
            <c:extLst>
              <c:ext xmlns:c16="http://schemas.microsoft.com/office/drawing/2014/chart" uri="{C3380CC4-5D6E-409C-BE32-E72D297353CC}">
                <c16:uniqueId val="{00000005-1171-4890-AF56-B34C88E9A212}"/>
              </c:ext>
            </c:extLst>
          </c:dPt>
          <c:dPt>
            <c:idx val="3"/>
            <c:invertIfNegative val="0"/>
            <c:bubble3D val="0"/>
            <c:spPr>
              <a:solidFill>
                <a:srgbClr val="FFA75F"/>
              </a:solidFill>
              <a:ln>
                <a:noFill/>
              </a:ln>
              <a:effectLst/>
            </c:spPr>
            <c:extLst>
              <c:ext xmlns:c16="http://schemas.microsoft.com/office/drawing/2014/chart" uri="{C3380CC4-5D6E-409C-BE32-E72D297353CC}">
                <c16:uniqueId val="{00000007-1171-4890-AF56-B34C88E9A212}"/>
              </c:ext>
            </c:extLst>
          </c:dPt>
          <c:dPt>
            <c:idx val="4"/>
            <c:invertIfNegative val="0"/>
            <c:bubble3D val="0"/>
            <c:spPr>
              <a:solidFill>
                <a:srgbClr val="FFD561"/>
              </a:solidFill>
              <a:ln>
                <a:noFill/>
              </a:ln>
              <a:effectLst/>
            </c:spPr>
            <c:extLst>
              <c:ext xmlns:c16="http://schemas.microsoft.com/office/drawing/2014/chart" uri="{C3380CC4-5D6E-409C-BE32-E72D297353CC}">
                <c16:uniqueId val="{00000009-1171-4890-AF56-B34C88E9A212}"/>
              </c:ext>
            </c:extLst>
          </c:dPt>
          <c:dPt>
            <c:idx val="5"/>
            <c:invertIfNegative val="0"/>
            <c:bubble3D val="0"/>
            <c:spPr>
              <a:solidFill>
                <a:srgbClr val="FFB140"/>
              </a:solidFill>
              <a:ln>
                <a:noFill/>
              </a:ln>
              <a:effectLst/>
            </c:spPr>
            <c:extLst>
              <c:ext xmlns:c16="http://schemas.microsoft.com/office/drawing/2014/chart" uri="{C3380CC4-5D6E-409C-BE32-E72D297353CC}">
                <c16:uniqueId val="{0000000B-1171-4890-AF56-B34C88E9A212}"/>
              </c:ext>
            </c:extLst>
          </c:dPt>
          <c:dPt>
            <c:idx val="6"/>
            <c:invertIfNegative val="0"/>
            <c:bubble3D val="0"/>
            <c:spPr>
              <a:solidFill>
                <a:srgbClr val="FFCE00"/>
              </a:solidFill>
              <a:ln>
                <a:noFill/>
              </a:ln>
              <a:effectLst/>
            </c:spPr>
            <c:extLst>
              <c:ext xmlns:c16="http://schemas.microsoft.com/office/drawing/2014/chart" uri="{C3380CC4-5D6E-409C-BE32-E72D297353CC}">
                <c16:uniqueId val="{0000000D-1171-4890-AF56-B34C88E9A212}"/>
              </c:ext>
            </c:extLst>
          </c:dPt>
          <c:dPt>
            <c:idx val="7"/>
            <c:invertIfNegative val="0"/>
            <c:bubble3D val="0"/>
            <c:spPr>
              <a:solidFill>
                <a:srgbClr val="FFF57B"/>
              </a:solidFill>
              <a:ln>
                <a:noFill/>
              </a:ln>
              <a:effectLst/>
            </c:spPr>
            <c:extLst>
              <c:ext xmlns:c16="http://schemas.microsoft.com/office/drawing/2014/chart" uri="{C3380CC4-5D6E-409C-BE32-E72D297353CC}">
                <c16:uniqueId val="{0000000F-1171-4890-AF56-B34C88E9A212}"/>
              </c:ext>
            </c:extLst>
          </c:dPt>
          <c:dPt>
            <c:idx val="8"/>
            <c:invertIfNegative val="0"/>
            <c:bubble3D val="0"/>
            <c:spPr>
              <a:solidFill>
                <a:srgbClr val="D1D105"/>
              </a:solidFill>
              <a:ln>
                <a:noFill/>
              </a:ln>
              <a:effectLst/>
            </c:spPr>
            <c:extLst>
              <c:ext xmlns:c16="http://schemas.microsoft.com/office/drawing/2014/chart" uri="{C3380CC4-5D6E-409C-BE32-E72D297353CC}">
                <c16:uniqueId val="{00000011-1171-4890-AF56-B34C88E9A212}"/>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1171-4890-AF56-B34C88E9A212}"/>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1171-4890-AF56-B34C88E9A212}"/>
              </c:ext>
            </c:extLst>
          </c:dPt>
          <c:dPt>
            <c:idx val="11"/>
            <c:invertIfNegative val="0"/>
            <c:bubble3D val="0"/>
            <c:spPr>
              <a:solidFill>
                <a:srgbClr val="0ADDCD"/>
              </a:solidFill>
              <a:ln>
                <a:noFill/>
              </a:ln>
              <a:effectLst/>
            </c:spPr>
            <c:extLst>
              <c:ext xmlns:c16="http://schemas.microsoft.com/office/drawing/2014/chart" uri="{C3380CC4-5D6E-409C-BE32-E72D297353CC}">
                <c16:uniqueId val="{00000017-1171-4890-AF56-B34C88E9A212}"/>
              </c:ext>
            </c:extLst>
          </c:dPt>
          <c:dPt>
            <c:idx val="12"/>
            <c:invertIfNegative val="0"/>
            <c:bubble3D val="0"/>
            <c:spPr>
              <a:solidFill>
                <a:srgbClr val="4EB9D2"/>
              </a:solidFill>
              <a:ln w="38100">
                <a:noFill/>
              </a:ln>
              <a:effectLst/>
            </c:spPr>
            <c:extLst>
              <c:ext xmlns:c16="http://schemas.microsoft.com/office/drawing/2014/chart" uri="{C3380CC4-5D6E-409C-BE32-E72D297353CC}">
                <c16:uniqueId val="{00000019-1171-4890-AF56-B34C88E9A212}"/>
              </c:ext>
            </c:extLst>
          </c:dPt>
          <c:dPt>
            <c:idx val="13"/>
            <c:invertIfNegative val="0"/>
            <c:bubble3D val="0"/>
            <c:spPr>
              <a:solidFill>
                <a:srgbClr val="4D8DD3"/>
              </a:solidFill>
              <a:ln>
                <a:noFill/>
              </a:ln>
              <a:effectLst/>
            </c:spPr>
            <c:extLst>
              <c:ext xmlns:c16="http://schemas.microsoft.com/office/drawing/2014/chart" uri="{C3380CC4-5D6E-409C-BE32-E72D297353CC}">
                <c16:uniqueId val="{0000001B-1171-4890-AF56-B34C88E9A212}"/>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1171-4890-AF56-B34C88E9A212}"/>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1171-4890-AF56-B34C88E9A212}"/>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1171-4890-AF56-B34C88E9A212}"/>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1171-4890-AF56-B34C88E9A212}"/>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1171-4890-AF56-B34C88E9A212}"/>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1171-4890-AF56-B34C88E9A212}"/>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1171-4890-AF56-B34C88E9A212}"/>
              </c:ext>
            </c:extLst>
          </c:dPt>
          <c:dLbls>
            <c:dLbl>
              <c:idx val="0"/>
              <c:tx>
                <c:rich>
                  <a:bodyPr/>
                  <a:lstStyle/>
                  <a:p>
                    <a:fld id="{436C8553-7CBF-440E-A403-34E5BA51514B}" type="CELLRANGE">
                      <a:rPr lang="en-IN"/>
                      <a:pPr/>
                      <a:t>[CELLRANGE]</a:t>
                    </a:fld>
                    <a:r>
                      <a:rPr lang="en-IN" baseline="0"/>
                      <a:t>, </a:t>
                    </a:r>
                    <a:fld id="{EA79AFDE-7C52-4B3B-B871-FD564D29FFA3}" type="YVALUE">
                      <a:rPr lang="en-IN" baseline="0"/>
                      <a:pPr/>
                      <a:t>[Y VALUE]</a:t>
                    </a:fld>
                    <a:r>
                      <a:rPr lang="en-IN" baseline="0"/>
                      <a:t>, </a:t>
                    </a:r>
                    <a:fld id="{0311424A-E08A-4EFE-9827-69A8A743429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1171-4890-AF56-B34C88E9A212}"/>
                </c:ext>
              </c:extLst>
            </c:dLbl>
            <c:dLbl>
              <c:idx val="1"/>
              <c:layout>
                <c:manualLayout>
                  <c:x val="-1.1981327112604616E-16"/>
                  <c:y val="-6.1961321036934018E-2"/>
                </c:manualLayout>
              </c:layout>
              <c:tx>
                <c:rich>
                  <a:bodyPr/>
                  <a:lstStyle/>
                  <a:p>
                    <a:fld id="{D50D5351-BA7D-4D60-BF0D-E0CC2524AAAA}" type="CELLRANGE">
                      <a:rPr lang="en-US" baseline="0"/>
                      <a:pPr/>
                      <a:t>[CELLRANGE]</a:t>
                    </a:fld>
                    <a:r>
                      <a:rPr lang="en-US" baseline="0"/>
                      <a:t>, </a:t>
                    </a:r>
                    <a:fld id="{6D8F774C-D46D-459C-86DC-3B30706C6FD6}" type="YVALUE">
                      <a:rPr lang="en-US" baseline="0"/>
                      <a:pPr/>
                      <a:t>[Y VALUE]</a:t>
                    </a:fld>
                    <a:r>
                      <a:rPr lang="en-US" baseline="0"/>
                      <a:t>, </a:t>
                    </a:r>
                    <a:fld id="{1A5E140E-0F33-4D18-8703-87B1EF395C6F}"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1171-4890-AF56-B34C88E9A212}"/>
                </c:ext>
              </c:extLst>
            </c:dLbl>
            <c:dLbl>
              <c:idx val="2"/>
              <c:tx>
                <c:rich>
                  <a:bodyPr/>
                  <a:lstStyle/>
                  <a:p>
                    <a:fld id="{3FECF688-BDB5-489D-9EFE-13477ED5347E}" type="CELLRANGE">
                      <a:rPr lang="en-IN"/>
                      <a:pPr/>
                      <a:t>[CELLRANGE]</a:t>
                    </a:fld>
                    <a:r>
                      <a:rPr lang="en-IN" baseline="0"/>
                      <a:t>, </a:t>
                    </a:r>
                    <a:fld id="{F1582EDE-FB73-4250-BDE9-B6A92D5F2D68}" type="YVALUE">
                      <a:rPr lang="en-IN" baseline="0"/>
                      <a:pPr/>
                      <a:t>[Y VALUE]</a:t>
                    </a:fld>
                    <a:r>
                      <a:rPr lang="en-IN" baseline="0"/>
                      <a:t>, </a:t>
                    </a:r>
                    <a:fld id="{1627F017-681B-4C5F-B74A-AC8CFB82C173}"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1171-4890-AF56-B34C88E9A212}"/>
                </c:ext>
              </c:extLst>
            </c:dLbl>
            <c:dLbl>
              <c:idx val="3"/>
              <c:tx>
                <c:rich>
                  <a:bodyPr/>
                  <a:lstStyle/>
                  <a:p>
                    <a:fld id="{7ED6683B-554C-4BC7-BC95-6D67861C24B0}" type="CELLRANGE">
                      <a:rPr lang="en-IN"/>
                      <a:pPr/>
                      <a:t>[CELLRANGE]</a:t>
                    </a:fld>
                    <a:r>
                      <a:rPr lang="en-IN" baseline="0"/>
                      <a:t>, </a:t>
                    </a:r>
                    <a:fld id="{AC3745E1-BEA6-467F-8168-F79F3B4D02CD}" type="YVALUE">
                      <a:rPr lang="en-IN" baseline="0"/>
                      <a:pPr/>
                      <a:t>[Y VALUE]</a:t>
                    </a:fld>
                    <a:r>
                      <a:rPr lang="en-IN" baseline="0"/>
                      <a:t>, </a:t>
                    </a:r>
                    <a:fld id="{225D3DC1-DA50-43AF-80ED-9C32671290B5}"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1171-4890-AF56-B34C88E9A212}"/>
                </c:ext>
              </c:extLst>
            </c:dLbl>
            <c:dLbl>
              <c:idx val="4"/>
              <c:tx>
                <c:rich>
                  <a:bodyPr/>
                  <a:lstStyle/>
                  <a:p>
                    <a:fld id="{5B8F1D82-EEAB-4243-92D0-F91439B3E95A}" type="CELLRANGE">
                      <a:rPr lang="en-IN"/>
                      <a:pPr/>
                      <a:t>[CELLRANGE]</a:t>
                    </a:fld>
                    <a:r>
                      <a:rPr lang="en-IN" baseline="0"/>
                      <a:t>, </a:t>
                    </a:r>
                    <a:fld id="{F1A660FF-5B17-4D48-8565-351056A6ED69}" type="YVALUE">
                      <a:rPr lang="en-IN" baseline="0"/>
                      <a:pPr/>
                      <a:t>[Y VALUE]</a:t>
                    </a:fld>
                    <a:r>
                      <a:rPr lang="en-IN" baseline="0"/>
                      <a:t>, </a:t>
                    </a:r>
                    <a:fld id="{8F661AA4-8B9E-46C1-A755-77B429DB1BCF}"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1171-4890-AF56-B34C88E9A212}"/>
                </c:ext>
              </c:extLst>
            </c:dLbl>
            <c:dLbl>
              <c:idx val="5"/>
              <c:tx>
                <c:rich>
                  <a:bodyPr/>
                  <a:lstStyle/>
                  <a:p>
                    <a:fld id="{CBAB7104-2676-4877-BDF5-D6F61510521D}" type="CELLRANGE">
                      <a:rPr lang="en-IN"/>
                      <a:pPr/>
                      <a:t>[CELLRANGE]</a:t>
                    </a:fld>
                    <a:r>
                      <a:rPr lang="en-IN" baseline="0"/>
                      <a:t>, </a:t>
                    </a:r>
                    <a:fld id="{32371A5C-40F7-4CDD-B335-6F0C4F930856}" type="YVALUE">
                      <a:rPr lang="en-IN" baseline="0"/>
                      <a:pPr/>
                      <a:t>[Y VALUE]</a:t>
                    </a:fld>
                    <a:r>
                      <a:rPr lang="en-IN" baseline="0"/>
                      <a:t>, </a:t>
                    </a:r>
                    <a:fld id="{D6B25752-BCD4-42E7-B3BA-CF3AB714ED3A}"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1171-4890-AF56-B34C88E9A212}"/>
                </c:ext>
              </c:extLst>
            </c:dLbl>
            <c:dLbl>
              <c:idx val="6"/>
              <c:tx>
                <c:rich>
                  <a:bodyPr/>
                  <a:lstStyle/>
                  <a:p>
                    <a:fld id="{E6AC9CC9-B2DC-48C1-A0AC-175852742C52}" type="CELLRANGE">
                      <a:rPr lang="en-IN"/>
                      <a:pPr/>
                      <a:t>[CELLRANGE]</a:t>
                    </a:fld>
                    <a:r>
                      <a:rPr lang="en-IN" baseline="0"/>
                      <a:t>, </a:t>
                    </a:r>
                    <a:fld id="{CC68EE8D-1309-489C-B6A4-CA561F522C8B}" type="YVALUE">
                      <a:rPr lang="en-IN" baseline="0"/>
                      <a:pPr/>
                      <a:t>[Y VALUE]</a:t>
                    </a:fld>
                    <a:r>
                      <a:rPr lang="en-IN" baseline="0"/>
                      <a:t>, </a:t>
                    </a:r>
                    <a:fld id="{35766361-68BC-41F4-81B9-6FB2CD55494B}"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1171-4890-AF56-B34C88E9A212}"/>
                </c:ext>
              </c:extLst>
            </c:dLbl>
            <c:dLbl>
              <c:idx val="7"/>
              <c:tx>
                <c:rich>
                  <a:bodyPr/>
                  <a:lstStyle/>
                  <a:p>
                    <a:fld id="{582B2CB5-BFC8-4240-B4FD-4B05F3532D1F}" type="CELLRANGE">
                      <a:rPr lang="en-IN"/>
                      <a:pPr/>
                      <a:t>[CELLRANGE]</a:t>
                    </a:fld>
                    <a:r>
                      <a:rPr lang="en-IN" baseline="0"/>
                      <a:t>, </a:t>
                    </a:r>
                    <a:fld id="{F53A9854-49AF-4FA8-9D83-D13C8F042862}" type="YVALUE">
                      <a:rPr lang="en-IN" baseline="0"/>
                      <a:pPr/>
                      <a:t>[Y VALUE]</a:t>
                    </a:fld>
                    <a:r>
                      <a:rPr lang="en-IN" baseline="0"/>
                      <a:t>, </a:t>
                    </a:r>
                    <a:fld id="{D4BBFA89-966B-4F34-9B8C-58AB65BC8F0F}"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1171-4890-AF56-B34C88E9A212}"/>
                </c:ext>
              </c:extLst>
            </c:dLbl>
            <c:dLbl>
              <c:idx val="8"/>
              <c:tx>
                <c:rich>
                  <a:bodyPr/>
                  <a:lstStyle/>
                  <a:p>
                    <a:fld id="{2761A969-C1A2-4860-825E-38FBA21E829D}" type="CELLRANGE">
                      <a:rPr lang="en-IN"/>
                      <a:pPr/>
                      <a:t>[CELLRANGE]</a:t>
                    </a:fld>
                    <a:r>
                      <a:rPr lang="en-IN" baseline="0"/>
                      <a:t>, </a:t>
                    </a:r>
                    <a:fld id="{C66AA1EC-3F90-44C7-871D-4D00557831D8}" type="YVALUE">
                      <a:rPr lang="en-IN" baseline="0"/>
                      <a:pPr/>
                      <a:t>[Y VALUE]</a:t>
                    </a:fld>
                    <a:r>
                      <a:rPr lang="en-IN" baseline="0"/>
                      <a:t>, </a:t>
                    </a:r>
                    <a:fld id="{C61708B8-741F-45E5-8203-843CD317BBB5}"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1171-4890-AF56-B34C88E9A212}"/>
                </c:ext>
              </c:extLst>
            </c:dLbl>
            <c:dLbl>
              <c:idx val="9"/>
              <c:tx>
                <c:rich>
                  <a:bodyPr/>
                  <a:lstStyle/>
                  <a:p>
                    <a:fld id="{DF047576-9103-48BD-AE02-88B0BF21E4DE}" type="CELLRANGE">
                      <a:rPr lang="en-IN"/>
                      <a:pPr/>
                      <a:t>[CELLRANGE]</a:t>
                    </a:fld>
                    <a:r>
                      <a:rPr lang="en-IN" baseline="0"/>
                      <a:t>, </a:t>
                    </a:r>
                    <a:fld id="{6C76AC5B-920D-4485-B093-A7B081EF278F}" type="YVALUE">
                      <a:rPr lang="en-IN" baseline="0"/>
                      <a:pPr/>
                      <a:t>[Y VALUE]</a:t>
                    </a:fld>
                    <a:r>
                      <a:rPr lang="en-IN" baseline="0"/>
                      <a:t>, </a:t>
                    </a:r>
                    <a:fld id="{8655B525-7825-44C8-B483-175F38AE135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1171-4890-AF56-B34C88E9A212}"/>
                </c:ext>
              </c:extLst>
            </c:dLbl>
            <c:dLbl>
              <c:idx val="10"/>
              <c:tx>
                <c:rich>
                  <a:bodyPr/>
                  <a:lstStyle/>
                  <a:p>
                    <a:fld id="{AB458435-5D45-4F85-9BC5-20603642E355}" type="CELLRANGE">
                      <a:rPr lang="en-IN"/>
                      <a:pPr/>
                      <a:t>[CELLRANGE]</a:t>
                    </a:fld>
                    <a:r>
                      <a:rPr lang="en-IN" baseline="0"/>
                      <a:t>, </a:t>
                    </a:r>
                    <a:fld id="{83BC60AA-970B-4999-88AC-866869D289F8}" type="YVALUE">
                      <a:rPr lang="en-IN" baseline="0"/>
                      <a:pPr/>
                      <a:t>[Y VALUE]</a:t>
                    </a:fld>
                    <a:r>
                      <a:rPr lang="en-IN" baseline="0"/>
                      <a:t>, </a:t>
                    </a:r>
                    <a:fld id="{ED417DD2-0EC9-45E6-8D22-35BCE965254F}"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1171-4890-AF56-B34C88E9A212}"/>
                </c:ext>
              </c:extLst>
            </c:dLbl>
            <c:dLbl>
              <c:idx val="11"/>
              <c:tx>
                <c:rich>
                  <a:bodyPr/>
                  <a:lstStyle/>
                  <a:p>
                    <a:fld id="{AAD12D06-790B-4344-B67D-6695C92F4B38}" type="CELLRANGE">
                      <a:rPr lang="en-IN"/>
                      <a:pPr/>
                      <a:t>[CELLRANGE]</a:t>
                    </a:fld>
                    <a:r>
                      <a:rPr lang="en-IN" baseline="0"/>
                      <a:t>, </a:t>
                    </a:r>
                    <a:fld id="{61DC7A32-57A8-4EE2-A860-A26D7DBCB478}" type="YVALUE">
                      <a:rPr lang="en-IN" baseline="0"/>
                      <a:pPr/>
                      <a:t>[Y VALUE]</a:t>
                    </a:fld>
                    <a:r>
                      <a:rPr lang="en-IN" baseline="0"/>
                      <a:t>, </a:t>
                    </a:r>
                    <a:fld id="{9D40CEA3-4BA3-4C91-917F-CED650209518}"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1171-4890-AF56-B34C88E9A212}"/>
                </c:ext>
              </c:extLst>
            </c:dLbl>
            <c:dLbl>
              <c:idx val="12"/>
              <c:tx>
                <c:rich>
                  <a:bodyPr/>
                  <a:lstStyle/>
                  <a:p>
                    <a:fld id="{E745AF52-5F60-4F71-942B-116CE83C2BB0}" type="CELLRANGE">
                      <a:rPr lang="en-IN"/>
                      <a:pPr/>
                      <a:t>[CELLRANGE]</a:t>
                    </a:fld>
                    <a:r>
                      <a:rPr lang="en-IN" baseline="0"/>
                      <a:t>, </a:t>
                    </a:r>
                    <a:fld id="{A45F032C-B6A7-455D-BAD4-DE3FE6478F89}" type="YVALUE">
                      <a:rPr lang="en-IN" baseline="0"/>
                      <a:pPr/>
                      <a:t>[Y VALUE]</a:t>
                    </a:fld>
                    <a:r>
                      <a:rPr lang="en-IN" baseline="0"/>
                      <a:t>, </a:t>
                    </a:r>
                    <a:fld id="{BC95CFC0-FF93-4C17-B4F8-4881B2BDFD01}"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1171-4890-AF56-B34C88E9A212}"/>
                </c:ext>
              </c:extLst>
            </c:dLbl>
            <c:dLbl>
              <c:idx val="13"/>
              <c:tx>
                <c:rich>
                  <a:bodyPr/>
                  <a:lstStyle/>
                  <a:p>
                    <a:fld id="{6A06CD4A-11DB-47E8-9F85-B92E1B8B3DF6}" type="CELLRANGE">
                      <a:rPr lang="en-IN"/>
                      <a:pPr/>
                      <a:t>[CELLRANGE]</a:t>
                    </a:fld>
                    <a:r>
                      <a:rPr lang="en-IN" baseline="0"/>
                      <a:t>, </a:t>
                    </a:r>
                    <a:fld id="{C3904FC2-2626-4DD7-BECA-34EE13F35F16}" type="YVALUE">
                      <a:rPr lang="en-IN" baseline="0"/>
                      <a:pPr/>
                      <a:t>[Y VALUE]</a:t>
                    </a:fld>
                    <a:r>
                      <a:rPr lang="en-IN" baseline="0"/>
                      <a:t>, </a:t>
                    </a:r>
                    <a:fld id="{24F6B7B8-CD7B-44B7-B18F-57CAC7187F2B}"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1171-4890-AF56-B34C88E9A212}"/>
                </c:ext>
              </c:extLst>
            </c:dLbl>
            <c:dLbl>
              <c:idx val="14"/>
              <c:tx>
                <c:rich>
                  <a:bodyPr/>
                  <a:lstStyle/>
                  <a:p>
                    <a:fld id="{6B7F0D82-341A-4CED-B522-DDAD3BE6E2C1}" type="CELLRANGE">
                      <a:rPr lang="en-IN"/>
                      <a:pPr/>
                      <a:t>[CELLRANGE]</a:t>
                    </a:fld>
                    <a:r>
                      <a:rPr lang="en-IN" baseline="0"/>
                      <a:t>, </a:t>
                    </a:r>
                    <a:fld id="{8291641E-1E7D-4257-A723-189E037B4F2E}" type="YVALUE">
                      <a:rPr lang="en-IN" baseline="0"/>
                      <a:pPr/>
                      <a:t>[Y VALUE]</a:t>
                    </a:fld>
                    <a:r>
                      <a:rPr lang="en-IN" baseline="0"/>
                      <a:t>, </a:t>
                    </a:r>
                    <a:fld id="{3EE07658-A011-4252-8977-9419696F256B}"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1171-4890-AF56-B34C88E9A212}"/>
                </c:ext>
              </c:extLst>
            </c:dLbl>
            <c:dLbl>
              <c:idx val="15"/>
              <c:tx>
                <c:rich>
                  <a:bodyPr/>
                  <a:lstStyle/>
                  <a:p>
                    <a:fld id="{4E0D6F35-22E8-4056-95E8-7D6A58F3A99D}" type="CELLRANGE">
                      <a:rPr lang="en-IN"/>
                      <a:pPr/>
                      <a:t>[CELLRANGE]</a:t>
                    </a:fld>
                    <a:r>
                      <a:rPr lang="en-IN" baseline="0"/>
                      <a:t>, </a:t>
                    </a:r>
                    <a:fld id="{5CE6A655-E729-4BF5-A58D-9EAD96D1DA86}" type="YVALUE">
                      <a:rPr lang="en-IN" baseline="0"/>
                      <a:pPr/>
                      <a:t>[Y VALUE]</a:t>
                    </a:fld>
                    <a:r>
                      <a:rPr lang="en-IN" baseline="0"/>
                      <a:t>, </a:t>
                    </a:r>
                    <a:fld id="{5A37B116-0473-47A9-9788-EA0DFE598C2E}"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1171-4890-AF56-B34C88E9A212}"/>
                </c:ext>
              </c:extLst>
            </c:dLbl>
            <c:dLbl>
              <c:idx val="16"/>
              <c:tx>
                <c:rich>
                  <a:bodyPr/>
                  <a:lstStyle/>
                  <a:p>
                    <a:fld id="{14E2E97C-7C3B-495D-A60B-1EC6B2ABDF15}" type="CELLRANGE">
                      <a:rPr lang="en-IN"/>
                      <a:pPr/>
                      <a:t>[CELLRANGE]</a:t>
                    </a:fld>
                    <a:r>
                      <a:rPr lang="en-IN" baseline="0"/>
                      <a:t>, </a:t>
                    </a:r>
                    <a:fld id="{74C769D8-6709-41CB-8717-A88E4F2C24F7}" type="YVALUE">
                      <a:rPr lang="en-IN" baseline="0"/>
                      <a:pPr/>
                      <a:t>[Y VALUE]</a:t>
                    </a:fld>
                    <a:r>
                      <a:rPr lang="en-IN" baseline="0"/>
                      <a:t>, </a:t>
                    </a:r>
                    <a:fld id="{48ACD522-6AC7-4CEB-91F3-A8ACA638204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1171-4890-AF56-B34C88E9A212}"/>
                </c:ext>
              </c:extLst>
            </c:dLbl>
            <c:dLbl>
              <c:idx val="17"/>
              <c:tx>
                <c:rich>
                  <a:bodyPr/>
                  <a:lstStyle/>
                  <a:p>
                    <a:fld id="{C297F9D8-E0EA-414D-B6E9-37A31A0053EF}" type="CELLRANGE">
                      <a:rPr lang="en-IN"/>
                      <a:pPr/>
                      <a:t>[CELLRANGE]</a:t>
                    </a:fld>
                    <a:r>
                      <a:rPr lang="en-IN" baseline="0"/>
                      <a:t>, </a:t>
                    </a:r>
                    <a:fld id="{009E3667-517C-496D-B4C4-2659A2507C06}" type="YVALUE">
                      <a:rPr lang="en-IN" baseline="0"/>
                      <a:pPr/>
                      <a:t>[Y VALUE]</a:t>
                    </a:fld>
                    <a:r>
                      <a:rPr lang="en-IN" baseline="0"/>
                      <a:t>, </a:t>
                    </a:r>
                    <a:fld id="{BF274FA9-E277-4E7F-9734-509832DB176F}"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1171-4890-AF56-B34C88E9A212}"/>
                </c:ext>
              </c:extLst>
            </c:dLbl>
            <c:dLbl>
              <c:idx val="18"/>
              <c:tx>
                <c:rich>
                  <a:bodyPr/>
                  <a:lstStyle/>
                  <a:p>
                    <a:fld id="{F8D5F952-7311-4305-BF84-1F3E5391922C}" type="CELLRANGE">
                      <a:rPr lang="en-IN"/>
                      <a:pPr/>
                      <a:t>[CELLRANGE]</a:t>
                    </a:fld>
                    <a:r>
                      <a:rPr lang="en-IN" baseline="0"/>
                      <a:t>, </a:t>
                    </a:r>
                    <a:fld id="{CAAAA892-0E1E-4A29-93BB-C31E26403A28}" type="YVALUE">
                      <a:rPr lang="en-IN" baseline="0"/>
                      <a:pPr/>
                      <a:t>[Y VALUE]</a:t>
                    </a:fld>
                    <a:r>
                      <a:rPr lang="en-IN" baseline="0"/>
                      <a:t>, </a:t>
                    </a:r>
                    <a:fld id="{FBA35624-CDAA-4862-BEAB-EB64A9EDED88}"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1171-4890-AF56-B34C88E9A212}"/>
                </c:ext>
              </c:extLst>
            </c:dLbl>
            <c:dLbl>
              <c:idx val="19"/>
              <c:tx>
                <c:rich>
                  <a:bodyPr/>
                  <a:lstStyle/>
                  <a:p>
                    <a:fld id="{8B8B4806-1F24-4430-B65C-440E9730191B}" type="CELLRANGE">
                      <a:rPr lang="en-IN"/>
                      <a:pPr/>
                      <a:t>[CELLRANGE]</a:t>
                    </a:fld>
                    <a:r>
                      <a:rPr lang="en-IN" baseline="0"/>
                      <a:t>, </a:t>
                    </a:r>
                    <a:fld id="{1438A94A-D11A-4A21-938C-331E71492C9B}" type="YVALUE">
                      <a:rPr lang="en-IN" baseline="0"/>
                      <a:pPr/>
                      <a:t>[Y VALUE]</a:t>
                    </a:fld>
                    <a:r>
                      <a:rPr lang="en-IN" baseline="0"/>
                      <a:t>, </a:t>
                    </a:r>
                    <a:fld id="{0B2BCD8A-0001-41D6-89B7-C4DAA74A59FD}"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1171-4890-AF56-B34C88E9A212}"/>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xVal>
          <c:yVal>
            <c:numRef>
              <c:f>Sheet1!$B$2:$B$21</c:f>
              <c:numCache>
                <c:formatCode>0.0</c:formatCode>
                <c:ptCount val="20"/>
                <c:pt idx="0">
                  <c:v>0.47200742968793519</c:v>
                </c:pt>
                <c:pt idx="1">
                  <c:v>-0.6726641246038334</c:v>
                </c:pt>
                <c:pt idx="2">
                  <c:v>9.0554772158497887E-2</c:v>
                </c:pt>
                <c:pt idx="3">
                  <c:v>-0.2736485291874341</c:v>
                </c:pt>
                <c:pt idx="4">
                  <c:v>-0.49249809312562964</c:v>
                </c:pt>
                <c:pt idx="5">
                  <c:v>0.35035778658501598</c:v>
                </c:pt>
                <c:pt idx="6">
                  <c:v>6.6240324176340681E-3</c:v>
                </c:pt>
                <c:pt idx="7">
                  <c:v>0.40885311511126776</c:v>
                </c:pt>
                <c:pt idx="8">
                  <c:v>-3.984123184857663E-2</c:v>
                </c:pt>
                <c:pt idx="9">
                  <c:v>-1.3057704346700976</c:v>
                </c:pt>
                <c:pt idx="10">
                  <c:v>0.34142810825139658</c:v>
                </c:pt>
                <c:pt idx="11">
                  <c:v>0.55087130432928544</c:v>
                </c:pt>
                <c:pt idx="12">
                  <c:v>0.76295954581999537</c:v>
                </c:pt>
                <c:pt idx="13">
                  <c:v>-0.33431859441732936</c:v>
                </c:pt>
                <c:pt idx="14">
                  <c:v>-0.18460319360932287</c:v>
                </c:pt>
                <c:pt idx="15">
                  <c:v>-0.36621947555591644</c:v>
                </c:pt>
                <c:pt idx="16">
                  <c:v>-0.11265683386284947</c:v>
                </c:pt>
                <c:pt idx="17">
                  <c:v>0.65633088651716087</c:v>
                </c:pt>
                <c:pt idx="18">
                  <c:v>-4.9116616718444805E-2</c:v>
                </c:pt>
                <c:pt idx="19">
                  <c:v>-0.25100994673331323</c:v>
                </c:pt>
              </c:numCache>
            </c:numRef>
          </c:yVal>
          <c:bubbleSize>
            <c:numRef>
              <c:f>Sheet1!$C$2:$C$21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bubbleSize>
          <c:bubble3D val="0"/>
          <c:extLst>
            <c:ext xmlns:c15="http://schemas.microsoft.com/office/drawing/2012/chart" uri="{02D57815-91ED-43cb-92C2-25804820EDAC}">
              <c15:datalabelsRange>
                <c15:f>Sheet1!$F$2:$F$21</c15:f>
                <c15:dlblRangeCache>
                  <c:ptCount val="20"/>
                  <c:pt idx="0">
                    <c:v>To replace a meal</c:v>
                  </c:pt>
                  <c:pt idx="1">
                    <c:v>To treat or reward myself</c:v>
                  </c:pt>
                  <c:pt idx="2">
                    <c:v>To help me relax/unwind</c:v>
                  </c:pt>
                  <c:pt idx="3">
                    <c:v>To satisfy a craving</c:v>
                  </c:pt>
                  <c:pt idx="4">
                    <c:v>To reduce stress/anxiety</c:v>
                  </c:pt>
                  <c:pt idx="5">
                    <c:v>As a way to celebrate a special occasion with friends, family or a loved one</c:v>
                  </c:pt>
                  <c:pt idx="6">
                    <c:v>Have something I feel good about eating with others</c:v>
                  </c:pt>
                  <c:pt idx="7">
                    <c:v>To enhance time with friends, family or a loved one</c:v>
                  </c:pt>
                  <c:pt idx="8">
                    <c:v>To demonstrate to my family/friends that I care for them</c:v>
                  </c:pt>
                  <c:pt idx="9">
                    <c:v>Easy to prepare/make</c:v>
                  </c:pt>
                  <c:pt idx="10">
                    <c:v>Consume it anywhere/on the go</c:v>
                  </c:pt>
                  <c:pt idx="11">
                    <c:v>To stop hunger in between meals</c:v>
                  </c:pt>
                  <c:pt idx="12">
                    <c:v>Have something that can be eaten quickly</c:v>
                  </c:pt>
                  <c:pt idx="13">
                    <c:v>To eat while doing something else</c:v>
                  </c:pt>
                  <c:pt idx="14">
                    <c:v>Have something nutritious</c:v>
                  </c:pt>
                  <c:pt idx="15">
                    <c:v>To help balance my diet</c:v>
                  </c:pt>
                  <c:pt idx="16">
                    <c:v>Give an instant energy boost</c:v>
                  </c:pt>
                  <c:pt idx="17">
                    <c:v>Helps recover from physical exertion</c:v>
                  </c:pt>
                  <c:pt idx="18">
                    <c:v>To relieve boredom</c:v>
                  </c:pt>
                  <c:pt idx="19">
                    <c:v>Just wanted something to graze on/pick at</c:v>
                  </c:pt>
                </c15:dlblRangeCache>
              </c15:datalabelsRange>
            </c:ext>
            <c:ext xmlns:c16="http://schemas.microsoft.com/office/drawing/2014/chart" uri="{C3380CC4-5D6E-409C-BE32-E72D297353CC}">
              <c16:uniqueId val="{0000002A-1171-4890-AF56-B34C88E9A212}"/>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0%" sourceLinked="0"/>
        <c:majorTickMark val="out"/>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513265773653984E-2"/>
          <c:y val="1.9208014011383057E-2"/>
          <c:w val="0.97148668766021729"/>
          <c:h val="0.95088046789169312"/>
        </c:manualLayout>
      </c:layout>
      <c:scatterChart>
        <c:scatterStyle val="lineMarker"/>
        <c:varyColors val="0"/>
        <c:ser>
          <c:idx val="0"/>
          <c:order val="0"/>
          <c:tx>
            <c:strRef>
              <c:f>Sheet1!$B$2</c:f>
              <c:strCache>
                <c:ptCount val="1"/>
                <c:pt idx="0">
                  <c:v>0.617843624166277</c:v>
                </c:pt>
              </c:strCache>
            </c:strRef>
          </c:tx>
          <c:spPr>
            <a:ln>
              <a:noFill/>
            </a:ln>
          </c:spPr>
          <c:marker>
            <c:symbol val="circle"/>
            <c:size val="10"/>
          </c:marker>
          <c:dPt>
            <c:idx val="0"/>
            <c:marker>
              <c:spPr>
                <a:solidFill>
                  <a:srgbClr val="C00000"/>
                </a:solidFill>
                <a:ln>
                  <a:solidFill>
                    <a:srgbClr val="C00000"/>
                  </a:solidFill>
                </a:ln>
              </c:spPr>
            </c:marker>
            <c:bubble3D val="0"/>
            <c:extLst>
              <c:ext xmlns:c16="http://schemas.microsoft.com/office/drawing/2014/chart" uri="{C3380CC4-5D6E-409C-BE32-E72D297353CC}">
                <c16:uniqueId val="{00000000-9C5A-41CB-AD07-9705DBD3A342}"/>
              </c:ext>
            </c:extLst>
          </c:dPt>
          <c:dPt>
            <c:idx val="1"/>
            <c:marker>
              <c:spPr>
                <a:solidFill>
                  <a:srgbClr val="C00000"/>
                </a:solidFill>
                <a:ln>
                  <a:solidFill>
                    <a:srgbClr val="C00000"/>
                  </a:solidFill>
                </a:ln>
              </c:spPr>
            </c:marker>
            <c:bubble3D val="0"/>
            <c:extLst>
              <c:ext xmlns:c16="http://schemas.microsoft.com/office/drawing/2014/chart" uri="{C3380CC4-5D6E-409C-BE32-E72D297353CC}">
                <c16:uniqueId val="{00000001-9C5A-41CB-AD07-9705DBD3A342}"/>
              </c:ext>
            </c:extLst>
          </c:dPt>
          <c:dPt>
            <c:idx val="2"/>
            <c:marker>
              <c:spPr>
                <a:solidFill>
                  <a:srgbClr val="C00000"/>
                </a:solidFill>
                <a:ln>
                  <a:solidFill>
                    <a:srgbClr val="C00000"/>
                  </a:solidFill>
                </a:ln>
              </c:spPr>
            </c:marker>
            <c:bubble3D val="0"/>
            <c:extLst>
              <c:ext xmlns:c16="http://schemas.microsoft.com/office/drawing/2014/chart" uri="{C3380CC4-5D6E-409C-BE32-E72D297353CC}">
                <c16:uniqueId val="{00000002-9C5A-41CB-AD07-9705DBD3A342}"/>
              </c:ext>
            </c:extLst>
          </c:dPt>
          <c:dPt>
            <c:idx val="3"/>
            <c:marker>
              <c:spPr>
                <a:solidFill>
                  <a:srgbClr val="C00000"/>
                </a:solidFill>
                <a:ln>
                  <a:solidFill>
                    <a:srgbClr val="C00000"/>
                  </a:solidFill>
                </a:ln>
              </c:spPr>
            </c:marker>
            <c:bubble3D val="0"/>
            <c:extLst>
              <c:ext xmlns:c16="http://schemas.microsoft.com/office/drawing/2014/chart" uri="{C3380CC4-5D6E-409C-BE32-E72D297353CC}">
                <c16:uniqueId val="{00000003-9C5A-41CB-AD07-9705DBD3A342}"/>
              </c:ext>
            </c:extLst>
          </c:dPt>
          <c:dPt>
            <c:idx val="4"/>
            <c:marker>
              <c:spPr>
                <a:solidFill>
                  <a:srgbClr val="C00000"/>
                </a:solidFill>
                <a:ln>
                  <a:solidFill>
                    <a:srgbClr val="C00000"/>
                  </a:solidFill>
                </a:ln>
              </c:spPr>
            </c:marker>
            <c:bubble3D val="0"/>
            <c:extLst>
              <c:ext xmlns:c16="http://schemas.microsoft.com/office/drawing/2014/chart" uri="{C3380CC4-5D6E-409C-BE32-E72D297353CC}">
                <c16:uniqueId val="{00000004-9C5A-41CB-AD07-9705DBD3A342}"/>
              </c:ext>
            </c:extLst>
          </c:dPt>
          <c:dPt>
            <c:idx val="5"/>
            <c:marker>
              <c:spPr>
                <a:solidFill>
                  <a:srgbClr val="C00000"/>
                </a:solidFill>
                <a:ln>
                  <a:solidFill>
                    <a:srgbClr val="C00000"/>
                  </a:solidFill>
                </a:ln>
              </c:spPr>
            </c:marker>
            <c:bubble3D val="0"/>
            <c:extLst>
              <c:ext xmlns:c16="http://schemas.microsoft.com/office/drawing/2014/chart" uri="{C3380CC4-5D6E-409C-BE32-E72D297353CC}">
                <c16:uniqueId val="{00000005-9C5A-41CB-AD07-9705DBD3A342}"/>
              </c:ext>
            </c:extLst>
          </c:dPt>
          <c:dPt>
            <c:idx val="6"/>
            <c:marker>
              <c:spPr>
                <a:solidFill>
                  <a:srgbClr val="C00000"/>
                </a:solidFill>
                <a:ln>
                  <a:solidFill>
                    <a:srgbClr val="C00000"/>
                  </a:solidFill>
                </a:ln>
              </c:spPr>
            </c:marker>
            <c:bubble3D val="0"/>
            <c:extLst>
              <c:ext xmlns:c16="http://schemas.microsoft.com/office/drawing/2014/chart" uri="{C3380CC4-5D6E-409C-BE32-E72D297353CC}">
                <c16:uniqueId val="{00000006-9C5A-41CB-AD07-9705DBD3A342}"/>
              </c:ext>
            </c:extLst>
          </c:dPt>
          <c:dPt>
            <c:idx val="7"/>
            <c:marker>
              <c:spPr>
                <a:solidFill>
                  <a:srgbClr val="C00000"/>
                </a:solidFill>
                <a:ln>
                  <a:solidFill>
                    <a:srgbClr val="C00000"/>
                  </a:solidFill>
                </a:ln>
              </c:spPr>
            </c:marker>
            <c:bubble3D val="0"/>
            <c:extLst>
              <c:ext xmlns:c16="http://schemas.microsoft.com/office/drawing/2014/chart" uri="{C3380CC4-5D6E-409C-BE32-E72D297353CC}">
                <c16:uniqueId val="{00000007-9C5A-41CB-AD07-9705DBD3A342}"/>
              </c:ext>
            </c:extLst>
          </c:dPt>
          <c:dPt>
            <c:idx val="8"/>
            <c:marker>
              <c:spPr>
                <a:solidFill>
                  <a:srgbClr val="C00000"/>
                </a:solidFill>
                <a:ln>
                  <a:solidFill>
                    <a:srgbClr val="C00000"/>
                  </a:solidFill>
                </a:ln>
              </c:spPr>
            </c:marker>
            <c:bubble3D val="0"/>
            <c:extLst>
              <c:ext xmlns:c16="http://schemas.microsoft.com/office/drawing/2014/chart" uri="{C3380CC4-5D6E-409C-BE32-E72D297353CC}">
                <c16:uniqueId val="{00000008-9C5A-41CB-AD07-9705DBD3A342}"/>
              </c:ext>
            </c:extLst>
          </c:dPt>
          <c:dPt>
            <c:idx val="9"/>
            <c:marker>
              <c:spPr>
                <a:solidFill>
                  <a:srgbClr val="C00000"/>
                </a:solidFill>
                <a:ln>
                  <a:solidFill>
                    <a:srgbClr val="C00000"/>
                  </a:solidFill>
                </a:ln>
              </c:spPr>
            </c:marker>
            <c:bubble3D val="0"/>
            <c:extLst>
              <c:ext xmlns:c16="http://schemas.microsoft.com/office/drawing/2014/chart" uri="{C3380CC4-5D6E-409C-BE32-E72D297353CC}">
                <c16:uniqueId val="{00000009-9C5A-41CB-AD07-9705DBD3A342}"/>
              </c:ext>
            </c:extLst>
          </c:dPt>
          <c:dPt>
            <c:idx val="10"/>
            <c:marker>
              <c:spPr>
                <a:solidFill>
                  <a:srgbClr val="C00000"/>
                </a:solidFill>
                <a:ln>
                  <a:solidFill>
                    <a:srgbClr val="C00000"/>
                  </a:solidFill>
                </a:ln>
              </c:spPr>
            </c:marker>
            <c:bubble3D val="0"/>
            <c:extLst>
              <c:ext xmlns:c16="http://schemas.microsoft.com/office/drawing/2014/chart" uri="{C3380CC4-5D6E-409C-BE32-E72D297353CC}">
                <c16:uniqueId val="{0000000A-9C5A-41CB-AD07-9705DBD3A342}"/>
              </c:ext>
            </c:extLst>
          </c:dPt>
          <c:dPt>
            <c:idx val="11"/>
            <c:marker>
              <c:spPr>
                <a:solidFill>
                  <a:srgbClr val="C00000"/>
                </a:solidFill>
                <a:ln>
                  <a:solidFill>
                    <a:srgbClr val="C00000"/>
                  </a:solidFill>
                </a:ln>
              </c:spPr>
            </c:marker>
            <c:bubble3D val="0"/>
            <c:extLst>
              <c:ext xmlns:c16="http://schemas.microsoft.com/office/drawing/2014/chart" uri="{C3380CC4-5D6E-409C-BE32-E72D297353CC}">
                <c16:uniqueId val="{0000000B-9C5A-41CB-AD07-9705DBD3A342}"/>
              </c:ext>
            </c:extLst>
          </c:dPt>
          <c:dPt>
            <c:idx val="12"/>
            <c:marker>
              <c:spPr>
                <a:solidFill>
                  <a:srgbClr val="C00000"/>
                </a:solidFill>
                <a:ln>
                  <a:solidFill>
                    <a:srgbClr val="C00000"/>
                  </a:solidFill>
                </a:ln>
              </c:spPr>
            </c:marker>
            <c:bubble3D val="0"/>
            <c:extLst>
              <c:ext xmlns:c16="http://schemas.microsoft.com/office/drawing/2014/chart" uri="{C3380CC4-5D6E-409C-BE32-E72D297353CC}">
                <c16:uniqueId val="{0000000C-9C5A-41CB-AD07-9705DBD3A342}"/>
              </c:ext>
            </c:extLst>
          </c:dPt>
          <c:dPt>
            <c:idx val="13"/>
            <c:marker>
              <c:spPr>
                <a:solidFill>
                  <a:srgbClr val="C00000"/>
                </a:solidFill>
                <a:ln>
                  <a:solidFill>
                    <a:srgbClr val="C00000"/>
                  </a:solidFill>
                </a:ln>
              </c:spPr>
            </c:marker>
            <c:bubble3D val="0"/>
            <c:extLst>
              <c:ext xmlns:c16="http://schemas.microsoft.com/office/drawing/2014/chart" uri="{C3380CC4-5D6E-409C-BE32-E72D297353CC}">
                <c16:uniqueId val="{0000000D-9C5A-41CB-AD07-9705DBD3A342}"/>
              </c:ext>
            </c:extLst>
          </c:dPt>
          <c:dPt>
            <c:idx val="14"/>
            <c:marker>
              <c:spPr>
                <a:solidFill>
                  <a:srgbClr val="C00000"/>
                </a:solidFill>
                <a:ln>
                  <a:solidFill>
                    <a:srgbClr val="C00000"/>
                  </a:solidFill>
                </a:ln>
              </c:spPr>
            </c:marker>
            <c:bubble3D val="0"/>
            <c:extLst>
              <c:ext xmlns:c16="http://schemas.microsoft.com/office/drawing/2014/chart" uri="{C3380CC4-5D6E-409C-BE32-E72D297353CC}">
                <c16:uniqueId val="{0000000E-9C5A-41CB-AD07-9705DBD3A342}"/>
              </c:ext>
            </c:extLst>
          </c:dPt>
          <c:dPt>
            <c:idx val="15"/>
            <c:marker>
              <c:spPr>
                <a:solidFill>
                  <a:srgbClr val="C00000"/>
                </a:solidFill>
                <a:ln>
                  <a:solidFill>
                    <a:srgbClr val="C00000"/>
                  </a:solidFill>
                </a:ln>
              </c:spPr>
            </c:marker>
            <c:bubble3D val="0"/>
            <c:extLst>
              <c:ext xmlns:c16="http://schemas.microsoft.com/office/drawing/2014/chart" uri="{C3380CC4-5D6E-409C-BE32-E72D297353CC}">
                <c16:uniqueId val="{0000000F-9C5A-41CB-AD07-9705DBD3A342}"/>
              </c:ext>
            </c:extLst>
          </c:dPt>
          <c:dPt>
            <c:idx val="16"/>
            <c:marker>
              <c:spPr>
                <a:solidFill>
                  <a:srgbClr val="C00000"/>
                </a:solidFill>
                <a:ln>
                  <a:solidFill>
                    <a:srgbClr val="C00000"/>
                  </a:solidFill>
                </a:ln>
              </c:spPr>
            </c:marker>
            <c:bubble3D val="0"/>
            <c:extLst>
              <c:ext xmlns:c16="http://schemas.microsoft.com/office/drawing/2014/chart" uri="{C3380CC4-5D6E-409C-BE32-E72D297353CC}">
                <c16:uniqueId val="{00000010-9C5A-41CB-AD07-9705DBD3A342}"/>
              </c:ext>
            </c:extLst>
          </c:dPt>
          <c:dPt>
            <c:idx val="17"/>
            <c:marker>
              <c:spPr>
                <a:solidFill>
                  <a:srgbClr val="C00000"/>
                </a:solidFill>
                <a:ln>
                  <a:solidFill>
                    <a:srgbClr val="C00000"/>
                  </a:solidFill>
                </a:ln>
              </c:spPr>
            </c:marker>
            <c:bubble3D val="0"/>
            <c:extLst>
              <c:ext xmlns:c16="http://schemas.microsoft.com/office/drawing/2014/chart" uri="{C3380CC4-5D6E-409C-BE32-E72D297353CC}">
                <c16:uniqueId val="{00000011-9C5A-41CB-AD07-9705DBD3A342}"/>
              </c:ext>
            </c:extLst>
          </c:dPt>
          <c:dPt>
            <c:idx val="18"/>
            <c:marker>
              <c:spPr>
                <a:solidFill>
                  <a:srgbClr val="C00000"/>
                </a:solidFill>
                <a:ln>
                  <a:solidFill>
                    <a:srgbClr val="C00000"/>
                  </a:solidFill>
                </a:ln>
              </c:spPr>
            </c:marker>
            <c:bubble3D val="0"/>
            <c:extLst>
              <c:ext xmlns:c16="http://schemas.microsoft.com/office/drawing/2014/chart" uri="{C3380CC4-5D6E-409C-BE32-E72D297353CC}">
                <c16:uniqueId val="{00000012-9C5A-41CB-AD07-9705DBD3A342}"/>
              </c:ext>
            </c:extLst>
          </c:dPt>
          <c:dPt>
            <c:idx val="19"/>
            <c:marker>
              <c:spPr>
                <a:solidFill>
                  <a:srgbClr val="C00000"/>
                </a:solidFill>
                <a:ln>
                  <a:solidFill>
                    <a:srgbClr val="C00000"/>
                  </a:solidFill>
                </a:ln>
              </c:spPr>
            </c:marker>
            <c:bubble3D val="0"/>
            <c:extLst>
              <c:ext xmlns:c16="http://schemas.microsoft.com/office/drawing/2014/chart" uri="{C3380CC4-5D6E-409C-BE32-E72D297353CC}">
                <c16:uniqueId val="{00000013-9C5A-41CB-AD07-9705DBD3A342}"/>
              </c:ext>
            </c:extLst>
          </c:dPt>
          <c:dPt>
            <c:idx val="20"/>
            <c:marker>
              <c:spPr>
                <a:solidFill>
                  <a:srgbClr val="C00000"/>
                </a:solidFill>
                <a:ln>
                  <a:solidFill>
                    <a:srgbClr val="C00000"/>
                  </a:solidFill>
                </a:ln>
              </c:spPr>
            </c:marker>
            <c:bubble3D val="0"/>
            <c:extLst>
              <c:ext xmlns:c16="http://schemas.microsoft.com/office/drawing/2014/chart" uri="{C3380CC4-5D6E-409C-BE32-E72D297353CC}">
                <c16:uniqueId val="{00000014-9C5A-41CB-AD07-9705DBD3A342}"/>
              </c:ext>
            </c:extLst>
          </c:dPt>
          <c:dPt>
            <c:idx val="21"/>
            <c:marker>
              <c:spPr>
                <a:solidFill>
                  <a:srgbClr val="FFC000"/>
                </a:solidFill>
                <a:ln>
                  <a:solidFill>
                    <a:srgbClr val="FFC000"/>
                  </a:solidFill>
                </a:ln>
              </c:spPr>
            </c:marker>
            <c:bubble3D val="0"/>
            <c:extLst>
              <c:ext xmlns:c16="http://schemas.microsoft.com/office/drawing/2014/chart" uri="{C3380CC4-5D6E-409C-BE32-E72D297353CC}">
                <c16:uniqueId val="{00000015-9C5A-41CB-AD07-9705DBD3A342}"/>
              </c:ext>
            </c:extLst>
          </c:dPt>
          <c:dPt>
            <c:idx val="22"/>
            <c:marker>
              <c:spPr>
                <a:solidFill>
                  <a:srgbClr val="FFC000"/>
                </a:solidFill>
                <a:ln>
                  <a:solidFill>
                    <a:srgbClr val="FFC000"/>
                  </a:solidFill>
                </a:ln>
              </c:spPr>
            </c:marker>
            <c:bubble3D val="0"/>
            <c:extLst>
              <c:ext xmlns:c16="http://schemas.microsoft.com/office/drawing/2014/chart" uri="{C3380CC4-5D6E-409C-BE32-E72D297353CC}">
                <c16:uniqueId val="{00000016-9C5A-41CB-AD07-9705DBD3A342}"/>
              </c:ext>
            </c:extLst>
          </c:dPt>
          <c:dPt>
            <c:idx val="23"/>
            <c:marker>
              <c:spPr>
                <a:solidFill>
                  <a:srgbClr val="FFC000"/>
                </a:solidFill>
                <a:ln>
                  <a:solidFill>
                    <a:srgbClr val="FFC000"/>
                  </a:solidFill>
                </a:ln>
              </c:spPr>
            </c:marker>
            <c:bubble3D val="0"/>
            <c:extLst>
              <c:ext xmlns:c16="http://schemas.microsoft.com/office/drawing/2014/chart" uri="{C3380CC4-5D6E-409C-BE32-E72D297353CC}">
                <c16:uniqueId val="{00000017-9C5A-41CB-AD07-9705DBD3A342}"/>
              </c:ext>
            </c:extLst>
          </c:dPt>
          <c:dPt>
            <c:idx val="24"/>
            <c:marker>
              <c:spPr>
                <a:solidFill>
                  <a:srgbClr val="FFC000"/>
                </a:solidFill>
                <a:ln>
                  <a:solidFill>
                    <a:srgbClr val="FFC000"/>
                  </a:solidFill>
                </a:ln>
              </c:spPr>
            </c:marker>
            <c:bubble3D val="0"/>
            <c:extLst>
              <c:ext xmlns:c16="http://schemas.microsoft.com/office/drawing/2014/chart" uri="{C3380CC4-5D6E-409C-BE32-E72D297353CC}">
                <c16:uniqueId val="{00000018-9C5A-41CB-AD07-9705DBD3A342}"/>
              </c:ext>
            </c:extLst>
          </c:dPt>
          <c:dPt>
            <c:idx val="25"/>
            <c:marker>
              <c:spPr>
                <a:solidFill>
                  <a:srgbClr val="FFC000"/>
                </a:solidFill>
                <a:ln>
                  <a:solidFill>
                    <a:srgbClr val="FFC000"/>
                  </a:solidFill>
                </a:ln>
              </c:spPr>
            </c:marker>
            <c:bubble3D val="0"/>
            <c:extLst>
              <c:ext xmlns:c16="http://schemas.microsoft.com/office/drawing/2014/chart" uri="{C3380CC4-5D6E-409C-BE32-E72D297353CC}">
                <c16:uniqueId val="{00000019-9C5A-41CB-AD07-9705DBD3A342}"/>
              </c:ext>
            </c:extLst>
          </c:dPt>
          <c:dPt>
            <c:idx val="26"/>
            <c:marker>
              <c:spPr>
                <a:solidFill>
                  <a:srgbClr val="FFC000"/>
                </a:solidFill>
                <a:ln>
                  <a:solidFill>
                    <a:srgbClr val="FFC000"/>
                  </a:solidFill>
                </a:ln>
              </c:spPr>
            </c:marker>
            <c:bubble3D val="0"/>
            <c:extLst>
              <c:ext xmlns:c16="http://schemas.microsoft.com/office/drawing/2014/chart" uri="{C3380CC4-5D6E-409C-BE32-E72D297353CC}">
                <c16:uniqueId val="{0000001A-9C5A-41CB-AD07-9705DBD3A342}"/>
              </c:ext>
            </c:extLst>
          </c:dPt>
          <c:dPt>
            <c:idx val="27"/>
            <c:marker>
              <c:spPr>
                <a:solidFill>
                  <a:srgbClr val="FFC000"/>
                </a:solidFill>
                <a:ln>
                  <a:solidFill>
                    <a:srgbClr val="FFC000"/>
                  </a:solidFill>
                </a:ln>
              </c:spPr>
            </c:marker>
            <c:bubble3D val="0"/>
            <c:extLst>
              <c:ext xmlns:c16="http://schemas.microsoft.com/office/drawing/2014/chart" uri="{C3380CC4-5D6E-409C-BE32-E72D297353CC}">
                <c16:uniqueId val="{0000001B-9C5A-41CB-AD07-9705DBD3A342}"/>
              </c:ext>
            </c:extLst>
          </c:dPt>
          <c:dPt>
            <c:idx val="28"/>
            <c:marker>
              <c:spPr>
                <a:solidFill>
                  <a:srgbClr val="FFC000"/>
                </a:solidFill>
                <a:ln>
                  <a:solidFill>
                    <a:srgbClr val="FFC000"/>
                  </a:solidFill>
                </a:ln>
              </c:spPr>
            </c:marker>
            <c:bubble3D val="0"/>
            <c:extLst>
              <c:ext xmlns:c16="http://schemas.microsoft.com/office/drawing/2014/chart" uri="{C3380CC4-5D6E-409C-BE32-E72D297353CC}">
                <c16:uniqueId val="{0000001C-9C5A-41CB-AD07-9705DBD3A342}"/>
              </c:ext>
            </c:extLst>
          </c:dPt>
          <c:dPt>
            <c:idx val="29"/>
            <c:marker>
              <c:spPr>
                <a:solidFill>
                  <a:srgbClr val="FFC000"/>
                </a:solidFill>
                <a:ln>
                  <a:solidFill>
                    <a:srgbClr val="FFC000"/>
                  </a:solidFill>
                </a:ln>
              </c:spPr>
            </c:marker>
            <c:bubble3D val="0"/>
            <c:extLst>
              <c:ext xmlns:c16="http://schemas.microsoft.com/office/drawing/2014/chart" uri="{C3380CC4-5D6E-409C-BE32-E72D297353CC}">
                <c16:uniqueId val="{0000001D-9C5A-41CB-AD07-9705DBD3A342}"/>
              </c:ext>
            </c:extLst>
          </c:dPt>
          <c:dPt>
            <c:idx val="30"/>
            <c:marker>
              <c:spPr>
                <a:solidFill>
                  <a:srgbClr val="FFC000"/>
                </a:solidFill>
                <a:ln>
                  <a:solidFill>
                    <a:srgbClr val="FFC000"/>
                  </a:solidFill>
                </a:ln>
              </c:spPr>
            </c:marker>
            <c:bubble3D val="0"/>
            <c:extLst>
              <c:ext xmlns:c16="http://schemas.microsoft.com/office/drawing/2014/chart" uri="{C3380CC4-5D6E-409C-BE32-E72D297353CC}">
                <c16:uniqueId val="{0000001E-9C5A-41CB-AD07-9705DBD3A342}"/>
              </c:ext>
            </c:extLst>
          </c:dPt>
          <c:dPt>
            <c:idx val="31"/>
            <c:marker>
              <c:spPr>
                <a:solidFill>
                  <a:srgbClr val="FFC000"/>
                </a:solidFill>
                <a:ln>
                  <a:solidFill>
                    <a:srgbClr val="FFC000"/>
                  </a:solidFill>
                </a:ln>
              </c:spPr>
            </c:marker>
            <c:bubble3D val="0"/>
            <c:extLst>
              <c:ext xmlns:c16="http://schemas.microsoft.com/office/drawing/2014/chart" uri="{C3380CC4-5D6E-409C-BE32-E72D297353CC}">
                <c16:uniqueId val="{0000001F-9C5A-41CB-AD07-9705DBD3A342}"/>
              </c:ext>
            </c:extLst>
          </c:dPt>
          <c:dPt>
            <c:idx val="32"/>
            <c:marker>
              <c:spPr>
                <a:solidFill>
                  <a:srgbClr val="FFC000"/>
                </a:solidFill>
                <a:ln>
                  <a:solidFill>
                    <a:srgbClr val="FFC000"/>
                  </a:solidFill>
                </a:ln>
              </c:spPr>
            </c:marker>
            <c:bubble3D val="0"/>
            <c:extLst>
              <c:ext xmlns:c16="http://schemas.microsoft.com/office/drawing/2014/chart" uri="{C3380CC4-5D6E-409C-BE32-E72D297353CC}">
                <c16:uniqueId val="{00000020-9C5A-41CB-AD07-9705DBD3A342}"/>
              </c:ext>
            </c:extLst>
          </c:dPt>
          <c:dPt>
            <c:idx val="33"/>
            <c:marker>
              <c:spPr>
                <a:solidFill>
                  <a:srgbClr val="FFC000"/>
                </a:solidFill>
                <a:ln>
                  <a:solidFill>
                    <a:srgbClr val="FFC000"/>
                  </a:solidFill>
                </a:ln>
              </c:spPr>
            </c:marker>
            <c:bubble3D val="0"/>
            <c:extLst>
              <c:ext xmlns:c16="http://schemas.microsoft.com/office/drawing/2014/chart" uri="{C3380CC4-5D6E-409C-BE32-E72D297353CC}">
                <c16:uniqueId val="{00000021-9C5A-41CB-AD07-9705DBD3A342}"/>
              </c:ext>
            </c:extLst>
          </c:dPt>
          <c:dPt>
            <c:idx val="34"/>
            <c:marker>
              <c:spPr>
                <a:solidFill>
                  <a:srgbClr val="FFC000"/>
                </a:solidFill>
                <a:ln>
                  <a:solidFill>
                    <a:srgbClr val="FFC000"/>
                  </a:solidFill>
                </a:ln>
              </c:spPr>
            </c:marker>
            <c:bubble3D val="0"/>
            <c:extLst>
              <c:ext xmlns:c16="http://schemas.microsoft.com/office/drawing/2014/chart" uri="{C3380CC4-5D6E-409C-BE32-E72D297353CC}">
                <c16:uniqueId val="{00000022-9C5A-41CB-AD07-9705DBD3A342}"/>
              </c:ext>
            </c:extLst>
          </c:dPt>
          <c:dPt>
            <c:idx val="35"/>
            <c:marker>
              <c:spPr>
                <a:solidFill>
                  <a:srgbClr val="FFC000"/>
                </a:solidFill>
                <a:ln>
                  <a:solidFill>
                    <a:srgbClr val="FFC000"/>
                  </a:solidFill>
                </a:ln>
              </c:spPr>
            </c:marker>
            <c:bubble3D val="0"/>
            <c:extLst>
              <c:ext xmlns:c16="http://schemas.microsoft.com/office/drawing/2014/chart" uri="{C3380CC4-5D6E-409C-BE32-E72D297353CC}">
                <c16:uniqueId val="{00000023-9C5A-41CB-AD07-9705DBD3A342}"/>
              </c:ext>
            </c:extLst>
          </c:dPt>
          <c:dPt>
            <c:idx val="36"/>
            <c:marker>
              <c:spPr>
                <a:solidFill>
                  <a:srgbClr val="FFC000"/>
                </a:solidFill>
                <a:ln>
                  <a:solidFill>
                    <a:srgbClr val="FFC000"/>
                  </a:solidFill>
                </a:ln>
              </c:spPr>
            </c:marker>
            <c:bubble3D val="0"/>
            <c:extLst>
              <c:ext xmlns:c16="http://schemas.microsoft.com/office/drawing/2014/chart" uri="{C3380CC4-5D6E-409C-BE32-E72D297353CC}">
                <c16:uniqueId val="{00000024-9C5A-41CB-AD07-9705DBD3A342}"/>
              </c:ext>
            </c:extLst>
          </c:dPt>
          <c:dPt>
            <c:idx val="37"/>
            <c:marker>
              <c:spPr>
                <a:solidFill>
                  <a:srgbClr val="FFC000"/>
                </a:solidFill>
                <a:ln>
                  <a:solidFill>
                    <a:srgbClr val="FFC000"/>
                  </a:solidFill>
                </a:ln>
              </c:spPr>
            </c:marker>
            <c:bubble3D val="0"/>
            <c:extLst>
              <c:ext xmlns:c16="http://schemas.microsoft.com/office/drawing/2014/chart" uri="{C3380CC4-5D6E-409C-BE32-E72D297353CC}">
                <c16:uniqueId val="{00000025-9C5A-41CB-AD07-9705DBD3A342}"/>
              </c:ext>
            </c:extLst>
          </c:dPt>
          <c:dPt>
            <c:idx val="38"/>
            <c:marker>
              <c:spPr>
                <a:solidFill>
                  <a:srgbClr val="FFC000"/>
                </a:solidFill>
                <a:ln>
                  <a:solidFill>
                    <a:srgbClr val="FFC000"/>
                  </a:solidFill>
                </a:ln>
              </c:spPr>
            </c:marker>
            <c:bubble3D val="0"/>
            <c:extLst>
              <c:ext xmlns:c16="http://schemas.microsoft.com/office/drawing/2014/chart" uri="{C3380CC4-5D6E-409C-BE32-E72D297353CC}">
                <c16:uniqueId val="{00000026-9C5A-41CB-AD07-9705DBD3A342}"/>
              </c:ext>
            </c:extLst>
          </c:dPt>
          <c:dPt>
            <c:idx val="39"/>
            <c:marker>
              <c:spPr>
                <a:solidFill>
                  <a:srgbClr val="FFC000"/>
                </a:solidFill>
                <a:ln>
                  <a:solidFill>
                    <a:srgbClr val="FFC000"/>
                  </a:solidFill>
                </a:ln>
              </c:spPr>
            </c:marker>
            <c:bubble3D val="0"/>
            <c:extLst>
              <c:ext xmlns:c16="http://schemas.microsoft.com/office/drawing/2014/chart" uri="{C3380CC4-5D6E-409C-BE32-E72D297353CC}">
                <c16:uniqueId val="{00000027-9C5A-41CB-AD07-9705DBD3A342}"/>
              </c:ext>
            </c:extLst>
          </c:dPt>
          <c:dPt>
            <c:idx val="40"/>
            <c:marker>
              <c:spPr>
                <a:solidFill>
                  <a:srgbClr val="FFC000"/>
                </a:solidFill>
                <a:ln>
                  <a:solidFill>
                    <a:srgbClr val="FFC000"/>
                  </a:solidFill>
                </a:ln>
              </c:spPr>
            </c:marker>
            <c:bubble3D val="0"/>
            <c:extLst>
              <c:ext xmlns:c16="http://schemas.microsoft.com/office/drawing/2014/chart" uri="{C3380CC4-5D6E-409C-BE32-E72D297353CC}">
                <c16:uniqueId val="{00000028-9C5A-41CB-AD07-9705DBD3A342}"/>
              </c:ext>
            </c:extLst>
          </c:dPt>
          <c:dPt>
            <c:idx val="41"/>
            <c:marker>
              <c:spPr>
                <a:solidFill>
                  <a:srgbClr val="FFC000"/>
                </a:solidFill>
                <a:ln>
                  <a:solidFill>
                    <a:srgbClr val="FFC000"/>
                  </a:solidFill>
                </a:ln>
              </c:spPr>
            </c:marker>
            <c:bubble3D val="0"/>
            <c:extLst>
              <c:ext xmlns:c16="http://schemas.microsoft.com/office/drawing/2014/chart" uri="{C3380CC4-5D6E-409C-BE32-E72D297353CC}">
                <c16:uniqueId val="{00000029-9C5A-41CB-AD07-9705DBD3A342}"/>
              </c:ext>
            </c:extLst>
          </c:dPt>
          <c:dPt>
            <c:idx val="42"/>
            <c:marker>
              <c:spPr>
                <a:solidFill>
                  <a:srgbClr val="FFC000"/>
                </a:solidFill>
                <a:ln>
                  <a:solidFill>
                    <a:srgbClr val="FFC000"/>
                  </a:solidFill>
                </a:ln>
              </c:spPr>
            </c:marker>
            <c:bubble3D val="0"/>
            <c:extLst>
              <c:ext xmlns:c16="http://schemas.microsoft.com/office/drawing/2014/chart" uri="{C3380CC4-5D6E-409C-BE32-E72D297353CC}">
                <c16:uniqueId val="{0000002A-9C5A-41CB-AD07-9705DBD3A342}"/>
              </c:ext>
            </c:extLst>
          </c:dPt>
          <c:dPt>
            <c:idx val="43"/>
            <c:marker>
              <c:spPr>
                <a:solidFill>
                  <a:srgbClr val="FFC000"/>
                </a:solidFill>
                <a:ln>
                  <a:solidFill>
                    <a:srgbClr val="FFC000"/>
                  </a:solidFill>
                </a:ln>
              </c:spPr>
            </c:marker>
            <c:bubble3D val="0"/>
            <c:extLst>
              <c:ext xmlns:c16="http://schemas.microsoft.com/office/drawing/2014/chart" uri="{C3380CC4-5D6E-409C-BE32-E72D297353CC}">
                <c16:uniqueId val="{0000002B-9C5A-41CB-AD07-9705DBD3A342}"/>
              </c:ext>
            </c:extLst>
          </c:dPt>
          <c:dPt>
            <c:idx val="44"/>
            <c:marker>
              <c:spPr>
                <a:solidFill>
                  <a:srgbClr val="FFC000"/>
                </a:solidFill>
                <a:ln>
                  <a:solidFill>
                    <a:srgbClr val="FFC000"/>
                  </a:solidFill>
                </a:ln>
              </c:spPr>
            </c:marker>
            <c:bubble3D val="0"/>
            <c:extLst>
              <c:ext xmlns:c16="http://schemas.microsoft.com/office/drawing/2014/chart" uri="{C3380CC4-5D6E-409C-BE32-E72D297353CC}">
                <c16:uniqueId val="{0000002C-9C5A-41CB-AD07-9705DBD3A342}"/>
              </c:ext>
            </c:extLst>
          </c:dPt>
          <c:dPt>
            <c:idx val="45"/>
            <c:marker>
              <c:spPr>
                <a:solidFill>
                  <a:srgbClr val="FFC000"/>
                </a:solidFill>
                <a:ln>
                  <a:solidFill>
                    <a:srgbClr val="FFC000"/>
                  </a:solidFill>
                </a:ln>
              </c:spPr>
            </c:marker>
            <c:bubble3D val="0"/>
            <c:extLst>
              <c:ext xmlns:c16="http://schemas.microsoft.com/office/drawing/2014/chart" uri="{C3380CC4-5D6E-409C-BE32-E72D297353CC}">
                <c16:uniqueId val="{0000002D-9C5A-41CB-AD07-9705DBD3A342}"/>
              </c:ext>
            </c:extLst>
          </c:dPt>
          <c:dLbls>
            <c:dLbl>
              <c:idx val="0"/>
              <c:tx>
                <c:rich>
                  <a:bodyPr/>
                  <a:lstStyle/>
                  <a:p>
                    <a:r>
                      <a:rPr lang="en-US"/>
                      <a:t>To replace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C5A-41CB-AD07-9705DBD3A342}"/>
                </c:ext>
              </c:extLst>
            </c:dLbl>
            <c:dLbl>
              <c:idx val="1"/>
              <c:tx>
                <c:rich>
                  <a:bodyPr/>
                  <a:lstStyle/>
                  <a:p>
                    <a:r>
                      <a:rPr lang="en-US"/>
                      <a:t>To have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C5A-41CB-AD07-9705DBD3A342}"/>
                </c:ext>
              </c:extLst>
            </c:dLbl>
            <c:dLbl>
              <c:idx val="2"/>
              <c:tx>
                <c:rich>
                  <a:bodyPr/>
                  <a:lstStyle/>
                  <a:p>
                    <a:r>
                      <a:rPr lang="en-US"/>
                      <a:t>To treat or reward myself</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9C5A-41CB-AD07-9705DBD3A342}"/>
                </c:ext>
              </c:extLst>
            </c:dLbl>
            <c:dLbl>
              <c:idx val="3"/>
              <c:tx>
                <c:rich>
                  <a:bodyPr/>
                  <a:lstStyle/>
                  <a:p>
                    <a:r>
                      <a:rPr lang="en-US"/>
                      <a:t>To help me relax/unwind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9C5A-41CB-AD07-9705DBD3A342}"/>
                </c:ext>
              </c:extLst>
            </c:dLbl>
            <c:dLbl>
              <c:idx val="4"/>
              <c:tx>
                <c:rich>
                  <a:bodyPr/>
                  <a:lstStyle/>
                  <a:p>
                    <a:r>
                      <a:rPr lang="en-US"/>
                      <a:t>To satisfy a craving</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9C5A-41CB-AD07-9705DBD3A342}"/>
                </c:ext>
              </c:extLst>
            </c:dLbl>
            <c:dLbl>
              <c:idx val="5"/>
              <c:tx>
                <c:rich>
                  <a:bodyPr/>
                  <a:lstStyle/>
                  <a:p>
                    <a:r>
                      <a:rPr lang="en-US"/>
                      <a:t>To reduce stress/anxiety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9C5A-41CB-AD07-9705DBD3A342}"/>
                </c:ext>
              </c:extLst>
            </c:dLbl>
            <c:dLbl>
              <c:idx val="6"/>
              <c:tx>
                <c:rich>
                  <a:bodyPr/>
                  <a:lstStyle/>
                  <a:p>
                    <a:r>
                      <a:rPr lang="en-US"/>
                      <a:t>As a way to celebrate a special occasion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9C5A-41CB-AD07-9705DBD3A342}"/>
                </c:ext>
              </c:extLst>
            </c:dLbl>
            <c:dLbl>
              <c:idx val="7"/>
              <c:layout>
                <c:manualLayout>
                  <c:x val="3.0422860999385396E-3"/>
                  <c:y val="-3.4981343283582086E-2"/>
                </c:manualLayout>
              </c:layout>
              <c:tx>
                <c:rich>
                  <a:bodyPr/>
                  <a:lstStyle/>
                  <a:p>
                    <a:r>
                      <a:rPr lang="en-US"/>
                      <a:t>Have something I feel good about eating with others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9C5A-41CB-AD07-9705DBD3A342}"/>
                </c:ext>
              </c:extLst>
            </c:dLbl>
            <c:dLbl>
              <c:idx val="8"/>
              <c:layout>
                <c:manualLayout>
                  <c:x val="3.0422860999385244E-2"/>
                  <c:y val="3.2649253731343281E-2"/>
                </c:manualLayout>
              </c:layout>
              <c:tx>
                <c:rich>
                  <a:bodyPr/>
                  <a:lstStyle/>
                  <a:p>
                    <a:r>
                      <a:rPr lang="en-US"/>
                      <a:t>To enhance time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9C5A-41CB-AD07-9705DBD3A342}"/>
                </c:ext>
              </c:extLst>
            </c:dLbl>
            <c:dLbl>
              <c:idx val="9"/>
              <c:layout>
                <c:manualLayout>
                  <c:x val="5.476114979889371E-2"/>
                  <c:y val="1.8656716417910436E-2"/>
                </c:manualLayout>
              </c:layout>
              <c:tx>
                <c:rich>
                  <a:bodyPr/>
                  <a:lstStyle/>
                  <a:p>
                    <a:r>
                      <a:rPr lang="en-US"/>
                      <a:t>To demonstrate to my family/friends that I care for them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9C5A-41CB-AD07-9705DBD3A342}"/>
                </c:ext>
              </c:extLst>
            </c:dLbl>
            <c:dLbl>
              <c:idx val="10"/>
              <c:tx>
                <c:rich>
                  <a:bodyPr/>
                  <a:lstStyle/>
                  <a:p>
                    <a:r>
                      <a:rPr lang="en-US"/>
                      <a:t>Easy to prepare/make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9C5A-41CB-AD07-9705DBD3A342}"/>
                </c:ext>
              </c:extLst>
            </c:dLbl>
            <c:dLbl>
              <c:idx val="11"/>
              <c:tx>
                <c:rich>
                  <a:bodyPr/>
                  <a:lstStyle/>
                  <a:p>
                    <a:r>
                      <a:rPr lang="en-US"/>
                      <a:t>Consume it anywhere/on the go</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C5A-41CB-AD07-9705DBD3A342}"/>
                </c:ext>
              </c:extLst>
            </c:dLbl>
            <c:dLbl>
              <c:idx val="12"/>
              <c:tx>
                <c:rich>
                  <a:bodyPr/>
                  <a:lstStyle/>
                  <a:p>
                    <a:r>
                      <a:rPr lang="en-US"/>
                      <a:t>To stop hunger in between meals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9C5A-41CB-AD07-9705DBD3A342}"/>
                </c:ext>
              </c:extLst>
            </c:dLbl>
            <c:dLbl>
              <c:idx val="13"/>
              <c:tx>
                <c:rich>
                  <a:bodyPr/>
                  <a:lstStyle/>
                  <a:p>
                    <a:r>
                      <a:rPr lang="en-US"/>
                      <a:t>Have something that can be eaten quickly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9C5A-41CB-AD07-9705DBD3A342}"/>
                </c:ext>
              </c:extLst>
            </c:dLbl>
            <c:dLbl>
              <c:idx val="14"/>
              <c:tx>
                <c:rich>
                  <a:bodyPr/>
                  <a:lstStyle/>
                  <a:p>
                    <a:r>
                      <a:rPr lang="en-US"/>
                      <a:t>To eat while doing something else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E-9C5A-41CB-AD07-9705DBD3A342}"/>
                </c:ext>
              </c:extLst>
            </c:dLbl>
            <c:dLbl>
              <c:idx val="15"/>
              <c:tx>
                <c:rich>
                  <a:bodyPr/>
                  <a:lstStyle/>
                  <a:p>
                    <a:r>
                      <a:rPr lang="en-US"/>
                      <a:t>Have something nutritious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F-9C5A-41CB-AD07-9705DBD3A342}"/>
                </c:ext>
              </c:extLst>
            </c:dLbl>
            <c:dLbl>
              <c:idx val="16"/>
              <c:tx>
                <c:rich>
                  <a:bodyPr/>
                  <a:lstStyle/>
                  <a:p>
                    <a:r>
                      <a:rPr lang="en-US"/>
                      <a:t>To help balance my diet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0-9C5A-41CB-AD07-9705DBD3A342}"/>
                </c:ext>
              </c:extLst>
            </c:dLbl>
            <c:dLbl>
              <c:idx val="17"/>
              <c:tx>
                <c:rich>
                  <a:bodyPr/>
                  <a:lstStyle/>
                  <a:p>
                    <a:r>
                      <a:rPr lang="en-US"/>
                      <a:t>Give an instant energy boost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1-9C5A-41CB-AD07-9705DBD3A342}"/>
                </c:ext>
              </c:extLst>
            </c:dLbl>
            <c:dLbl>
              <c:idx val="18"/>
              <c:layout>
                <c:manualLayout>
                  <c:x val="4.8676577599016703E-2"/>
                  <c:y val="9.3283582089552231E-3"/>
                </c:manualLayout>
              </c:layout>
              <c:tx>
                <c:rich>
                  <a:bodyPr/>
                  <a:lstStyle/>
                  <a:p>
                    <a:r>
                      <a:rPr lang="en-US"/>
                      <a:t>Helps recover from physical exertion</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C5A-41CB-AD07-9705DBD3A342}"/>
                </c:ext>
              </c:extLst>
            </c:dLbl>
            <c:dLbl>
              <c:idx val="19"/>
              <c:tx>
                <c:rich>
                  <a:bodyPr/>
                  <a:lstStyle/>
                  <a:p>
                    <a:r>
                      <a:rPr lang="en-US"/>
                      <a:t>To relieve boredom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C5A-41CB-AD07-9705DBD3A342}"/>
                </c:ext>
              </c:extLst>
            </c:dLbl>
            <c:dLbl>
              <c:idx val="20"/>
              <c:layout>
                <c:manualLayout>
                  <c:x val="-1.0140953666461798E-3"/>
                  <c:y val="2.3320895522388061E-2"/>
                </c:manualLayout>
              </c:layout>
              <c:tx>
                <c:rich>
                  <a:bodyPr/>
                  <a:lstStyle/>
                  <a:p>
                    <a:r>
                      <a:rPr lang="en-US"/>
                      <a:t>Just wanted something to graze on/pick at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C5A-41CB-AD07-9705DBD3A342}"/>
                </c:ext>
              </c:extLst>
            </c:dLbl>
            <c:dLbl>
              <c:idx val="21"/>
              <c:tx>
                <c:rich>
                  <a:bodyPr/>
                  <a:lstStyle/>
                  <a:p>
                    <a:r>
                      <a:rPr lang="en-US"/>
                      <a:t>Eggs - prepared any way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C5A-41CB-AD07-9705DBD3A342}"/>
                </c:ext>
              </c:extLst>
            </c:dLbl>
            <c:dLbl>
              <c:idx val="22"/>
              <c:tx>
                <c:rich>
                  <a:bodyPr/>
                  <a:lstStyle/>
                  <a:p>
                    <a:r>
                      <a:rPr lang="en-US"/>
                      <a:t>Breakfast Meat (e.g., bacon, sausage, ham, etc.)</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6-9C5A-41CB-AD07-9705DBD3A342}"/>
                </c:ext>
              </c:extLst>
            </c:dLbl>
            <c:dLbl>
              <c:idx val="23"/>
              <c:tx>
                <c:rich>
                  <a:bodyPr/>
                  <a:lstStyle/>
                  <a:p>
                    <a:r>
                      <a:rPr lang="en-US"/>
                      <a:t>Potatoes/Hash browns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7-9C5A-41CB-AD07-9705DBD3A342}"/>
                </c:ext>
              </c:extLst>
            </c:dLbl>
            <c:dLbl>
              <c:idx val="24"/>
              <c:layout>
                <c:manualLayout>
                  <c:x val="-1.4873226894024376E-16"/>
                  <c:y val="-2.3320895522388144E-2"/>
                </c:manualLayout>
              </c:layout>
              <c:tx>
                <c:rich>
                  <a:bodyPr/>
                  <a:lstStyle/>
                  <a:p>
                    <a:r>
                      <a:rPr lang="en-US"/>
                      <a:t>Breakfast sandwich/wrap/burrito</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8-9C5A-41CB-AD07-9705DBD3A342}"/>
                </c:ext>
              </c:extLst>
            </c:dLbl>
            <c:dLbl>
              <c:idx val="25"/>
              <c:tx>
                <c:rich>
                  <a:bodyPr/>
                  <a:lstStyle/>
                  <a:p>
                    <a:r>
                      <a:rPr lang="en-US"/>
                      <a:t>Pancakes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9-9C5A-41CB-AD07-9705DBD3A342}"/>
                </c:ext>
              </c:extLst>
            </c:dLbl>
            <c:dLbl>
              <c:idx val="26"/>
              <c:tx>
                <c:rich>
                  <a:bodyPr/>
                  <a:lstStyle/>
                  <a:p>
                    <a:r>
                      <a:rPr lang="en-US"/>
                      <a:t>Waffles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9C5A-41CB-AD07-9705DBD3A342}"/>
                </c:ext>
              </c:extLst>
            </c:dLbl>
            <c:dLbl>
              <c:idx val="27"/>
              <c:tx>
                <c:rich>
                  <a:bodyPr/>
                  <a:lstStyle/>
                  <a:p>
                    <a:r>
                      <a:rPr lang="en-US"/>
                      <a:t>French Toast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9C5A-41CB-AD07-9705DBD3A342}"/>
                </c:ext>
              </c:extLst>
            </c:dLbl>
            <c:dLbl>
              <c:idx val="28"/>
              <c:tx>
                <c:rich>
                  <a:bodyPr/>
                  <a:lstStyle/>
                  <a:p>
                    <a:r>
                      <a:rPr lang="de-DE"/>
                      <a:t>Frozen Breakfast sandwich/wrap/burrito</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9C5A-41CB-AD07-9705DBD3A342}"/>
                </c:ext>
              </c:extLst>
            </c:dLbl>
            <c:dLbl>
              <c:idx val="29"/>
              <c:tx>
                <c:rich>
                  <a:bodyPr/>
                  <a:lstStyle/>
                  <a:p>
                    <a:r>
                      <a:rPr lang="en-US"/>
                      <a:t>Frozen Pancakes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9C5A-41CB-AD07-9705DBD3A342}"/>
                </c:ext>
              </c:extLst>
            </c:dLbl>
            <c:dLbl>
              <c:idx val="30"/>
              <c:layout>
                <c:manualLayout>
                  <c:x val="-0.1003954412979718"/>
                  <c:y val="-1.1660447761194116E-2"/>
                </c:manualLayout>
              </c:layout>
              <c:tx>
                <c:rich>
                  <a:bodyPr/>
                  <a:lstStyle/>
                  <a:p>
                    <a:r>
                      <a:rPr lang="en-US"/>
                      <a:t>Frozen Waffles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C5A-41CB-AD07-9705DBD3A342}"/>
                </c:ext>
              </c:extLst>
            </c:dLbl>
            <c:dLbl>
              <c:idx val="31"/>
              <c:tx>
                <c:rich>
                  <a:bodyPr/>
                  <a:lstStyle/>
                  <a:p>
                    <a:r>
                      <a:rPr lang="en-US"/>
                      <a:t>Frozen French Toast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C5A-41CB-AD07-9705DBD3A342}"/>
                </c:ext>
              </c:extLst>
            </c:dLbl>
            <c:dLbl>
              <c:idx val="32"/>
              <c:tx>
                <c:rich>
                  <a:bodyPr/>
                  <a:lstStyle/>
                  <a:p>
                    <a:r>
                      <a:rPr lang="en-US"/>
                      <a:t>Frozen Toaster Strudels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C5A-41CB-AD07-9705DBD3A342}"/>
                </c:ext>
              </c:extLst>
            </c:dLbl>
            <c:dLbl>
              <c:idx val="33"/>
              <c:tx>
                <c:rich>
                  <a:bodyPr/>
                  <a:lstStyle/>
                  <a:p>
                    <a:r>
                      <a:rPr lang="en-US"/>
                      <a:t>Cold cereal - any form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C5A-41CB-AD07-9705DBD3A342}"/>
                </c:ext>
              </c:extLst>
            </c:dLbl>
            <c:dLbl>
              <c:idx val="34"/>
              <c:tx>
                <c:rich>
                  <a:bodyPr/>
                  <a:lstStyle/>
                  <a:p>
                    <a:r>
                      <a:rPr lang="en-US"/>
                      <a:t>Oatmeal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9C5A-41CB-AD07-9705DBD3A342}"/>
                </c:ext>
              </c:extLst>
            </c:dLbl>
            <c:dLbl>
              <c:idx val="35"/>
              <c:tx>
                <c:rich>
                  <a:bodyPr/>
                  <a:lstStyle/>
                  <a:p>
                    <a:r>
                      <a:rPr lang="en-US"/>
                      <a:t>Bread (not toasted)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9C5A-41CB-AD07-9705DBD3A342}"/>
                </c:ext>
              </c:extLst>
            </c:dLbl>
            <c:dLbl>
              <c:idx val="36"/>
              <c:tx>
                <c:rich>
                  <a:bodyPr/>
                  <a:lstStyle/>
                  <a:p>
                    <a:r>
                      <a:rPr lang="en-US"/>
                      <a:t>Toasted Bread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9C5A-41CB-AD07-9705DBD3A342}"/>
                </c:ext>
              </c:extLst>
            </c:dLbl>
            <c:dLbl>
              <c:idx val="37"/>
              <c:layout>
                <c:manualLayout>
                  <c:x val="-2.0281907332923596E-3"/>
                  <c:y val="2.3320895522388061E-2"/>
                </c:manualLayout>
              </c:layout>
              <c:tx>
                <c:rich>
                  <a:bodyPr/>
                  <a:lstStyle/>
                  <a:p>
                    <a:r>
                      <a:rPr lang="fr-FR"/>
                      <a:t>Pastries / Danishes / Coffee Cakes / Muffin / Donut / Croissant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9C5A-41CB-AD07-9705DBD3A342}"/>
                </c:ext>
              </c:extLst>
            </c:dLbl>
            <c:dLbl>
              <c:idx val="38"/>
              <c:tx>
                <c:rich>
                  <a:bodyPr/>
                  <a:lstStyle/>
                  <a:p>
                    <a:r>
                      <a:rPr lang="en-US"/>
                      <a:t>Bagel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9C5A-41CB-AD07-9705DBD3A342}"/>
                </c:ext>
              </c:extLst>
            </c:dLbl>
            <c:dLbl>
              <c:idx val="39"/>
              <c:tx>
                <c:rich>
                  <a:bodyPr/>
                  <a:lstStyle/>
                  <a:p>
                    <a:r>
                      <a:rPr lang="en-US"/>
                      <a:t>Yogurt - not drinkable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9C5A-41CB-AD07-9705DBD3A342}"/>
                </c:ext>
              </c:extLst>
            </c:dLbl>
            <c:dLbl>
              <c:idx val="40"/>
              <c:tx>
                <c:rich>
                  <a:bodyPr/>
                  <a:lstStyle/>
                  <a:p>
                    <a:r>
                      <a:rPr lang="en-US"/>
                      <a:t>Fruit - fresh</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9C5A-41CB-AD07-9705DBD3A342}"/>
                </c:ext>
              </c:extLst>
            </c:dLbl>
            <c:dLbl>
              <c:idx val="41"/>
              <c:tx>
                <c:rich>
                  <a:bodyPr/>
                  <a:lstStyle/>
                  <a:p>
                    <a:r>
                      <a:rPr lang="en-US"/>
                      <a:t>Cereal bars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9C5A-41CB-AD07-9705DBD3A342}"/>
                </c:ext>
              </c:extLst>
            </c:dLbl>
            <c:dLbl>
              <c:idx val="42"/>
              <c:tx>
                <c:rich>
                  <a:bodyPr/>
                  <a:lstStyle/>
                  <a:p>
                    <a:r>
                      <a:rPr lang="en-US"/>
                      <a:t>Cereal treat bar</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9C5A-41CB-AD07-9705DBD3A342}"/>
                </c:ext>
              </c:extLst>
            </c:dLbl>
            <c:dLbl>
              <c:idx val="43"/>
              <c:tx>
                <c:rich>
                  <a:bodyPr/>
                  <a:lstStyle/>
                  <a:p>
                    <a:r>
                      <a:rPr lang="en-US"/>
                      <a:t>Granola Bar</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9C5A-41CB-AD07-9705DBD3A342}"/>
                </c:ext>
              </c:extLst>
            </c:dLbl>
            <c:dLbl>
              <c:idx val="44"/>
              <c:tx>
                <c:rich>
                  <a:bodyPr/>
                  <a:lstStyle/>
                  <a:p>
                    <a:r>
                      <a:rPr lang="en-US"/>
                      <a:t>Baked Filled Bars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9C5A-41CB-AD07-9705DBD3A342}"/>
                </c:ext>
              </c:extLst>
            </c:dLbl>
            <c:dLbl>
              <c:idx val="45"/>
              <c:tx>
                <c:rich>
                  <a:bodyPr/>
                  <a:lstStyle/>
                  <a:p>
                    <a:r>
                      <a:rPr lang="en-US"/>
                      <a:t>Toaster Pastries (Bars/Bites)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9C5A-41CB-AD07-9705DBD3A342}"/>
                </c:ext>
              </c:extLst>
            </c:dLbl>
            <c:spPr>
              <a:noFill/>
              <a:ln>
                <a:noFill/>
              </a:ln>
              <a:effectLst/>
            </c:spPr>
            <c:txPr>
              <a:bodyPr wrap="none"/>
              <a:lstStyle/>
              <a:p>
                <a:pPr>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showLeaderLines val="1"/>
              </c:ext>
            </c:extLst>
          </c:dLbls>
          <c:xVal>
            <c:numRef>
              <c:f>Sheet1!$A$1:$A$46</c:f>
              <c:numCache>
                <c:formatCode>General</c:formatCode>
                <c:ptCount val="46"/>
                <c:pt idx="0">
                  <c:v>-1.76250474640038</c:v>
                </c:pt>
                <c:pt idx="1">
                  <c:v>1.1387580385973599</c:v>
                </c:pt>
                <c:pt idx="2">
                  <c:v>-1.25257446858132</c:v>
                </c:pt>
                <c:pt idx="3">
                  <c:v>-1.12446241536332</c:v>
                </c:pt>
                <c:pt idx="4">
                  <c:v>-0.43062745890996601</c:v>
                </c:pt>
                <c:pt idx="5">
                  <c:v>-1.5171043001273801</c:v>
                </c:pt>
                <c:pt idx="6">
                  <c:v>-1.91706085059387</c:v>
                </c:pt>
                <c:pt idx="7">
                  <c:v>-5.0839444206017902E-2</c:v>
                </c:pt>
                <c:pt idx="8">
                  <c:v>-0.13672301765716899</c:v>
                </c:pt>
                <c:pt idx="9">
                  <c:v>-0.89765342179448104</c:v>
                </c:pt>
                <c:pt idx="10">
                  <c:v>0.44592823114768698</c:v>
                </c:pt>
                <c:pt idx="11">
                  <c:v>-2.3578196581667799</c:v>
                </c:pt>
                <c:pt idx="12">
                  <c:v>-0.68475043490092702</c:v>
                </c:pt>
                <c:pt idx="13">
                  <c:v>-0.63267424041633502</c:v>
                </c:pt>
                <c:pt idx="14">
                  <c:v>-1.3251038304767799</c:v>
                </c:pt>
                <c:pt idx="15">
                  <c:v>0.79584182053715202</c:v>
                </c:pt>
                <c:pt idx="16">
                  <c:v>0.44191871740097899</c:v>
                </c:pt>
                <c:pt idx="17">
                  <c:v>-0.293498746825607</c:v>
                </c:pt>
                <c:pt idx="18">
                  <c:v>-1.1487147784684799</c:v>
                </c:pt>
                <c:pt idx="19">
                  <c:v>-1.9781073200865</c:v>
                </c:pt>
                <c:pt idx="20">
                  <c:v>-1.5172203407198901</c:v>
                </c:pt>
                <c:pt idx="21">
                  <c:v>1.1120250176819</c:v>
                </c:pt>
                <c:pt idx="22">
                  <c:v>0.77140506116365004</c:v>
                </c:pt>
                <c:pt idx="23">
                  <c:v>0.42641917668702101</c:v>
                </c:pt>
                <c:pt idx="24">
                  <c:v>1.60787989476017E-2</c:v>
                </c:pt>
                <c:pt idx="25">
                  <c:v>-0.21403375173957401</c:v>
                </c:pt>
                <c:pt idx="26">
                  <c:v>-0.57546743044240201</c:v>
                </c:pt>
                <c:pt idx="27">
                  <c:v>-0.58335151962944698</c:v>
                </c:pt>
                <c:pt idx="28">
                  <c:v>-1.01538671606172</c:v>
                </c:pt>
                <c:pt idx="29">
                  <c:v>-2.09976735124379</c:v>
                </c:pt>
                <c:pt idx="30">
                  <c:v>-1.2773541094697201</c:v>
                </c:pt>
                <c:pt idx="31">
                  <c:v>-2.5659063926328902</c:v>
                </c:pt>
                <c:pt idx="32">
                  <c:v>-2.52468145535904</c:v>
                </c:pt>
                <c:pt idx="33">
                  <c:v>0.39619983593281599</c:v>
                </c:pt>
                <c:pt idx="34">
                  <c:v>1.0254457719866901</c:v>
                </c:pt>
                <c:pt idx="35">
                  <c:v>-0.18165804428789001</c:v>
                </c:pt>
                <c:pt idx="36">
                  <c:v>0.32322087312833098</c:v>
                </c:pt>
                <c:pt idx="37">
                  <c:v>-1.7731773201580501</c:v>
                </c:pt>
                <c:pt idx="38">
                  <c:v>-0.37524495179495598</c:v>
                </c:pt>
                <c:pt idx="39">
                  <c:v>2.8938572376353999E-2</c:v>
                </c:pt>
                <c:pt idx="40">
                  <c:v>3.9793972827249996E-3</c:v>
                </c:pt>
                <c:pt idx="41">
                  <c:v>-2.5437811358684099</c:v>
                </c:pt>
                <c:pt idx="42">
                  <c:v>-3.2121269416133802</c:v>
                </c:pt>
                <c:pt idx="43">
                  <c:v>-2.3646383330709799</c:v>
                </c:pt>
                <c:pt idx="44">
                  <c:v>-3.01986876066228</c:v>
                </c:pt>
                <c:pt idx="45">
                  <c:v>-3.2403901689430099</c:v>
                </c:pt>
              </c:numCache>
            </c:numRef>
          </c:xVal>
          <c:yVal>
            <c:numRef>
              <c:f>Sheet1!$B$1:$B$46</c:f>
              <c:numCache>
                <c:formatCode>General</c:formatCode>
                <c:ptCount val="46"/>
                <c:pt idx="0">
                  <c:v>-0.130585991897639</c:v>
                </c:pt>
                <c:pt idx="1">
                  <c:v>0.61784362416627703</c:v>
                </c:pt>
                <c:pt idx="2">
                  <c:v>0.62255131259863805</c:v>
                </c:pt>
                <c:pt idx="3">
                  <c:v>0.29302526621113001</c:v>
                </c:pt>
                <c:pt idx="4">
                  <c:v>-7.2406504156126705E-2</c:v>
                </c:pt>
                <c:pt idx="5">
                  <c:v>1.13618879626296</c:v>
                </c:pt>
                <c:pt idx="6">
                  <c:v>2.76524330271311</c:v>
                </c:pt>
                <c:pt idx="7">
                  <c:v>1.6801931264449099</c:v>
                </c:pt>
                <c:pt idx="8">
                  <c:v>2.24146799187807</c:v>
                </c:pt>
                <c:pt idx="9">
                  <c:v>2.6499173352107399</c:v>
                </c:pt>
                <c:pt idx="10">
                  <c:v>-2.0024600033659499E-2</c:v>
                </c:pt>
                <c:pt idx="11">
                  <c:v>0.371361544034015</c:v>
                </c:pt>
                <c:pt idx="12">
                  <c:v>-1.4302722814523099</c:v>
                </c:pt>
                <c:pt idx="13">
                  <c:v>-0.95790954885490398</c:v>
                </c:pt>
                <c:pt idx="14">
                  <c:v>-0.51306253209362296</c:v>
                </c:pt>
                <c:pt idx="15">
                  <c:v>-1.30546863719103</c:v>
                </c:pt>
                <c:pt idx="16">
                  <c:v>-1.39115656716022</c:v>
                </c:pt>
                <c:pt idx="17">
                  <c:v>3.1710310561140001E-2</c:v>
                </c:pt>
                <c:pt idx="18">
                  <c:v>0.82754058511065398</c:v>
                </c:pt>
                <c:pt idx="19">
                  <c:v>0.49587975587169197</c:v>
                </c:pt>
                <c:pt idx="20">
                  <c:v>-1.4648193793225801</c:v>
                </c:pt>
                <c:pt idx="21">
                  <c:v>0.51919272372202196</c:v>
                </c:pt>
                <c:pt idx="22">
                  <c:v>0.90636671523051804</c:v>
                </c:pt>
                <c:pt idx="23">
                  <c:v>1.16528329932272</c:v>
                </c:pt>
                <c:pt idx="24">
                  <c:v>0.61890822831633496</c:v>
                </c:pt>
                <c:pt idx="25">
                  <c:v>1.50415710421497</c:v>
                </c:pt>
                <c:pt idx="26">
                  <c:v>0.91014679932435105</c:v>
                </c:pt>
                <c:pt idx="27">
                  <c:v>1.3489380372883399</c:v>
                </c:pt>
                <c:pt idx="28">
                  <c:v>0.43860241285152402</c:v>
                </c:pt>
                <c:pt idx="29">
                  <c:v>1.1103836574897701</c:v>
                </c:pt>
                <c:pt idx="30">
                  <c:v>0.68537070840110403</c:v>
                </c:pt>
                <c:pt idx="31">
                  <c:v>1.5827726898254699</c:v>
                </c:pt>
                <c:pt idx="32">
                  <c:v>1.7559159388925101</c:v>
                </c:pt>
                <c:pt idx="33">
                  <c:v>-0.61960289900632803</c:v>
                </c:pt>
                <c:pt idx="34">
                  <c:v>-1.0142890318122699</c:v>
                </c:pt>
                <c:pt idx="35">
                  <c:v>0.57322664426250303</c:v>
                </c:pt>
                <c:pt idx="36">
                  <c:v>0.30933164562479598</c:v>
                </c:pt>
                <c:pt idx="37">
                  <c:v>0.162475743518949</c:v>
                </c:pt>
                <c:pt idx="38">
                  <c:v>0.14986418979417701</c:v>
                </c:pt>
                <c:pt idx="39">
                  <c:v>-1.68404135794854</c:v>
                </c:pt>
                <c:pt idx="40">
                  <c:v>-1.39437136222978</c:v>
                </c:pt>
                <c:pt idx="41">
                  <c:v>-0.31445329916665798</c:v>
                </c:pt>
                <c:pt idx="42">
                  <c:v>0.58141581941574605</c:v>
                </c:pt>
                <c:pt idx="43">
                  <c:v>-1.44242579801322</c:v>
                </c:pt>
                <c:pt idx="44">
                  <c:v>8.2604701470521107E-3</c:v>
                </c:pt>
                <c:pt idx="45">
                  <c:v>0.476519202887838</c:v>
                </c:pt>
              </c:numCache>
            </c:numRef>
          </c:yVal>
          <c:smooth val="0"/>
          <c:extLst>
            <c:ext xmlns:c16="http://schemas.microsoft.com/office/drawing/2014/chart" uri="{C3380CC4-5D6E-409C-BE32-E72D297353CC}">
              <c16:uniqueId val="{0000002E-9C5A-41CB-AD07-9705DBD3A342}"/>
            </c:ext>
          </c:extLst>
        </c:ser>
        <c:dLbls>
          <c:showLegendKey val="0"/>
          <c:showVal val="0"/>
          <c:showCatName val="0"/>
          <c:showSerName val="0"/>
          <c:showPercent val="0"/>
          <c:showBubbleSize val="0"/>
        </c:dLbls>
        <c:axId val="249329583"/>
        <c:axId val="239794543"/>
      </c:scatterChart>
      <c:valAx>
        <c:axId val="249329583"/>
        <c:scaling>
          <c:orientation val="minMax"/>
        </c:scaling>
        <c:delete val="0"/>
        <c:axPos val="b"/>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39794543"/>
        <c:crosses val="autoZero"/>
        <c:crossBetween val="midCat"/>
      </c:valAx>
      <c:valAx>
        <c:axId val="239794543"/>
        <c:scaling>
          <c:orientation val="minMax"/>
        </c:scaling>
        <c:delete val="0"/>
        <c:axPos val="l"/>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49329583"/>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9986-4391-85B8-91CB27B397C8}"/>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9986-4391-85B8-91CB27B397C8}"/>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9986-4391-85B8-91CB27B397C8}"/>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DB5B-4B88-B7FD-95D2CE5B7019}"/>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DB5B-4B88-B7FD-95D2CE5B7019}"/>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DB5B-4B88-B7FD-95D2CE5B7019}"/>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E97E-4C51-8E93-245FCC039F5B}"/>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E97E-4C51-8E93-245FCC039F5B}"/>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E97E-4C51-8E93-245FCC039F5B}"/>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EADA-4144-B550-E40FD7A718FB}"/>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EADA-4144-B550-E40FD7A718FB}"/>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EADA-4144-B550-E40FD7A718FB}"/>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0BDD-4A0F-859F-68A827A137B1}"/>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0BDD-4A0F-859F-68A827A137B1}"/>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0BDD-4A0F-859F-68A827A137B1}"/>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D66F-4A9B-8746-F524DB08C8AC}"/>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D66F-4A9B-8746-F524DB08C8AC}"/>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D66F-4A9B-8746-F524DB08C8AC}"/>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0AA5-4DAC-80A7-47B20BCCFA3E}"/>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0AA5-4DAC-80A7-47B20BCCFA3E}"/>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0AA5-4DAC-80A7-47B20BCCFA3E}"/>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953A-4E47-8781-ADDA1450DF33}"/>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953A-4E47-8781-ADDA1450DF33}"/>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953A-4E47-8781-ADDA1450DF33}"/>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1.1808126633177476E-3"/>
          <c:y val="0.11891855711093334"/>
          <c:w val="0.99881923409947182"/>
          <c:h val="0.79015968601909747"/>
        </c:manualLayout>
      </c:layout>
      <c:barChart>
        <c:barDir val="col"/>
        <c:grouping val="clustered"/>
        <c:varyColors val="0"/>
        <c:ser>
          <c:idx val="0"/>
          <c:order val="0"/>
          <c:tx>
            <c:strRef>
              <c:f>Sheet1!$B$1</c:f>
              <c:strCache>
                <c:ptCount val="1"/>
                <c:pt idx="0">
                  <c:v>Q1-Q3 2019</c:v>
                </c:pt>
              </c:strCache>
            </c:strRef>
          </c:tx>
          <c:spPr>
            <a:solidFill>
              <a:schemeClr val="accent1">
                <a:tint val="65000"/>
              </a:schemeClr>
            </a:solidFill>
            <a:ln>
              <a:noFill/>
            </a:ln>
            <a:effectLst/>
          </c:spPr>
          <c:invertIfNegative val="0"/>
          <c:dLbls>
            <c:delete val="1"/>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Sheet1!$B$2:$B$16</c:f>
              <c:numCache>
                <c:formatCode>0</c:formatCode>
                <c:ptCount val="15"/>
                <c:pt idx="0">
                  <c:v>12.632497882390799</c:v>
                </c:pt>
                <c:pt idx="1">
                  <c:v>10.632497882390782</c:v>
                </c:pt>
                <c:pt idx="2">
                  <c:v>28.011772595654111</c:v>
                </c:pt>
                <c:pt idx="3">
                  <c:v>35.579130239192033</c:v>
                </c:pt>
                <c:pt idx="4">
                  <c:v>5.6918958282724823</c:v>
                </c:pt>
                <c:pt idx="5">
                  <c:v>15.588795272280883</c:v>
                </c:pt>
                <c:pt idx="6">
                  <c:v>45.866615206857141</c:v>
                </c:pt>
                <c:pt idx="7">
                  <c:v>15.404350058959361</c:v>
                </c:pt>
                <c:pt idx="8">
                  <c:v>20.155391610789675</c:v>
                </c:pt>
                <c:pt idx="9">
                  <c:v>11.584334972609028</c:v>
                </c:pt>
                <c:pt idx="10">
                  <c:v>57.760828742395184</c:v>
                </c:pt>
                <c:pt idx="11">
                  <c:v>8.5128337972310835</c:v>
                </c:pt>
                <c:pt idx="12">
                  <c:v>7.0213014570693169</c:v>
                </c:pt>
                <c:pt idx="13">
                  <c:v>10.635382322975945</c:v>
                </c:pt>
                <c:pt idx="14">
                  <c:v>17.416362810891602</c:v>
                </c:pt>
              </c:numCache>
            </c:numRef>
          </c:val>
          <c:extLst>
            <c:ext xmlns:c16="http://schemas.microsoft.com/office/drawing/2014/chart" uri="{C3380CC4-5D6E-409C-BE32-E72D297353CC}">
              <c16:uniqueId val="{00000003-9A35-4405-8694-60B979F9FF5B}"/>
            </c:ext>
          </c:extLst>
        </c:ser>
        <c:ser>
          <c:idx val="1"/>
          <c:order val="1"/>
          <c:tx>
            <c:strRef>
              <c:f>Sheet1!$C$1</c:f>
              <c:strCache>
                <c:ptCount val="1"/>
                <c:pt idx="0">
                  <c:v>Q1-Q3 2020</c:v>
                </c:pt>
              </c:strCache>
            </c:strRef>
          </c:tx>
          <c:spPr>
            <a:solidFill>
              <a:schemeClr val="accent1"/>
            </a:solidFill>
            <a:ln>
              <a:noFill/>
            </a:ln>
            <a:effectLst/>
          </c:spPr>
          <c:invertIfNegative val="0"/>
          <c:dLbls>
            <c:delete val="1"/>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Sheet1!$C$2:$C$16</c:f>
              <c:numCache>
                <c:formatCode>0</c:formatCode>
                <c:ptCount val="15"/>
                <c:pt idx="0">
                  <c:v>17.1346406218453</c:v>
                </c:pt>
                <c:pt idx="1">
                  <c:v>15.134640621845348</c:v>
                </c:pt>
                <c:pt idx="2">
                  <c:v>35.133000201897836</c:v>
                </c:pt>
                <c:pt idx="3">
                  <c:v>46.69354431657581</c:v>
                </c:pt>
                <c:pt idx="4">
                  <c:v>4.1083686654552798</c:v>
                </c:pt>
                <c:pt idx="5">
                  <c:v>17.815213002220876</c:v>
                </c:pt>
                <c:pt idx="6">
                  <c:v>55.389284272158285</c:v>
                </c:pt>
                <c:pt idx="7">
                  <c:v>20.035205935796487</c:v>
                </c:pt>
                <c:pt idx="8">
                  <c:v>27.321572784171209</c:v>
                </c:pt>
                <c:pt idx="9">
                  <c:v>11.680294770845952</c:v>
                </c:pt>
                <c:pt idx="10">
                  <c:v>71.159524530587518</c:v>
                </c:pt>
                <c:pt idx="11">
                  <c:v>9.7550726832222896</c:v>
                </c:pt>
                <c:pt idx="12">
                  <c:v>9.8932465172622646</c:v>
                </c:pt>
                <c:pt idx="13">
                  <c:v>10.998637189582071</c:v>
                </c:pt>
                <c:pt idx="14">
                  <c:v>20.431304260044417</c:v>
                </c:pt>
              </c:numCache>
            </c:numRef>
          </c:val>
          <c:extLst>
            <c:ext xmlns:c16="http://schemas.microsoft.com/office/drawing/2014/chart" uri="{C3380CC4-5D6E-409C-BE32-E72D297353CC}">
              <c16:uniqueId val="{00000005-9A35-4405-8694-60B979F9FF5B}"/>
            </c:ext>
          </c:extLst>
        </c:ser>
        <c:ser>
          <c:idx val="2"/>
          <c:order val="2"/>
          <c:tx>
            <c:strRef>
              <c:f>Sheet1!$D$1</c:f>
              <c:strCache>
                <c:ptCount val="1"/>
                <c:pt idx="0">
                  <c:v>Q1-Q3 2021</c:v>
                </c:pt>
              </c:strCache>
            </c:strRef>
          </c:tx>
          <c:spPr>
            <a:solidFill>
              <a:schemeClr val="accent1">
                <a:shade val="65000"/>
              </a:schemeClr>
            </a:solidFill>
            <a:ln>
              <a:noFill/>
            </a:ln>
            <a:effectLst/>
          </c:spPr>
          <c:invertIfNegative val="0"/>
          <c:dLbls>
            <c:spPr>
              <a:noFill/>
              <a:ln>
                <a:noFill/>
              </a:ln>
              <a:effectLst/>
            </c:spPr>
            <c:txPr>
              <a:bodyPr rot="0" spcFirstLastPara="1" vertOverflow="ellipsis" vert="horz" wrap="square" anchor="ctr" anchorCtr="1"/>
              <a:lstStyle/>
              <a:p>
                <a:pPr>
                  <a:defRPr sz="8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Sheet1!$D$2:$D$16</c:f>
              <c:numCache>
                <c:formatCode>0</c:formatCode>
                <c:ptCount val="15"/>
                <c:pt idx="0">
                  <c:v>19.595199103602798</c:v>
                </c:pt>
                <c:pt idx="1">
                  <c:v>16.595199103602827</c:v>
                </c:pt>
                <c:pt idx="2">
                  <c:v>32.818120439004765</c:v>
                </c:pt>
                <c:pt idx="3">
                  <c:v>44.589438602539794</c:v>
                </c:pt>
                <c:pt idx="4">
                  <c:v>4.4620898695627194</c:v>
                </c:pt>
                <c:pt idx="5">
                  <c:v>21.765141067632015</c:v>
                </c:pt>
                <c:pt idx="6">
                  <c:v>50.042521404355568</c:v>
                </c:pt>
                <c:pt idx="7">
                  <c:v>22.934407860713673</c:v>
                </c:pt>
                <c:pt idx="8">
                  <c:v>25.83922312245015</c:v>
                </c:pt>
                <c:pt idx="9">
                  <c:v>13.637950353387346</c:v>
                </c:pt>
                <c:pt idx="10">
                  <c:v>65.531373901051552</c:v>
                </c:pt>
                <c:pt idx="11">
                  <c:v>12.248462908693904</c:v>
                </c:pt>
                <c:pt idx="12">
                  <c:v>9.2702407630868251</c:v>
                </c:pt>
                <c:pt idx="13">
                  <c:v>11.986295466298914</c:v>
                </c:pt>
                <c:pt idx="14">
                  <c:v>20.994368786990748</c:v>
                </c:pt>
              </c:numCache>
            </c:numRef>
          </c:val>
          <c:extLst>
            <c:ext xmlns:c16="http://schemas.microsoft.com/office/drawing/2014/chart" uri="{C3380CC4-5D6E-409C-BE32-E72D297353CC}">
              <c16:uniqueId val="{00000013-9A35-4405-8694-60B979F9FF5B}"/>
            </c:ext>
          </c:extLst>
        </c:ser>
        <c:dLbls>
          <c:dLblPos val="outEnd"/>
          <c:showLegendKey val="0"/>
          <c:showVal val="1"/>
          <c:showCatName val="0"/>
          <c:showSerName val="0"/>
          <c:showPercent val="0"/>
          <c:showBubbleSize val="0"/>
        </c:dLbls>
        <c:gapWidth val="328"/>
        <c:overlap val="-35"/>
        <c:axId val="127979727"/>
        <c:axId val="502950559"/>
      </c:barChart>
      <c:catAx>
        <c:axId val="127979727"/>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502950559"/>
        <c:crosses val="autoZero"/>
        <c:auto val="1"/>
        <c:lblAlgn val="ctr"/>
        <c:lblOffset val="100"/>
        <c:noMultiLvlLbl val="0"/>
      </c:catAx>
      <c:valAx>
        <c:axId val="502950559"/>
        <c:scaling>
          <c:orientation val="minMax"/>
        </c:scaling>
        <c:delete val="1"/>
        <c:axPos val="l"/>
        <c:numFmt formatCode="0" sourceLinked="1"/>
        <c:majorTickMark val="out"/>
        <c:minorTickMark val="none"/>
        <c:tickLblPos val="nextTo"/>
        <c:crossAx val="127979727"/>
        <c:crosses val="autoZero"/>
        <c:crossBetween val="between"/>
      </c:valAx>
      <c:spPr>
        <a:noFill/>
        <a:ln>
          <a:noFill/>
        </a:ln>
        <a:effectLst/>
      </c:spPr>
    </c:plotArea>
    <c:legend>
      <c:legendPos val="t"/>
      <c:layout>
        <c:manualLayout>
          <c:xMode val="edge"/>
          <c:yMode val="edge"/>
          <c:x val="0.39619841048813703"/>
          <c:y val="4.4955131592873586E-2"/>
          <c:w val="0.20760312792724428"/>
          <c:h val="4.8756495043077282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3E21-4E7E-925C-ED1C6FA64A6D}"/>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3E21-4E7E-925C-ED1C6FA64A6D}"/>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3E21-4E7E-925C-ED1C6FA64A6D}"/>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B972-48D7-9F16-299A680FFD9B}"/>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B972-48D7-9F16-299A680FFD9B}"/>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B972-48D7-9F16-299A680FFD9B}"/>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4003-496E-B637-46D6022F8B69}"/>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4003-496E-B637-46D6022F8B69}"/>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4-4003-496E-B637-46D6022F8B69}"/>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3D6A-449C-92A4-9916D09D51C0}"/>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3D6A-449C-92A4-9916D09D51C0}"/>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4-3D6A-449C-92A4-9916D09D51C0}"/>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B-E620-4E52-9785-A75D7C857A7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A-E620-4E52-9785-A75D7C857A72}"/>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0-E620-4E52-9785-A75D7C857A7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30E3-4852-9EF6-7EC80A89DE0E}"/>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30E3-4852-9EF6-7EC80A89DE0E}"/>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4-30E3-4852-9EF6-7EC80A89DE0E}"/>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B-E620-4E52-9785-A75D7C857A7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A-E620-4E52-9785-A75D7C857A72}"/>
              </c:ext>
            </c:extLst>
          </c:dPt>
          <c:dPt>
            <c:idx val="19"/>
            <c:invertIfNegative val="0"/>
            <c:bubble3D val="0"/>
            <c:spPr>
              <a:solidFill>
                <a:schemeClr val="tx2"/>
              </a:solidFill>
              <a:ln>
                <a:noFill/>
              </a:ln>
              <a:effectLst/>
            </c:spPr>
            <c:extLst>
              <c:ext xmlns:c16="http://schemas.microsoft.com/office/drawing/2014/chart" uri="{C3380CC4-5D6E-409C-BE32-E72D297353CC}">
                <c16:uniqueId val="{00000005-7AE3-461D-BEC3-B6FC200E762D}"/>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pt idx="20">
                  <c:v>Category 21</c:v>
                </c:pt>
              </c:strCache>
            </c:strRef>
          </c:cat>
          <c:val>
            <c:numRef>
              <c:f>Sheet1!$B$2:$B$22</c:f>
              <c:numCache>
                <c:formatCode>0%</c:formatCode>
                <c:ptCount val="21"/>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pt idx="20">
                  <c:v>-1</c:v>
                </c:pt>
              </c:numCache>
            </c:numRef>
          </c:val>
          <c:extLst>
            <c:ext xmlns:c16="http://schemas.microsoft.com/office/drawing/2014/chart" uri="{C3380CC4-5D6E-409C-BE32-E72D297353CC}">
              <c16:uniqueId val="{00000000-E620-4E52-9785-A75D7C857A7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CDF0-4E96-B0F7-ED35CF1B6F36}"/>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CDF0-4E96-B0F7-ED35CF1B6F36}"/>
              </c:ext>
            </c:extLst>
          </c:dPt>
          <c:dPt>
            <c:idx val="19"/>
            <c:invertIfNegative val="0"/>
            <c:bubble3D val="0"/>
            <c:spPr>
              <a:solidFill>
                <a:schemeClr val="tx2"/>
              </a:solidFill>
              <a:ln>
                <a:noFill/>
              </a:ln>
              <a:effectLst/>
            </c:spPr>
            <c:extLst>
              <c:ext xmlns:c16="http://schemas.microsoft.com/office/drawing/2014/chart" uri="{C3380CC4-5D6E-409C-BE32-E72D297353CC}">
                <c16:uniqueId val="{00000005-CDF0-4E96-B0F7-ED35CF1B6F36}"/>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pt idx="20">
                  <c:v>Category 21</c:v>
                </c:pt>
              </c:strCache>
            </c:strRef>
          </c:cat>
          <c:val>
            <c:numRef>
              <c:f>Sheet1!$B$2:$B$22</c:f>
              <c:numCache>
                <c:formatCode>0%</c:formatCode>
                <c:ptCount val="21"/>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pt idx="20">
                  <c:v>-1</c:v>
                </c:pt>
              </c:numCache>
            </c:numRef>
          </c:val>
          <c:extLst>
            <c:ext xmlns:c16="http://schemas.microsoft.com/office/drawing/2014/chart" uri="{C3380CC4-5D6E-409C-BE32-E72D297353CC}">
              <c16:uniqueId val="{00000006-CDF0-4E96-B0F7-ED35CF1B6F36}"/>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98A0-4AE6-981E-DE861AB5CA34}"/>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98A0-4AE6-981E-DE861AB5CA34}"/>
              </c:ext>
            </c:extLst>
          </c:dPt>
          <c:dPt>
            <c:idx val="19"/>
            <c:invertIfNegative val="0"/>
            <c:bubble3D val="0"/>
            <c:spPr>
              <a:solidFill>
                <a:schemeClr val="tx2"/>
              </a:solidFill>
              <a:ln>
                <a:noFill/>
              </a:ln>
              <a:effectLst/>
            </c:spPr>
            <c:extLst>
              <c:ext xmlns:c16="http://schemas.microsoft.com/office/drawing/2014/chart" uri="{C3380CC4-5D6E-409C-BE32-E72D297353CC}">
                <c16:uniqueId val="{00000005-98A0-4AE6-981E-DE861AB5CA34}"/>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6-98A0-4AE6-981E-DE861AB5CA34}"/>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67E0-4FB4-9DAA-783F5688DD43}"/>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67E0-4FB4-9DAA-783F5688DD43}"/>
              </c:ext>
            </c:extLst>
          </c:dPt>
          <c:dPt>
            <c:idx val="19"/>
            <c:invertIfNegative val="0"/>
            <c:bubble3D val="0"/>
            <c:spPr>
              <a:solidFill>
                <a:schemeClr val="tx2"/>
              </a:solidFill>
              <a:ln>
                <a:noFill/>
              </a:ln>
              <a:effectLst/>
            </c:spPr>
            <c:extLst>
              <c:ext xmlns:c16="http://schemas.microsoft.com/office/drawing/2014/chart" uri="{C3380CC4-5D6E-409C-BE32-E72D297353CC}">
                <c16:uniqueId val="{00000005-67E0-4FB4-9DAA-783F5688DD43}"/>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6-67E0-4FB4-9DAA-783F5688DD43}"/>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6A9E-4D2A-A024-51B2B810BCC6}"/>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6A9E-4D2A-A024-51B2B810BCC6}"/>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6A9E-4D2A-A024-51B2B810BCC6}"/>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8.3781368353014855E-3"/>
          <c:y val="0.11342624761637328"/>
          <c:w val="0.97319009030796688"/>
          <c:h val="0.57960059656929674"/>
        </c:manualLayout>
      </c:layout>
      <c:barChart>
        <c:barDir val="col"/>
        <c:grouping val="clustered"/>
        <c:varyColors val="0"/>
        <c:ser>
          <c:idx val="0"/>
          <c:order val="0"/>
          <c:tx>
            <c:strRef>
              <c:f>Sheet1!$B$1</c:f>
              <c:strCache>
                <c:ptCount val="1"/>
                <c:pt idx="0">
                  <c:v>Q1-Q3 2021</c:v>
                </c:pt>
              </c:strCache>
            </c:strRef>
          </c:tx>
          <c:spPr>
            <a:solidFill>
              <a:srgbClr val="C00000"/>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37F8-467F-9B9B-335334483ABC}"/>
              </c:ext>
            </c:extLst>
          </c:dPt>
          <c:dPt>
            <c:idx val="3"/>
            <c:invertIfNegative val="0"/>
            <c:bubble3D val="0"/>
            <c:spPr>
              <a:solidFill>
                <a:srgbClr val="C00000"/>
              </a:solidFill>
              <a:ln>
                <a:noFill/>
              </a:ln>
              <a:effectLst/>
            </c:spPr>
            <c:extLst>
              <c:ext xmlns:c16="http://schemas.microsoft.com/office/drawing/2014/chart" uri="{C3380CC4-5D6E-409C-BE32-E72D297353CC}">
                <c16:uniqueId val="{00000003-37F8-467F-9B9B-335334483ABC}"/>
              </c:ext>
            </c:extLst>
          </c:dPt>
          <c:dPt>
            <c:idx val="4"/>
            <c:invertIfNegative val="0"/>
            <c:bubble3D val="0"/>
            <c:spPr>
              <a:solidFill>
                <a:srgbClr val="C00000"/>
              </a:solidFill>
              <a:ln>
                <a:noFill/>
              </a:ln>
              <a:effectLst/>
            </c:spPr>
            <c:extLst>
              <c:ext xmlns:c16="http://schemas.microsoft.com/office/drawing/2014/chart" uri="{C3380CC4-5D6E-409C-BE32-E72D297353CC}">
                <c16:uniqueId val="{00000005-37F8-467F-9B9B-335334483ABC}"/>
              </c:ext>
            </c:extLst>
          </c:dPt>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Sheet1!$B$2</c:f>
              <c:numCache>
                <c:formatCode>General</c:formatCode>
                <c:ptCount val="1"/>
                <c:pt idx="0">
                  <c:v>55</c:v>
                </c:pt>
              </c:numCache>
            </c:numRef>
          </c:val>
          <c:extLst>
            <c:ext xmlns:c16="http://schemas.microsoft.com/office/drawing/2014/chart" uri="{C3380CC4-5D6E-409C-BE32-E72D297353CC}">
              <c16:uniqueId val="{00000006-37F8-467F-9B9B-335334483ABC}"/>
            </c:ext>
          </c:extLst>
        </c:ser>
        <c:ser>
          <c:idx val="1"/>
          <c:order val="1"/>
          <c:tx>
            <c:strRef>
              <c:f>Sheet1!$C$1</c:f>
              <c:strCache>
                <c:ptCount val="1"/>
                <c:pt idx="0">
                  <c:v>Q1-Q3 2020</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Sheet1!$C$2</c:f>
              <c:numCache>
                <c:formatCode>General</c:formatCode>
                <c:ptCount val="1"/>
                <c:pt idx="0">
                  <c:v>65</c:v>
                </c:pt>
              </c:numCache>
            </c:numRef>
          </c:val>
          <c:extLst>
            <c:ext xmlns:c16="http://schemas.microsoft.com/office/drawing/2014/chart" uri="{C3380CC4-5D6E-409C-BE32-E72D297353CC}">
              <c16:uniqueId val="{00000007-37F8-467F-9B9B-335334483ABC}"/>
            </c:ext>
          </c:extLst>
        </c:ser>
        <c:ser>
          <c:idx val="2"/>
          <c:order val="2"/>
          <c:tx>
            <c:strRef>
              <c:f>Sheet1!$D$1</c:f>
              <c:strCache>
                <c:ptCount val="1"/>
                <c:pt idx="0">
                  <c:v>Q1-Q3 2019</c:v>
                </c:pt>
              </c:strCache>
            </c:strRef>
          </c:tx>
          <c:spPr>
            <a:solidFill>
              <a:schemeClr val="accent5">
                <a:lumMod val="9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Sheet1!$D$2</c:f>
              <c:numCache>
                <c:formatCode>General</c:formatCode>
                <c:ptCount val="1"/>
                <c:pt idx="0">
                  <c:v>75</c:v>
                </c:pt>
              </c:numCache>
            </c:numRef>
          </c:val>
          <c:extLst>
            <c:ext xmlns:c16="http://schemas.microsoft.com/office/drawing/2014/chart" uri="{C3380CC4-5D6E-409C-BE32-E72D297353CC}">
              <c16:uniqueId val="{00000008-37F8-467F-9B9B-335334483ABC}"/>
            </c:ext>
          </c:extLst>
        </c:ser>
        <c:dLbls>
          <c:dLblPos val="outEnd"/>
          <c:showLegendKey val="0"/>
          <c:showVal val="1"/>
          <c:showCatName val="0"/>
          <c:showSerName val="0"/>
          <c:showPercent val="0"/>
          <c:showBubbleSize val="0"/>
        </c:dLbls>
        <c:gapWidth val="500"/>
        <c:overlap val="-1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6000000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0"/>
        <c:noMultiLvlLbl val="0"/>
      </c:catAx>
      <c:valAx>
        <c:axId val="1764561711"/>
        <c:scaling>
          <c:orientation val="minMax"/>
        </c:scaling>
        <c:delete val="1"/>
        <c:axPos val="l"/>
        <c:numFmt formatCode="General" sourceLinked="1"/>
        <c:majorTickMark val="none"/>
        <c:minorTickMark val="none"/>
        <c:tickLblPos val="nextTo"/>
        <c:crossAx val="1764542159"/>
        <c:crosses val="autoZero"/>
        <c:crossBetween val="between"/>
      </c:valAx>
      <c:spPr>
        <a:noFill/>
        <a:ln>
          <a:noFill/>
        </a:ln>
        <a:effectLst/>
      </c:spPr>
    </c:plotArea>
    <c:legend>
      <c:legendPos val="r"/>
      <c:layout>
        <c:manualLayout>
          <c:xMode val="edge"/>
          <c:yMode val="edge"/>
          <c:x val="5.2648361112483361E-2"/>
          <c:y val="0.88914199376951553"/>
          <c:w val="0.89470327777503322"/>
          <c:h val="0.1047897664183985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3781368353014855E-3"/>
          <c:y val="0.11342624761637328"/>
          <c:w val="0.97319009030796688"/>
          <c:h val="0.57960059656929674"/>
        </c:manualLayout>
      </c:layout>
      <c:barChart>
        <c:barDir val="col"/>
        <c:grouping val="clustered"/>
        <c:varyColors val="0"/>
        <c:ser>
          <c:idx val="0"/>
          <c:order val="0"/>
          <c:tx>
            <c:strRef>
              <c:f>Sheet1!$B$1</c:f>
              <c:strCache>
                <c:ptCount val="1"/>
                <c:pt idx="0">
                  <c:v>Change YA</c:v>
                </c:pt>
              </c:strCache>
            </c:strRef>
          </c:tx>
          <c:spPr>
            <a:solidFill>
              <a:srgbClr val="84910D"/>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2963-4191-A51F-423A143F6331}"/>
              </c:ext>
            </c:extLst>
          </c:dPt>
          <c:dPt>
            <c:idx val="3"/>
            <c:invertIfNegative val="0"/>
            <c:bubble3D val="0"/>
            <c:spPr>
              <a:solidFill>
                <a:srgbClr val="84910D"/>
              </a:solidFill>
              <a:ln>
                <a:noFill/>
              </a:ln>
              <a:effectLst/>
            </c:spPr>
            <c:extLst>
              <c:ext xmlns:c16="http://schemas.microsoft.com/office/drawing/2014/chart" uri="{C3380CC4-5D6E-409C-BE32-E72D297353CC}">
                <c16:uniqueId val="{00000003-2963-4191-A51F-423A143F6331}"/>
              </c:ext>
            </c:extLst>
          </c:dPt>
          <c:dPt>
            <c:idx val="4"/>
            <c:invertIfNegative val="0"/>
            <c:bubble3D val="0"/>
            <c:spPr>
              <a:solidFill>
                <a:srgbClr val="84910D"/>
              </a:solidFill>
              <a:ln>
                <a:noFill/>
              </a:ln>
              <a:effectLst/>
            </c:spPr>
            <c:extLst>
              <c:ext xmlns:c16="http://schemas.microsoft.com/office/drawing/2014/chart" uri="{C3380CC4-5D6E-409C-BE32-E72D297353CC}">
                <c16:uniqueId val="{00000005-2963-4191-A51F-423A143F6331}"/>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Total</c:v>
                </c:pt>
                <c:pt idx="1">
                  <c:v>Mid Morning 
Snack</c:v>
                </c:pt>
                <c:pt idx="2">
                  <c:v>Afternoon Snack</c:v>
                </c:pt>
                <c:pt idx="3">
                  <c:v>After Work/
School Bite</c:v>
                </c:pt>
                <c:pt idx="4">
                  <c:v>Evening Me</c:v>
                </c:pt>
                <c:pt idx="5">
                  <c:v>Evening We</c:v>
                </c:pt>
                <c:pt idx="6">
                  <c:v>BedTime/
LateNight Snack</c:v>
                </c:pt>
              </c:strCache>
            </c:strRef>
          </c:cat>
          <c:val>
            <c:numRef>
              <c:f>Sheet1!$B$2:$B$8</c:f>
              <c:numCache>
                <c:formatCode>General</c:formatCode>
                <c:ptCount val="7"/>
                <c:pt idx="0">
                  <c:v>0.5</c:v>
                </c:pt>
                <c:pt idx="1">
                  <c:v>0.6</c:v>
                </c:pt>
                <c:pt idx="2">
                  <c:v>-0.4</c:v>
                </c:pt>
                <c:pt idx="3">
                  <c:v>0.3</c:v>
                </c:pt>
                <c:pt idx="4">
                  <c:v>-0.1</c:v>
                </c:pt>
                <c:pt idx="5">
                  <c:v>0.3</c:v>
                </c:pt>
                <c:pt idx="6">
                  <c:v>-0.1</c:v>
                </c:pt>
              </c:numCache>
            </c:numRef>
          </c:val>
          <c:extLst>
            <c:ext xmlns:c16="http://schemas.microsoft.com/office/drawing/2014/chart" uri="{C3380CC4-5D6E-409C-BE32-E72D297353CC}">
              <c16:uniqueId val="{00000006-2963-4191-A51F-423A143F6331}"/>
            </c:ext>
          </c:extLst>
        </c:ser>
        <c:ser>
          <c:idx val="1"/>
          <c:order val="1"/>
          <c:tx>
            <c:strRef>
              <c:f>Sheet1!$C$1</c:f>
              <c:strCache>
                <c:ptCount val="1"/>
                <c:pt idx="0">
                  <c:v>Change 2YA</c:v>
                </c:pt>
              </c:strCache>
            </c:strRef>
          </c:tx>
          <c:spPr>
            <a:solidFill>
              <a:srgbClr val="D1D105"/>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Total</c:v>
                </c:pt>
                <c:pt idx="1">
                  <c:v>Mid Morning 
Snack</c:v>
                </c:pt>
                <c:pt idx="2">
                  <c:v>Afternoon Snack</c:v>
                </c:pt>
                <c:pt idx="3">
                  <c:v>After Work/
School Bite</c:v>
                </c:pt>
                <c:pt idx="4">
                  <c:v>Evening Me</c:v>
                </c:pt>
                <c:pt idx="5">
                  <c:v>Evening We</c:v>
                </c:pt>
                <c:pt idx="6">
                  <c:v>BedTime/
LateNight Snack</c:v>
                </c:pt>
              </c:strCache>
            </c:strRef>
          </c:cat>
          <c:val>
            <c:numRef>
              <c:f>Sheet1!$C$2:$C$8</c:f>
              <c:numCache>
                <c:formatCode>General</c:formatCode>
                <c:ptCount val="7"/>
                <c:pt idx="0">
                  <c:v>0.6</c:v>
                </c:pt>
                <c:pt idx="1">
                  <c:v>0.6</c:v>
                </c:pt>
                <c:pt idx="2">
                  <c:v>0.5</c:v>
                </c:pt>
                <c:pt idx="3">
                  <c:v>0.6</c:v>
                </c:pt>
                <c:pt idx="4">
                  <c:v>0.3</c:v>
                </c:pt>
                <c:pt idx="5">
                  <c:v>0.6</c:v>
                </c:pt>
                <c:pt idx="6">
                  <c:v>0.3</c:v>
                </c:pt>
              </c:numCache>
            </c:numRef>
          </c:val>
          <c:extLst>
            <c:ext xmlns:c16="http://schemas.microsoft.com/office/drawing/2014/chart" uri="{C3380CC4-5D6E-409C-BE32-E72D297353CC}">
              <c16:uniqueId val="{00000007-2963-4191-A51F-423A143F6331}"/>
            </c:ext>
          </c:extLst>
        </c:ser>
        <c:dLbls>
          <c:dLblPos val="outEnd"/>
          <c:showLegendKey val="0"/>
          <c:showVal val="1"/>
          <c:showCatName val="0"/>
          <c:showSerName val="0"/>
          <c:showPercent val="0"/>
          <c:showBubbleSize val="0"/>
        </c:dLbls>
        <c:gapWidth val="5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0" spcFirstLastPara="1" vertOverflow="ellipsis"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500"/>
        <c:noMultiLvlLbl val="0"/>
      </c:catAx>
      <c:valAx>
        <c:axId val="1764561711"/>
        <c:scaling>
          <c:orientation val="minMax"/>
        </c:scaling>
        <c:delete val="1"/>
        <c:axPos val="l"/>
        <c:numFmt formatCode="General" sourceLinked="1"/>
        <c:majorTickMark val="none"/>
        <c:minorTickMark val="none"/>
        <c:tickLblPos val="nextTo"/>
        <c:crossAx val="1764542159"/>
        <c:crosses val="autoZero"/>
        <c:crossBetween val="between"/>
      </c:valAx>
      <c:spPr>
        <a:noFill/>
        <a:ln>
          <a:noFill/>
        </a:ln>
        <a:effectLst/>
      </c:spPr>
    </c:plotArea>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4">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703739607220071E-2"/>
          <c:y val="1.2621378466023177E-2"/>
          <c:w val="0.97672577234442215"/>
          <c:h val="0.97963357386686756"/>
        </c:manualLayout>
      </c:layout>
      <c:bubbleChart>
        <c:varyColors val="1"/>
        <c:ser>
          <c:idx val="0"/>
          <c:order val="0"/>
          <c:tx>
            <c:strRef>
              <c:f>Sheet1!$B$1</c:f>
              <c:strCache>
                <c:ptCount val="1"/>
                <c:pt idx="0">
                  <c:v>Change</c:v>
                </c:pt>
              </c:strCache>
            </c:strRef>
          </c:tx>
          <c:spPr>
            <a:ln>
              <a:noFill/>
            </a:ln>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1171-4890-AF56-B34C88E9A212}"/>
              </c:ext>
            </c:extLst>
          </c:dPt>
          <c:dPt>
            <c:idx val="1"/>
            <c:invertIfNegative val="0"/>
            <c:bubble3D val="0"/>
            <c:spPr>
              <a:solidFill>
                <a:srgbClr val="E84518"/>
              </a:solidFill>
              <a:ln>
                <a:noFill/>
              </a:ln>
              <a:effectLst/>
            </c:spPr>
            <c:extLst>
              <c:ext xmlns:c16="http://schemas.microsoft.com/office/drawing/2014/chart" uri="{C3380CC4-5D6E-409C-BE32-E72D297353CC}">
                <c16:uniqueId val="{00000003-1171-4890-AF56-B34C88E9A212}"/>
              </c:ext>
            </c:extLst>
          </c:dPt>
          <c:dPt>
            <c:idx val="2"/>
            <c:invertIfNegative val="0"/>
            <c:bubble3D val="0"/>
            <c:spPr>
              <a:solidFill>
                <a:srgbClr val="FF6600"/>
              </a:solidFill>
              <a:ln>
                <a:noFill/>
              </a:ln>
              <a:effectLst/>
            </c:spPr>
            <c:extLst>
              <c:ext xmlns:c16="http://schemas.microsoft.com/office/drawing/2014/chart" uri="{C3380CC4-5D6E-409C-BE32-E72D297353CC}">
                <c16:uniqueId val="{00000005-1171-4890-AF56-B34C88E9A212}"/>
              </c:ext>
            </c:extLst>
          </c:dPt>
          <c:dPt>
            <c:idx val="3"/>
            <c:invertIfNegative val="0"/>
            <c:bubble3D val="0"/>
            <c:spPr>
              <a:solidFill>
                <a:srgbClr val="FFA75F"/>
              </a:solidFill>
              <a:ln>
                <a:noFill/>
              </a:ln>
              <a:effectLst/>
            </c:spPr>
            <c:extLst>
              <c:ext xmlns:c16="http://schemas.microsoft.com/office/drawing/2014/chart" uri="{C3380CC4-5D6E-409C-BE32-E72D297353CC}">
                <c16:uniqueId val="{00000007-1171-4890-AF56-B34C88E9A212}"/>
              </c:ext>
            </c:extLst>
          </c:dPt>
          <c:dPt>
            <c:idx val="4"/>
            <c:invertIfNegative val="0"/>
            <c:bubble3D val="0"/>
            <c:spPr>
              <a:solidFill>
                <a:srgbClr val="FFD561"/>
              </a:solidFill>
              <a:ln>
                <a:noFill/>
              </a:ln>
              <a:effectLst/>
            </c:spPr>
            <c:extLst>
              <c:ext xmlns:c16="http://schemas.microsoft.com/office/drawing/2014/chart" uri="{C3380CC4-5D6E-409C-BE32-E72D297353CC}">
                <c16:uniqueId val="{00000009-1171-4890-AF56-B34C88E9A212}"/>
              </c:ext>
            </c:extLst>
          </c:dPt>
          <c:dPt>
            <c:idx val="5"/>
            <c:invertIfNegative val="0"/>
            <c:bubble3D val="0"/>
            <c:spPr>
              <a:solidFill>
                <a:srgbClr val="FFB140"/>
              </a:solidFill>
              <a:ln>
                <a:noFill/>
              </a:ln>
              <a:effectLst/>
            </c:spPr>
            <c:extLst>
              <c:ext xmlns:c16="http://schemas.microsoft.com/office/drawing/2014/chart" uri="{C3380CC4-5D6E-409C-BE32-E72D297353CC}">
                <c16:uniqueId val="{0000000B-1171-4890-AF56-B34C88E9A212}"/>
              </c:ext>
            </c:extLst>
          </c:dPt>
          <c:dPt>
            <c:idx val="6"/>
            <c:invertIfNegative val="0"/>
            <c:bubble3D val="0"/>
            <c:spPr>
              <a:solidFill>
                <a:srgbClr val="FFCE00"/>
              </a:solidFill>
              <a:ln>
                <a:noFill/>
              </a:ln>
              <a:effectLst/>
            </c:spPr>
            <c:extLst>
              <c:ext xmlns:c16="http://schemas.microsoft.com/office/drawing/2014/chart" uri="{C3380CC4-5D6E-409C-BE32-E72D297353CC}">
                <c16:uniqueId val="{0000000D-1171-4890-AF56-B34C88E9A212}"/>
              </c:ext>
            </c:extLst>
          </c:dPt>
          <c:dPt>
            <c:idx val="7"/>
            <c:invertIfNegative val="0"/>
            <c:bubble3D val="0"/>
            <c:spPr>
              <a:solidFill>
                <a:srgbClr val="FFF57B"/>
              </a:solidFill>
              <a:ln>
                <a:noFill/>
              </a:ln>
              <a:effectLst/>
            </c:spPr>
            <c:extLst>
              <c:ext xmlns:c16="http://schemas.microsoft.com/office/drawing/2014/chart" uri="{C3380CC4-5D6E-409C-BE32-E72D297353CC}">
                <c16:uniqueId val="{0000000F-1171-4890-AF56-B34C88E9A212}"/>
              </c:ext>
            </c:extLst>
          </c:dPt>
          <c:dPt>
            <c:idx val="8"/>
            <c:invertIfNegative val="0"/>
            <c:bubble3D val="0"/>
            <c:spPr>
              <a:solidFill>
                <a:srgbClr val="D1D105"/>
              </a:solidFill>
              <a:ln>
                <a:noFill/>
              </a:ln>
              <a:effectLst/>
            </c:spPr>
            <c:extLst>
              <c:ext xmlns:c16="http://schemas.microsoft.com/office/drawing/2014/chart" uri="{C3380CC4-5D6E-409C-BE32-E72D297353CC}">
                <c16:uniqueId val="{00000011-1171-4890-AF56-B34C88E9A212}"/>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1171-4890-AF56-B34C88E9A212}"/>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1171-4890-AF56-B34C88E9A212}"/>
              </c:ext>
            </c:extLst>
          </c:dPt>
          <c:dPt>
            <c:idx val="11"/>
            <c:invertIfNegative val="0"/>
            <c:bubble3D val="0"/>
            <c:spPr>
              <a:solidFill>
                <a:srgbClr val="0ADDCD"/>
              </a:solidFill>
              <a:ln>
                <a:noFill/>
              </a:ln>
              <a:effectLst/>
            </c:spPr>
            <c:extLst>
              <c:ext xmlns:c16="http://schemas.microsoft.com/office/drawing/2014/chart" uri="{C3380CC4-5D6E-409C-BE32-E72D297353CC}">
                <c16:uniqueId val="{00000017-1171-4890-AF56-B34C88E9A212}"/>
              </c:ext>
            </c:extLst>
          </c:dPt>
          <c:dPt>
            <c:idx val="12"/>
            <c:invertIfNegative val="0"/>
            <c:bubble3D val="0"/>
            <c:spPr>
              <a:solidFill>
                <a:srgbClr val="4EB9D2"/>
              </a:solidFill>
              <a:ln w="38100">
                <a:noFill/>
              </a:ln>
              <a:effectLst/>
            </c:spPr>
            <c:extLst>
              <c:ext xmlns:c16="http://schemas.microsoft.com/office/drawing/2014/chart" uri="{C3380CC4-5D6E-409C-BE32-E72D297353CC}">
                <c16:uniqueId val="{00000019-1171-4890-AF56-B34C88E9A212}"/>
              </c:ext>
            </c:extLst>
          </c:dPt>
          <c:dPt>
            <c:idx val="13"/>
            <c:invertIfNegative val="0"/>
            <c:bubble3D val="0"/>
            <c:spPr>
              <a:solidFill>
                <a:srgbClr val="4D8DD3"/>
              </a:solidFill>
              <a:ln>
                <a:noFill/>
              </a:ln>
              <a:effectLst/>
            </c:spPr>
            <c:extLst>
              <c:ext xmlns:c16="http://schemas.microsoft.com/office/drawing/2014/chart" uri="{C3380CC4-5D6E-409C-BE32-E72D297353CC}">
                <c16:uniqueId val="{0000001B-1171-4890-AF56-B34C88E9A212}"/>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1171-4890-AF56-B34C88E9A212}"/>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1171-4890-AF56-B34C88E9A212}"/>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1171-4890-AF56-B34C88E9A212}"/>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1171-4890-AF56-B34C88E9A212}"/>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1171-4890-AF56-B34C88E9A212}"/>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1171-4890-AF56-B34C88E9A212}"/>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1171-4890-AF56-B34C88E9A212}"/>
              </c:ext>
            </c:extLst>
          </c:dPt>
          <c:dLbls>
            <c:dLbl>
              <c:idx val="0"/>
              <c:tx>
                <c:rich>
                  <a:bodyPr/>
                  <a:lstStyle/>
                  <a:p>
                    <a:fld id="{5EF22BE3-B3C2-4A80-B0DA-841CA9DF04D2}" type="CELLRANGE">
                      <a:rPr lang="en-IN"/>
                      <a:pPr/>
                      <a:t>[CELLRANGE]</a:t>
                    </a:fld>
                    <a:r>
                      <a:rPr lang="en-IN" baseline="0"/>
                      <a:t>, </a:t>
                    </a:r>
                    <a:fld id="{44FAD24D-1135-4345-9FAD-DC99184AFC09}" type="YVALUE">
                      <a:rPr lang="en-IN" baseline="0"/>
                      <a:pPr/>
                      <a:t>[Y VALUE]</a:t>
                    </a:fld>
                    <a:r>
                      <a:rPr lang="en-IN" baseline="0"/>
                      <a:t>, </a:t>
                    </a:r>
                    <a:fld id="{5CF972C3-F87D-4B20-B7A8-E64C33A6AAE3}"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1171-4890-AF56-B34C88E9A212}"/>
                </c:ext>
              </c:extLst>
            </c:dLbl>
            <c:dLbl>
              <c:idx val="1"/>
              <c:layout>
                <c:manualLayout>
                  <c:x val="-1.1981327112604616E-16"/>
                  <c:y val="-6.1961321036934018E-2"/>
                </c:manualLayout>
              </c:layout>
              <c:tx>
                <c:rich>
                  <a:bodyPr/>
                  <a:lstStyle/>
                  <a:p>
                    <a:fld id="{52D56E53-BB79-4914-AF57-767642D108C5}" type="CELLRANGE">
                      <a:rPr lang="en-US" baseline="0"/>
                      <a:pPr/>
                      <a:t>[CELLRANGE]</a:t>
                    </a:fld>
                    <a:r>
                      <a:rPr lang="en-US" baseline="0"/>
                      <a:t>, </a:t>
                    </a:r>
                    <a:fld id="{D4A78F00-D0BB-41B5-9264-13F227D80A46}" type="YVALUE">
                      <a:rPr lang="en-US" baseline="0"/>
                      <a:pPr/>
                      <a:t>[Y VALUE]</a:t>
                    </a:fld>
                    <a:r>
                      <a:rPr lang="en-US" baseline="0"/>
                      <a:t>, </a:t>
                    </a:r>
                    <a:fld id="{6AACC628-DEFF-42F0-9B38-FA0E26A8405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1171-4890-AF56-B34C88E9A212}"/>
                </c:ext>
              </c:extLst>
            </c:dLbl>
            <c:dLbl>
              <c:idx val="2"/>
              <c:tx>
                <c:rich>
                  <a:bodyPr/>
                  <a:lstStyle/>
                  <a:p>
                    <a:fld id="{E9131726-F2AB-487E-9FA3-1FB3ABFFB494}" type="CELLRANGE">
                      <a:rPr lang="en-IN"/>
                      <a:pPr/>
                      <a:t>[CELLRANGE]</a:t>
                    </a:fld>
                    <a:r>
                      <a:rPr lang="en-IN" baseline="0"/>
                      <a:t>, </a:t>
                    </a:r>
                    <a:fld id="{CD21CBDB-3BB9-4933-BAD2-C2153FCB3185}" type="YVALUE">
                      <a:rPr lang="en-IN" baseline="0"/>
                      <a:pPr/>
                      <a:t>[Y VALUE]</a:t>
                    </a:fld>
                    <a:r>
                      <a:rPr lang="en-IN" baseline="0"/>
                      <a:t>, </a:t>
                    </a:r>
                    <a:fld id="{024DA918-0B3F-4842-9974-EA4A233EA9C1}"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1171-4890-AF56-B34C88E9A212}"/>
                </c:ext>
              </c:extLst>
            </c:dLbl>
            <c:dLbl>
              <c:idx val="3"/>
              <c:tx>
                <c:rich>
                  <a:bodyPr/>
                  <a:lstStyle/>
                  <a:p>
                    <a:fld id="{4869EA51-B1DE-4A34-901B-7816B80F8530}" type="CELLRANGE">
                      <a:rPr lang="en-IN"/>
                      <a:pPr/>
                      <a:t>[CELLRANGE]</a:t>
                    </a:fld>
                    <a:r>
                      <a:rPr lang="en-IN" baseline="0"/>
                      <a:t>, </a:t>
                    </a:r>
                    <a:fld id="{91A94DFF-2388-4BE1-BD1C-F9CC6E461B2F}" type="YVALUE">
                      <a:rPr lang="en-IN" baseline="0"/>
                      <a:pPr/>
                      <a:t>[Y VALUE]</a:t>
                    </a:fld>
                    <a:r>
                      <a:rPr lang="en-IN" baseline="0"/>
                      <a:t>, </a:t>
                    </a:r>
                    <a:fld id="{6316C8C3-BF11-481A-A439-12C90B26B22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1171-4890-AF56-B34C88E9A212}"/>
                </c:ext>
              </c:extLst>
            </c:dLbl>
            <c:dLbl>
              <c:idx val="4"/>
              <c:tx>
                <c:rich>
                  <a:bodyPr/>
                  <a:lstStyle/>
                  <a:p>
                    <a:fld id="{D15939A2-6FB7-440F-A66E-BAC6C07BD876}" type="CELLRANGE">
                      <a:rPr lang="en-IN"/>
                      <a:pPr/>
                      <a:t>[CELLRANGE]</a:t>
                    </a:fld>
                    <a:r>
                      <a:rPr lang="en-IN" baseline="0"/>
                      <a:t>, </a:t>
                    </a:r>
                    <a:fld id="{DC11CC64-B820-4576-AD48-D9527F95CA1E}" type="YVALUE">
                      <a:rPr lang="en-IN" baseline="0"/>
                      <a:pPr/>
                      <a:t>[Y VALUE]</a:t>
                    </a:fld>
                    <a:r>
                      <a:rPr lang="en-IN" baseline="0"/>
                      <a:t>, </a:t>
                    </a:r>
                    <a:fld id="{054E7837-AF1E-4A5A-A79E-6616C06E855F}"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1171-4890-AF56-B34C88E9A212}"/>
                </c:ext>
              </c:extLst>
            </c:dLbl>
            <c:dLbl>
              <c:idx val="5"/>
              <c:tx>
                <c:rich>
                  <a:bodyPr/>
                  <a:lstStyle/>
                  <a:p>
                    <a:fld id="{6E53E348-5A32-45A3-ACC4-262EB7F0EBBF}" type="CELLRANGE">
                      <a:rPr lang="en-IN"/>
                      <a:pPr/>
                      <a:t>[CELLRANGE]</a:t>
                    </a:fld>
                    <a:r>
                      <a:rPr lang="en-IN" baseline="0"/>
                      <a:t>, </a:t>
                    </a:r>
                    <a:fld id="{FA5F0C77-782B-427D-9C9A-084DFB1BE64C}" type="YVALUE">
                      <a:rPr lang="en-IN" baseline="0"/>
                      <a:pPr/>
                      <a:t>[Y VALUE]</a:t>
                    </a:fld>
                    <a:r>
                      <a:rPr lang="en-IN" baseline="0"/>
                      <a:t>, </a:t>
                    </a:r>
                    <a:fld id="{11882609-7F5F-4AD9-8516-62FAB235AA0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1171-4890-AF56-B34C88E9A212}"/>
                </c:ext>
              </c:extLst>
            </c:dLbl>
            <c:dLbl>
              <c:idx val="6"/>
              <c:tx>
                <c:rich>
                  <a:bodyPr/>
                  <a:lstStyle/>
                  <a:p>
                    <a:fld id="{947CA1CB-2DB8-44D9-BD2F-17447870673E}" type="CELLRANGE">
                      <a:rPr lang="en-IN"/>
                      <a:pPr/>
                      <a:t>[CELLRANGE]</a:t>
                    </a:fld>
                    <a:r>
                      <a:rPr lang="en-IN" baseline="0"/>
                      <a:t>, </a:t>
                    </a:r>
                    <a:fld id="{41D39910-E2C4-45DA-868F-97A5F20BAD48}" type="YVALUE">
                      <a:rPr lang="en-IN" baseline="0"/>
                      <a:pPr/>
                      <a:t>[Y VALUE]</a:t>
                    </a:fld>
                    <a:r>
                      <a:rPr lang="en-IN" baseline="0"/>
                      <a:t>, </a:t>
                    </a:r>
                    <a:fld id="{83290918-455D-42BA-A44A-8C3252645CF1}"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1171-4890-AF56-B34C88E9A212}"/>
                </c:ext>
              </c:extLst>
            </c:dLbl>
            <c:dLbl>
              <c:idx val="7"/>
              <c:tx>
                <c:rich>
                  <a:bodyPr/>
                  <a:lstStyle/>
                  <a:p>
                    <a:fld id="{6A7B029B-9DA8-4CF6-AF5D-D17E505D3D2E}" type="CELLRANGE">
                      <a:rPr lang="en-IN"/>
                      <a:pPr/>
                      <a:t>[CELLRANGE]</a:t>
                    </a:fld>
                    <a:r>
                      <a:rPr lang="en-IN" baseline="0"/>
                      <a:t>, </a:t>
                    </a:r>
                    <a:fld id="{17E7D394-67CF-44D4-97D9-0B2D26B09033}" type="YVALUE">
                      <a:rPr lang="en-IN" baseline="0"/>
                      <a:pPr/>
                      <a:t>[Y VALUE]</a:t>
                    </a:fld>
                    <a:r>
                      <a:rPr lang="en-IN" baseline="0"/>
                      <a:t>, </a:t>
                    </a:r>
                    <a:fld id="{7C873604-30D8-422A-9070-A167D327E08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1171-4890-AF56-B34C88E9A212}"/>
                </c:ext>
              </c:extLst>
            </c:dLbl>
            <c:dLbl>
              <c:idx val="8"/>
              <c:tx>
                <c:rich>
                  <a:bodyPr/>
                  <a:lstStyle/>
                  <a:p>
                    <a:fld id="{F9AC3C5A-DBCB-4226-8C30-090389F8FFEC}" type="CELLRANGE">
                      <a:rPr lang="en-IN"/>
                      <a:pPr/>
                      <a:t>[CELLRANGE]</a:t>
                    </a:fld>
                    <a:r>
                      <a:rPr lang="en-IN" baseline="0"/>
                      <a:t>, </a:t>
                    </a:r>
                    <a:fld id="{4BDEFBF9-BF65-4527-84F8-5A31884BEB62}" type="YVALUE">
                      <a:rPr lang="en-IN" baseline="0"/>
                      <a:pPr/>
                      <a:t>[Y VALUE]</a:t>
                    </a:fld>
                    <a:r>
                      <a:rPr lang="en-IN" baseline="0"/>
                      <a:t>, </a:t>
                    </a:r>
                    <a:fld id="{718B495B-B2E6-48A2-8C83-50D3130D962B}"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1171-4890-AF56-B34C88E9A212}"/>
                </c:ext>
              </c:extLst>
            </c:dLbl>
            <c:dLbl>
              <c:idx val="9"/>
              <c:tx>
                <c:rich>
                  <a:bodyPr/>
                  <a:lstStyle/>
                  <a:p>
                    <a:fld id="{172B2414-938F-4B88-8701-1D5B038EBB3A}" type="CELLRANGE">
                      <a:rPr lang="en-IN"/>
                      <a:pPr/>
                      <a:t>[CELLRANGE]</a:t>
                    </a:fld>
                    <a:r>
                      <a:rPr lang="en-IN" baseline="0"/>
                      <a:t>, </a:t>
                    </a:r>
                    <a:fld id="{D740301B-BD6D-4209-AC8E-C34DCAB54B97}" type="YVALUE">
                      <a:rPr lang="en-IN" baseline="0"/>
                      <a:pPr/>
                      <a:t>[Y VALUE]</a:t>
                    </a:fld>
                    <a:r>
                      <a:rPr lang="en-IN" baseline="0"/>
                      <a:t>, </a:t>
                    </a:r>
                    <a:fld id="{545D9230-A5F4-42D5-930F-519BCA50288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1171-4890-AF56-B34C88E9A212}"/>
                </c:ext>
              </c:extLst>
            </c:dLbl>
            <c:dLbl>
              <c:idx val="10"/>
              <c:tx>
                <c:rich>
                  <a:bodyPr/>
                  <a:lstStyle/>
                  <a:p>
                    <a:fld id="{21A3961E-7F05-409E-A7AE-985E091B0BE0}" type="CELLRANGE">
                      <a:rPr lang="en-IN"/>
                      <a:pPr/>
                      <a:t>[CELLRANGE]</a:t>
                    </a:fld>
                    <a:r>
                      <a:rPr lang="en-IN" baseline="0"/>
                      <a:t>, </a:t>
                    </a:r>
                    <a:fld id="{6D074793-3D3B-435D-8D8D-100F4C78F4A6}" type="YVALUE">
                      <a:rPr lang="en-IN" baseline="0"/>
                      <a:pPr/>
                      <a:t>[Y VALUE]</a:t>
                    </a:fld>
                    <a:r>
                      <a:rPr lang="en-IN" baseline="0"/>
                      <a:t>, </a:t>
                    </a:r>
                    <a:fld id="{70573A46-5AC7-47B0-A30E-A40420476539}"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1171-4890-AF56-B34C88E9A212}"/>
                </c:ext>
              </c:extLst>
            </c:dLbl>
            <c:dLbl>
              <c:idx val="11"/>
              <c:tx>
                <c:rich>
                  <a:bodyPr/>
                  <a:lstStyle/>
                  <a:p>
                    <a:fld id="{6F0201D4-9BA0-45A8-8239-ACCEA58276EE}" type="CELLRANGE">
                      <a:rPr lang="en-IN"/>
                      <a:pPr/>
                      <a:t>[CELLRANGE]</a:t>
                    </a:fld>
                    <a:r>
                      <a:rPr lang="en-IN" baseline="0"/>
                      <a:t>, </a:t>
                    </a:r>
                    <a:fld id="{D2AE6673-BBF0-4AD9-A797-BCC9D403C878}" type="YVALUE">
                      <a:rPr lang="en-IN" baseline="0"/>
                      <a:pPr/>
                      <a:t>[Y VALUE]</a:t>
                    </a:fld>
                    <a:r>
                      <a:rPr lang="en-IN" baseline="0"/>
                      <a:t>, </a:t>
                    </a:r>
                    <a:fld id="{73711965-9EFD-4539-B929-E2643EB113FE}"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1171-4890-AF56-B34C88E9A212}"/>
                </c:ext>
              </c:extLst>
            </c:dLbl>
            <c:dLbl>
              <c:idx val="12"/>
              <c:tx>
                <c:rich>
                  <a:bodyPr/>
                  <a:lstStyle/>
                  <a:p>
                    <a:fld id="{7BDA1007-B3F4-45DA-9C1E-230D730B97A9}" type="CELLRANGE">
                      <a:rPr lang="en-IN"/>
                      <a:pPr/>
                      <a:t>[CELLRANGE]</a:t>
                    </a:fld>
                    <a:r>
                      <a:rPr lang="en-IN" baseline="0"/>
                      <a:t>, </a:t>
                    </a:r>
                    <a:fld id="{5B6B8579-6AA6-4A3A-88C0-6DBD8884C94D}" type="YVALUE">
                      <a:rPr lang="en-IN" baseline="0"/>
                      <a:pPr/>
                      <a:t>[Y VALUE]</a:t>
                    </a:fld>
                    <a:r>
                      <a:rPr lang="en-IN" baseline="0"/>
                      <a:t>, </a:t>
                    </a:r>
                    <a:fld id="{C63DD684-5E37-4FCD-9BE6-DDB9C3941796}"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1171-4890-AF56-B34C88E9A212}"/>
                </c:ext>
              </c:extLst>
            </c:dLbl>
            <c:dLbl>
              <c:idx val="13"/>
              <c:tx>
                <c:rich>
                  <a:bodyPr/>
                  <a:lstStyle/>
                  <a:p>
                    <a:fld id="{74A33C2F-35F3-44A0-A2D2-5AB1EAF70EDC}" type="CELLRANGE">
                      <a:rPr lang="en-IN"/>
                      <a:pPr/>
                      <a:t>[CELLRANGE]</a:t>
                    </a:fld>
                    <a:r>
                      <a:rPr lang="en-IN" baseline="0"/>
                      <a:t>, </a:t>
                    </a:r>
                    <a:fld id="{3C9A44A5-7528-467E-865D-504A60C246EE}" type="YVALUE">
                      <a:rPr lang="en-IN" baseline="0"/>
                      <a:pPr/>
                      <a:t>[Y VALUE]</a:t>
                    </a:fld>
                    <a:r>
                      <a:rPr lang="en-IN" baseline="0"/>
                      <a:t>, </a:t>
                    </a:r>
                    <a:fld id="{A2D5B7D4-3143-4339-809D-0E8FFC3F1A7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1171-4890-AF56-B34C88E9A212}"/>
                </c:ext>
              </c:extLst>
            </c:dLbl>
            <c:dLbl>
              <c:idx val="14"/>
              <c:tx>
                <c:rich>
                  <a:bodyPr/>
                  <a:lstStyle/>
                  <a:p>
                    <a:fld id="{2CFE4F7A-CC40-4E72-87D9-DEC4A323A0A7}" type="CELLRANGE">
                      <a:rPr lang="en-IN"/>
                      <a:pPr/>
                      <a:t>[CELLRANGE]</a:t>
                    </a:fld>
                    <a:r>
                      <a:rPr lang="en-IN" baseline="0"/>
                      <a:t>, </a:t>
                    </a:r>
                    <a:fld id="{E85D3D56-F876-4C60-B3E3-5997EF349887}" type="YVALUE">
                      <a:rPr lang="en-IN" baseline="0"/>
                      <a:pPr/>
                      <a:t>[Y VALUE]</a:t>
                    </a:fld>
                    <a:r>
                      <a:rPr lang="en-IN" baseline="0"/>
                      <a:t>, </a:t>
                    </a:r>
                    <a:fld id="{269B1ACF-0A63-4987-B692-4108608F6D6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1171-4890-AF56-B34C88E9A212}"/>
                </c:ext>
              </c:extLst>
            </c:dLbl>
            <c:dLbl>
              <c:idx val="15"/>
              <c:tx>
                <c:rich>
                  <a:bodyPr/>
                  <a:lstStyle/>
                  <a:p>
                    <a:fld id="{D9B1557A-6A8A-4EB7-B17B-201A9DCC609D}" type="CELLRANGE">
                      <a:rPr lang="en-IN"/>
                      <a:pPr/>
                      <a:t>[CELLRANGE]</a:t>
                    </a:fld>
                    <a:r>
                      <a:rPr lang="en-IN" baseline="0"/>
                      <a:t>, </a:t>
                    </a:r>
                    <a:fld id="{89B029FE-BF33-4D64-83F8-3A0CD7413E80}" type="YVALUE">
                      <a:rPr lang="en-IN" baseline="0"/>
                      <a:pPr/>
                      <a:t>[Y VALUE]</a:t>
                    </a:fld>
                    <a:r>
                      <a:rPr lang="en-IN" baseline="0"/>
                      <a:t>, </a:t>
                    </a:r>
                    <a:fld id="{CE8AB211-8CE0-4DAA-9EFA-019220976012}"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1171-4890-AF56-B34C88E9A212}"/>
                </c:ext>
              </c:extLst>
            </c:dLbl>
            <c:dLbl>
              <c:idx val="16"/>
              <c:tx>
                <c:rich>
                  <a:bodyPr/>
                  <a:lstStyle/>
                  <a:p>
                    <a:fld id="{1034B650-6682-4DE4-AC46-87F8D082174D}" type="CELLRANGE">
                      <a:rPr lang="en-IN"/>
                      <a:pPr/>
                      <a:t>[CELLRANGE]</a:t>
                    </a:fld>
                    <a:r>
                      <a:rPr lang="en-IN" baseline="0"/>
                      <a:t>, </a:t>
                    </a:r>
                    <a:fld id="{8D67C409-8B5B-488A-A8FE-06257B8E374E}" type="YVALUE">
                      <a:rPr lang="en-IN" baseline="0"/>
                      <a:pPr/>
                      <a:t>[Y VALUE]</a:t>
                    </a:fld>
                    <a:r>
                      <a:rPr lang="en-IN" baseline="0"/>
                      <a:t>, </a:t>
                    </a:r>
                    <a:fld id="{49147A87-98DA-4B15-AF96-0DC45B33985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1171-4890-AF56-B34C88E9A212}"/>
                </c:ext>
              </c:extLst>
            </c:dLbl>
            <c:dLbl>
              <c:idx val="17"/>
              <c:tx>
                <c:rich>
                  <a:bodyPr/>
                  <a:lstStyle/>
                  <a:p>
                    <a:fld id="{C3E34EFB-8535-46AF-93AE-64469CA1556D}" type="CELLRANGE">
                      <a:rPr lang="en-IN"/>
                      <a:pPr/>
                      <a:t>[CELLRANGE]</a:t>
                    </a:fld>
                    <a:r>
                      <a:rPr lang="en-IN" baseline="0"/>
                      <a:t>, </a:t>
                    </a:r>
                    <a:fld id="{BB3A8811-9453-4C6C-B505-0B737FEF2CE8}" type="YVALUE">
                      <a:rPr lang="en-IN" baseline="0"/>
                      <a:pPr/>
                      <a:t>[Y VALUE]</a:t>
                    </a:fld>
                    <a:r>
                      <a:rPr lang="en-IN" baseline="0"/>
                      <a:t>, </a:t>
                    </a:r>
                    <a:fld id="{923E783A-CE03-4125-BD26-57DFB0CC2EFE}"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1171-4890-AF56-B34C88E9A212}"/>
                </c:ext>
              </c:extLst>
            </c:dLbl>
            <c:dLbl>
              <c:idx val="18"/>
              <c:tx>
                <c:rich>
                  <a:bodyPr/>
                  <a:lstStyle/>
                  <a:p>
                    <a:fld id="{3AF6F94C-4160-440E-9F8E-9FA6CC65FD95}" type="CELLRANGE">
                      <a:rPr lang="en-IN"/>
                      <a:pPr/>
                      <a:t>[CELLRANGE]</a:t>
                    </a:fld>
                    <a:r>
                      <a:rPr lang="en-IN" baseline="0"/>
                      <a:t>, </a:t>
                    </a:r>
                    <a:fld id="{A18A3B31-50FD-4340-A167-538547594927}" type="YVALUE">
                      <a:rPr lang="en-IN" baseline="0"/>
                      <a:pPr/>
                      <a:t>[Y VALUE]</a:t>
                    </a:fld>
                    <a:r>
                      <a:rPr lang="en-IN" baseline="0"/>
                      <a:t>, </a:t>
                    </a:r>
                    <a:fld id="{B96EA62A-F8B4-4B6D-A7A7-92EA06941E28}"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1171-4890-AF56-B34C88E9A212}"/>
                </c:ext>
              </c:extLst>
            </c:dLbl>
            <c:dLbl>
              <c:idx val="19"/>
              <c:tx>
                <c:rich>
                  <a:bodyPr/>
                  <a:lstStyle/>
                  <a:p>
                    <a:fld id="{2487FFA6-29AC-4B19-8171-155CD6D71A67}" type="CELLRANGE">
                      <a:rPr lang="en-IN"/>
                      <a:pPr/>
                      <a:t>[CELLRANGE]</a:t>
                    </a:fld>
                    <a:r>
                      <a:rPr lang="en-IN" baseline="0"/>
                      <a:t>, </a:t>
                    </a:r>
                    <a:fld id="{A10F4FFA-24F2-445C-A0E5-C66D7A7CE5AF}" type="YVALUE">
                      <a:rPr lang="en-IN" baseline="0"/>
                      <a:pPr/>
                      <a:t>[Y VALUE]</a:t>
                    </a:fld>
                    <a:r>
                      <a:rPr lang="en-IN" baseline="0"/>
                      <a:t>, </a:t>
                    </a:r>
                    <a:fld id="{574F48DA-8BE6-4704-B220-DC835BE20238}"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1171-4890-AF56-B34C88E9A212}"/>
                </c:ext>
              </c:extLst>
            </c:dLbl>
            <c:dLbl>
              <c:idx val="20"/>
              <c:tx>
                <c:rich>
                  <a:bodyPr/>
                  <a:lstStyle/>
                  <a:p>
                    <a:fld id="{BFAF0B53-DC23-4969-AB1B-BD3184131F9B}" type="CELLRANGE">
                      <a:rPr lang="en-IN"/>
                      <a:pPr/>
                      <a:t>[CELLRANGE]</a:t>
                    </a:fld>
                    <a:r>
                      <a:rPr lang="en-IN" baseline="0"/>
                      <a:t>, </a:t>
                    </a:r>
                    <a:fld id="{BAA7E442-630B-4B8E-97A6-72F8CE776DE0}" type="YVALUE">
                      <a:rPr lang="en-IN" baseline="0"/>
                      <a:pPr/>
                      <a:t>[Y VALUE]</a:t>
                    </a:fld>
                    <a:r>
                      <a:rPr lang="en-IN" baseline="0"/>
                      <a:t>, </a:t>
                    </a:r>
                    <a:fld id="{326A0D39-04D3-4502-BCAC-C22619825C76}"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1171-4890-AF56-B34C88E9A212}"/>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0.0%</c:formatCode>
                <c:ptCount val="21"/>
                <c:pt idx="0">
                  <c:v>4.8439467232125111E-2</c:v>
                </c:pt>
                <c:pt idx="1">
                  <c:v>0.40832284142866615</c:v>
                </c:pt>
                <c:pt idx="2">
                  <c:v>7.7728447418991459E-2</c:v>
                </c:pt>
                <c:pt idx="3">
                  <c:v>8.2168179709760786E-2</c:v>
                </c:pt>
                <c:pt idx="4">
                  <c:v>0.19521569147173812</c:v>
                </c:pt>
                <c:pt idx="5">
                  <c:v>3.8433503412630042E-2</c:v>
                </c:pt>
                <c:pt idx="6">
                  <c:v>2.1072162215890266E-2</c:v>
                </c:pt>
                <c:pt idx="7">
                  <c:v>4.0288913922205287E-2</c:v>
                </c:pt>
                <c:pt idx="8">
                  <c:v>4.7114174010999932E-2</c:v>
                </c:pt>
                <c:pt idx="9">
                  <c:v>2.5246835862434563E-2</c:v>
                </c:pt>
                <c:pt idx="10">
                  <c:v>0.14942681068186336</c:v>
                </c:pt>
                <c:pt idx="11">
                  <c:v>3.4855211715592076E-2</c:v>
                </c:pt>
                <c:pt idx="12">
                  <c:v>9.7674110396925334E-2</c:v>
                </c:pt>
                <c:pt idx="13">
                  <c:v>0.10980054337022066</c:v>
                </c:pt>
                <c:pt idx="14">
                  <c:v>5.5132197998807239E-2</c:v>
                </c:pt>
                <c:pt idx="15">
                  <c:v>0.1336558213504738</c:v>
                </c:pt>
                <c:pt idx="16">
                  <c:v>8.1505533099198196E-2</c:v>
                </c:pt>
                <c:pt idx="17">
                  <c:v>6.798754224372143E-2</c:v>
                </c:pt>
                <c:pt idx="18">
                  <c:v>2.6837187727784772E-2</c:v>
                </c:pt>
                <c:pt idx="19">
                  <c:v>4.2608177059174343E-2</c:v>
                </c:pt>
                <c:pt idx="20">
                  <c:v>6.3150221986614533E-2</c:v>
                </c:pt>
              </c:numCache>
            </c:numRef>
          </c:xVal>
          <c:yVal>
            <c:numRef>
              <c:f>Sheet1!$B$2:$B$22</c:f>
              <c:numCache>
                <c:formatCode>0.0</c:formatCode>
                <c:ptCount val="21"/>
                <c:pt idx="0">
                  <c:v>0.47200742968793519</c:v>
                </c:pt>
                <c:pt idx="1">
                  <c:v>-1.7942278971393111</c:v>
                </c:pt>
                <c:pt idx="2">
                  <c:v>-0.6726641246038334</c:v>
                </c:pt>
                <c:pt idx="3">
                  <c:v>9.0554772158497887E-2</c:v>
                </c:pt>
                <c:pt idx="4">
                  <c:v>-0.2736485291874341</c:v>
                </c:pt>
                <c:pt idx="5">
                  <c:v>-0.49249809312562964</c:v>
                </c:pt>
                <c:pt idx="6">
                  <c:v>0.35035778658501598</c:v>
                </c:pt>
                <c:pt idx="7">
                  <c:v>6.6240324176340681E-3</c:v>
                </c:pt>
                <c:pt idx="8">
                  <c:v>0.40885311511126776</c:v>
                </c:pt>
                <c:pt idx="9">
                  <c:v>-3.984123184857663E-2</c:v>
                </c:pt>
                <c:pt idx="10">
                  <c:v>-1.3057704346700976</c:v>
                </c:pt>
                <c:pt idx="11">
                  <c:v>0.34142810825139658</c:v>
                </c:pt>
                <c:pt idx="12">
                  <c:v>0.55087130432928544</c:v>
                </c:pt>
                <c:pt idx="13">
                  <c:v>0.76295954581999537</c:v>
                </c:pt>
                <c:pt idx="14">
                  <c:v>-0.33431859441732936</c:v>
                </c:pt>
                <c:pt idx="15">
                  <c:v>-0.18460319360932287</c:v>
                </c:pt>
                <c:pt idx="16">
                  <c:v>-0.36621947555591644</c:v>
                </c:pt>
                <c:pt idx="17">
                  <c:v>-0.11265683386284947</c:v>
                </c:pt>
                <c:pt idx="18">
                  <c:v>0.65633088651716087</c:v>
                </c:pt>
                <c:pt idx="19">
                  <c:v>-4.9116616718444805E-2</c:v>
                </c:pt>
                <c:pt idx="20">
                  <c:v>-0.25100994673331323</c:v>
                </c:pt>
              </c:numCache>
            </c:numRef>
          </c:yVal>
          <c:bubbleSize>
            <c:numRef>
              <c:f>Sheet1!$C$2:$C$22</c:f>
              <c:numCache>
                <c:formatCode>0.0%</c:formatCode>
                <c:ptCount val="21"/>
                <c:pt idx="0">
                  <c:v>4.8439467232125111E-2</c:v>
                </c:pt>
                <c:pt idx="1">
                  <c:v>0.40832284142866615</c:v>
                </c:pt>
                <c:pt idx="2">
                  <c:v>7.7728447418991459E-2</c:v>
                </c:pt>
                <c:pt idx="3">
                  <c:v>8.2168179709760786E-2</c:v>
                </c:pt>
                <c:pt idx="4">
                  <c:v>0.19521569147173812</c:v>
                </c:pt>
                <c:pt idx="5">
                  <c:v>3.8433503412630042E-2</c:v>
                </c:pt>
                <c:pt idx="6">
                  <c:v>2.1072162215890266E-2</c:v>
                </c:pt>
                <c:pt idx="7">
                  <c:v>4.0288913922205287E-2</c:v>
                </c:pt>
                <c:pt idx="8">
                  <c:v>4.7114174010999932E-2</c:v>
                </c:pt>
                <c:pt idx="9">
                  <c:v>2.5246835862434563E-2</c:v>
                </c:pt>
                <c:pt idx="10">
                  <c:v>0.14942681068186336</c:v>
                </c:pt>
                <c:pt idx="11">
                  <c:v>3.4855211715592076E-2</c:v>
                </c:pt>
                <c:pt idx="12">
                  <c:v>9.7674110396925334E-2</c:v>
                </c:pt>
                <c:pt idx="13">
                  <c:v>0.10980054337022066</c:v>
                </c:pt>
                <c:pt idx="14">
                  <c:v>5.5132197998807239E-2</c:v>
                </c:pt>
                <c:pt idx="15">
                  <c:v>0.1336558213504738</c:v>
                </c:pt>
                <c:pt idx="16">
                  <c:v>8.1505533099198196E-2</c:v>
                </c:pt>
                <c:pt idx="17">
                  <c:v>6.798754224372143E-2</c:v>
                </c:pt>
                <c:pt idx="18">
                  <c:v>2.6837187727784772E-2</c:v>
                </c:pt>
                <c:pt idx="19">
                  <c:v>4.2608177059174343E-2</c:v>
                </c:pt>
                <c:pt idx="20">
                  <c:v>6.3150221986614533E-2</c:v>
                </c:pt>
              </c:numCache>
            </c:numRef>
          </c:bubbleSize>
          <c:bubble3D val="0"/>
          <c:extLst>
            <c:ext xmlns:c15="http://schemas.microsoft.com/office/drawing/2012/chart" uri="{02D57815-91ED-43cb-92C2-25804820EDAC}">
              <c15:datalabelsRange>
                <c15:f>Sheet1!$F$2:$F$22</c15:f>
                <c15:dlblRangeCache>
                  <c:ptCount val="21"/>
                  <c:pt idx="0">
                    <c:v>To replace a meal</c:v>
                  </c:pt>
                  <c:pt idx="1">
                    <c:v>To have a meal</c:v>
                  </c:pt>
                  <c:pt idx="2">
                    <c:v>To treat or reward myself</c:v>
                  </c:pt>
                  <c:pt idx="3">
                    <c:v>To help me relax/unwind</c:v>
                  </c:pt>
                  <c:pt idx="4">
                    <c:v>To satisfy a craving</c:v>
                  </c:pt>
                  <c:pt idx="5">
                    <c:v>To reduce stress/anxiety</c:v>
                  </c:pt>
                  <c:pt idx="6">
                    <c:v>As a way to celebrate a special occasion with friends, family or a loved one</c:v>
                  </c:pt>
                  <c:pt idx="7">
                    <c:v>Have something I feel good about eating with others</c:v>
                  </c:pt>
                  <c:pt idx="8">
                    <c:v>To enhance time with friends, family or a loved one</c:v>
                  </c:pt>
                  <c:pt idx="9">
                    <c:v>To demonstrate to my family/friends that I care for them</c:v>
                  </c:pt>
                  <c:pt idx="10">
                    <c:v>Easy to prepare/make</c:v>
                  </c:pt>
                  <c:pt idx="11">
                    <c:v>Consume it anywhere/on the go</c:v>
                  </c:pt>
                  <c:pt idx="12">
                    <c:v>To stop hunger in between meals</c:v>
                  </c:pt>
                  <c:pt idx="13">
                    <c:v>Have something that can be eaten quickly</c:v>
                  </c:pt>
                  <c:pt idx="14">
                    <c:v>To eat while doing something else</c:v>
                  </c:pt>
                  <c:pt idx="15">
                    <c:v>Have something nutritious</c:v>
                  </c:pt>
                  <c:pt idx="16">
                    <c:v>To help balance my diet</c:v>
                  </c:pt>
                  <c:pt idx="17">
                    <c:v>Give an instant energy boost</c:v>
                  </c:pt>
                  <c:pt idx="18">
                    <c:v>Helps recover from physical exertion</c:v>
                  </c:pt>
                  <c:pt idx="19">
                    <c:v>To relieve boredom</c:v>
                  </c:pt>
                  <c:pt idx="20">
                    <c:v>Just wanted something to graze on/pick at</c:v>
                  </c:pt>
                </c15:dlblRangeCache>
              </c15:datalabelsRange>
            </c:ext>
            <c:ext xmlns:c16="http://schemas.microsoft.com/office/drawing/2014/chart" uri="{C3380CC4-5D6E-409C-BE32-E72D297353CC}">
              <c16:uniqueId val="{0000002A-1171-4890-AF56-B34C88E9A212}"/>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0%" sourceLinked="0"/>
        <c:majorTickMark val="out"/>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513265773653984E-2"/>
          <c:y val="1.9208014011383057E-2"/>
          <c:w val="0.97148668766021729"/>
          <c:h val="0.95088046789169312"/>
        </c:manualLayout>
      </c:layout>
      <c:scatterChart>
        <c:scatterStyle val="lineMarker"/>
        <c:varyColors val="0"/>
        <c:ser>
          <c:idx val="0"/>
          <c:order val="0"/>
          <c:tx>
            <c:strRef>
              <c:f>Sheet1!$B$2</c:f>
              <c:strCache>
                <c:ptCount val="1"/>
                <c:pt idx="0">
                  <c:v>1.06505892869001</c:v>
                </c:pt>
              </c:strCache>
            </c:strRef>
          </c:tx>
          <c:spPr>
            <a:ln>
              <a:noFill/>
            </a:ln>
          </c:spPr>
          <c:marker>
            <c:symbol val="circle"/>
            <c:size val="10"/>
          </c:marker>
          <c:dPt>
            <c:idx val="0"/>
            <c:marker>
              <c:spPr>
                <a:solidFill>
                  <a:srgbClr val="C00000"/>
                </a:solidFill>
                <a:ln>
                  <a:solidFill>
                    <a:srgbClr val="C00000"/>
                  </a:solidFill>
                </a:ln>
              </c:spPr>
            </c:marker>
            <c:bubble3D val="0"/>
            <c:extLst>
              <c:ext xmlns:c16="http://schemas.microsoft.com/office/drawing/2014/chart" uri="{C3380CC4-5D6E-409C-BE32-E72D297353CC}">
                <c16:uniqueId val="{00000000-5301-4605-99BC-237FC88280DC}"/>
              </c:ext>
            </c:extLst>
          </c:dPt>
          <c:dPt>
            <c:idx val="1"/>
            <c:marker>
              <c:spPr>
                <a:solidFill>
                  <a:srgbClr val="C00000"/>
                </a:solidFill>
                <a:ln>
                  <a:solidFill>
                    <a:srgbClr val="C00000"/>
                  </a:solidFill>
                </a:ln>
              </c:spPr>
            </c:marker>
            <c:bubble3D val="0"/>
            <c:extLst>
              <c:ext xmlns:c16="http://schemas.microsoft.com/office/drawing/2014/chart" uri="{C3380CC4-5D6E-409C-BE32-E72D297353CC}">
                <c16:uniqueId val="{00000001-5301-4605-99BC-237FC88280DC}"/>
              </c:ext>
            </c:extLst>
          </c:dPt>
          <c:dPt>
            <c:idx val="2"/>
            <c:marker>
              <c:spPr>
                <a:solidFill>
                  <a:srgbClr val="C00000"/>
                </a:solidFill>
                <a:ln>
                  <a:solidFill>
                    <a:srgbClr val="C00000"/>
                  </a:solidFill>
                </a:ln>
              </c:spPr>
            </c:marker>
            <c:bubble3D val="0"/>
            <c:extLst>
              <c:ext xmlns:c16="http://schemas.microsoft.com/office/drawing/2014/chart" uri="{C3380CC4-5D6E-409C-BE32-E72D297353CC}">
                <c16:uniqueId val="{00000002-5301-4605-99BC-237FC88280DC}"/>
              </c:ext>
            </c:extLst>
          </c:dPt>
          <c:dPt>
            <c:idx val="3"/>
            <c:marker>
              <c:spPr>
                <a:solidFill>
                  <a:srgbClr val="C00000"/>
                </a:solidFill>
                <a:ln>
                  <a:solidFill>
                    <a:srgbClr val="C00000"/>
                  </a:solidFill>
                </a:ln>
              </c:spPr>
            </c:marker>
            <c:bubble3D val="0"/>
            <c:extLst>
              <c:ext xmlns:c16="http://schemas.microsoft.com/office/drawing/2014/chart" uri="{C3380CC4-5D6E-409C-BE32-E72D297353CC}">
                <c16:uniqueId val="{00000003-5301-4605-99BC-237FC88280DC}"/>
              </c:ext>
            </c:extLst>
          </c:dPt>
          <c:dPt>
            <c:idx val="4"/>
            <c:marker>
              <c:spPr>
                <a:solidFill>
                  <a:srgbClr val="C00000"/>
                </a:solidFill>
                <a:ln>
                  <a:solidFill>
                    <a:srgbClr val="C00000"/>
                  </a:solidFill>
                </a:ln>
              </c:spPr>
            </c:marker>
            <c:bubble3D val="0"/>
            <c:extLst>
              <c:ext xmlns:c16="http://schemas.microsoft.com/office/drawing/2014/chart" uri="{C3380CC4-5D6E-409C-BE32-E72D297353CC}">
                <c16:uniqueId val="{00000004-5301-4605-99BC-237FC88280DC}"/>
              </c:ext>
            </c:extLst>
          </c:dPt>
          <c:dPt>
            <c:idx val="5"/>
            <c:marker>
              <c:spPr>
                <a:solidFill>
                  <a:srgbClr val="C00000"/>
                </a:solidFill>
                <a:ln>
                  <a:solidFill>
                    <a:srgbClr val="C00000"/>
                  </a:solidFill>
                </a:ln>
              </c:spPr>
            </c:marker>
            <c:bubble3D val="0"/>
            <c:extLst>
              <c:ext xmlns:c16="http://schemas.microsoft.com/office/drawing/2014/chart" uri="{C3380CC4-5D6E-409C-BE32-E72D297353CC}">
                <c16:uniqueId val="{00000005-5301-4605-99BC-237FC88280DC}"/>
              </c:ext>
            </c:extLst>
          </c:dPt>
          <c:dPt>
            <c:idx val="6"/>
            <c:marker>
              <c:spPr>
                <a:solidFill>
                  <a:srgbClr val="C00000"/>
                </a:solidFill>
                <a:ln>
                  <a:solidFill>
                    <a:srgbClr val="C00000"/>
                  </a:solidFill>
                </a:ln>
              </c:spPr>
            </c:marker>
            <c:bubble3D val="0"/>
            <c:extLst>
              <c:ext xmlns:c16="http://schemas.microsoft.com/office/drawing/2014/chart" uri="{C3380CC4-5D6E-409C-BE32-E72D297353CC}">
                <c16:uniqueId val="{00000006-5301-4605-99BC-237FC88280DC}"/>
              </c:ext>
            </c:extLst>
          </c:dPt>
          <c:dPt>
            <c:idx val="7"/>
            <c:marker>
              <c:spPr>
                <a:solidFill>
                  <a:srgbClr val="C00000"/>
                </a:solidFill>
                <a:ln>
                  <a:solidFill>
                    <a:srgbClr val="C00000"/>
                  </a:solidFill>
                </a:ln>
              </c:spPr>
            </c:marker>
            <c:bubble3D val="0"/>
            <c:extLst>
              <c:ext xmlns:c16="http://schemas.microsoft.com/office/drawing/2014/chart" uri="{C3380CC4-5D6E-409C-BE32-E72D297353CC}">
                <c16:uniqueId val="{00000007-5301-4605-99BC-237FC88280DC}"/>
              </c:ext>
            </c:extLst>
          </c:dPt>
          <c:dPt>
            <c:idx val="8"/>
            <c:marker>
              <c:spPr>
                <a:solidFill>
                  <a:srgbClr val="C00000"/>
                </a:solidFill>
                <a:ln>
                  <a:solidFill>
                    <a:srgbClr val="C00000"/>
                  </a:solidFill>
                </a:ln>
              </c:spPr>
            </c:marker>
            <c:bubble3D val="0"/>
            <c:extLst>
              <c:ext xmlns:c16="http://schemas.microsoft.com/office/drawing/2014/chart" uri="{C3380CC4-5D6E-409C-BE32-E72D297353CC}">
                <c16:uniqueId val="{00000008-5301-4605-99BC-237FC88280DC}"/>
              </c:ext>
            </c:extLst>
          </c:dPt>
          <c:dPt>
            <c:idx val="9"/>
            <c:marker>
              <c:spPr>
                <a:solidFill>
                  <a:srgbClr val="C00000"/>
                </a:solidFill>
                <a:ln>
                  <a:solidFill>
                    <a:srgbClr val="C00000"/>
                  </a:solidFill>
                </a:ln>
              </c:spPr>
            </c:marker>
            <c:bubble3D val="0"/>
            <c:extLst>
              <c:ext xmlns:c16="http://schemas.microsoft.com/office/drawing/2014/chart" uri="{C3380CC4-5D6E-409C-BE32-E72D297353CC}">
                <c16:uniqueId val="{00000009-5301-4605-99BC-237FC88280DC}"/>
              </c:ext>
            </c:extLst>
          </c:dPt>
          <c:dPt>
            <c:idx val="10"/>
            <c:marker>
              <c:spPr>
                <a:solidFill>
                  <a:srgbClr val="C00000"/>
                </a:solidFill>
                <a:ln>
                  <a:solidFill>
                    <a:srgbClr val="C00000"/>
                  </a:solidFill>
                </a:ln>
              </c:spPr>
            </c:marker>
            <c:bubble3D val="0"/>
            <c:extLst>
              <c:ext xmlns:c16="http://schemas.microsoft.com/office/drawing/2014/chart" uri="{C3380CC4-5D6E-409C-BE32-E72D297353CC}">
                <c16:uniqueId val="{0000000A-5301-4605-99BC-237FC88280DC}"/>
              </c:ext>
            </c:extLst>
          </c:dPt>
          <c:dPt>
            <c:idx val="11"/>
            <c:marker>
              <c:spPr>
                <a:solidFill>
                  <a:srgbClr val="C00000"/>
                </a:solidFill>
                <a:ln>
                  <a:solidFill>
                    <a:srgbClr val="C00000"/>
                  </a:solidFill>
                </a:ln>
              </c:spPr>
            </c:marker>
            <c:bubble3D val="0"/>
            <c:extLst>
              <c:ext xmlns:c16="http://schemas.microsoft.com/office/drawing/2014/chart" uri="{C3380CC4-5D6E-409C-BE32-E72D297353CC}">
                <c16:uniqueId val="{0000000B-5301-4605-99BC-237FC88280DC}"/>
              </c:ext>
            </c:extLst>
          </c:dPt>
          <c:dPt>
            <c:idx val="12"/>
            <c:marker>
              <c:spPr>
                <a:solidFill>
                  <a:srgbClr val="C00000"/>
                </a:solidFill>
                <a:ln>
                  <a:solidFill>
                    <a:srgbClr val="C00000"/>
                  </a:solidFill>
                </a:ln>
              </c:spPr>
            </c:marker>
            <c:bubble3D val="0"/>
            <c:extLst>
              <c:ext xmlns:c16="http://schemas.microsoft.com/office/drawing/2014/chart" uri="{C3380CC4-5D6E-409C-BE32-E72D297353CC}">
                <c16:uniqueId val="{0000000C-5301-4605-99BC-237FC88280DC}"/>
              </c:ext>
            </c:extLst>
          </c:dPt>
          <c:dPt>
            <c:idx val="13"/>
            <c:marker>
              <c:spPr>
                <a:solidFill>
                  <a:srgbClr val="C00000"/>
                </a:solidFill>
                <a:ln>
                  <a:solidFill>
                    <a:srgbClr val="C00000"/>
                  </a:solidFill>
                </a:ln>
              </c:spPr>
            </c:marker>
            <c:bubble3D val="0"/>
            <c:extLst>
              <c:ext xmlns:c16="http://schemas.microsoft.com/office/drawing/2014/chart" uri="{C3380CC4-5D6E-409C-BE32-E72D297353CC}">
                <c16:uniqueId val="{0000000D-5301-4605-99BC-237FC88280DC}"/>
              </c:ext>
            </c:extLst>
          </c:dPt>
          <c:dPt>
            <c:idx val="14"/>
            <c:marker>
              <c:spPr>
                <a:solidFill>
                  <a:srgbClr val="C00000"/>
                </a:solidFill>
                <a:ln>
                  <a:solidFill>
                    <a:srgbClr val="C00000"/>
                  </a:solidFill>
                </a:ln>
              </c:spPr>
            </c:marker>
            <c:bubble3D val="0"/>
            <c:extLst>
              <c:ext xmlns:c16="http://schemas.microsoft.com/office/drawing/2014/chart" uri="{C3380CC4-5D6E-409C-BE32-E72D297353CC}">
                <c16:uniqueId val="{0000000E-5301-4605-99BC-237FC88280DC}"/>
              </c:ext>
            </c:extLst>
          </c:dPt>
          <c:dPt>
            <c:idx val="15"/>
            <c:marker>
              <c:spPr>
                <a:solidFill>
                  <a:srgbClr val="C00000"/>
                </a:solidFill>
                <a:ln>
                  <a:solidFill>
                    <a:srgbClr val="C00000"/>
                  </a:solidFill>
                </a:ln>
              </c:spPr>
            </c:marker>
            <c:bubble3D val="0"/>
            <c:extLst>
              <c:ext xmlns:c16="http://schemas.microsoft.com/office/drawing/2014/chart" uri="{C3380CC4-5D6E-409C-BE32-E72D297353CC}">
                <c16:uniqueId val="{0000000F-5301-4605-99BC-237FC88280DC}"/>
              </c:ext>
            </c:extLst>
          </c:dPt>
          <c:dPt>
            <c:idx val="16"/>
            <c:marker>
              <c:spPr>
                <a:solidFill>
                  <a:srgbClr val="C00000"/>
                </a:solidFill>
                <a:ln>
                  <a:solidFill>
                    <a:srgbClr val="C00000"/>
                  </a:solidFill>
                </a:ln>
              </c:spPr>
            </c:marker>
            <c:bubble3D val="0"/>
            <c:extLst>
              <c:ext xmlns:c16="http://schemas.microsoft.com/office/drawing/2014/chart" uri="{C3380CC4-5D6E-409C-BE32-E72D297353CC}">
                <c16:uniqueId val="{00000010-5301-4605-99BC-237FC88280DC}"/>
              </c:ext>
            </c:extLst>
          </c:dPt>
          <c:dPt>
            <c:idx val="17"/>
            <c:marker>
              <c:spPr>
                <a:solidFill>
                  <a:srgbClr val="C00000"/>
                </a:solidFill>
                <a:ln>
                  <a:solidFill>
                    <a:srgbClr val="C00000"/>
                  </a:solidFill>
                </a:ln>
              </c:spPr>
            </c:marker>
            <c:bubble3D val="0"/>
            <c:extLst>
              <c:ext xmlns:c16="http://schemas.microsoft.com/office/drawing/2014/chart" uri="{C3380CC4-5D6E-409C-BE32-E72D297353CC}">
                <c16:uniqueId val="{00000011-5301-4605-99BC-237FC88280DC}"/>
              </c:ext>
            </c:extLst>
          </c:dPt>
          <c:dPt>
            <c:idx val="18"/>
            <c:marker>
              <c:spPr>
                <a:solidFill>
                  <a:srgbClr val="C00000"/>
                </a:solidFill>
                <a:ln>
                  <a:solidFill>
                    <a:srgbClr val="C00000"/>
                  </a:solidFill>
                </a:ln>
              </c:spPr>
            </c:marker>
            <c:bubble3D val="0"/>
            <c:extLst>
              <c:ext xmlns:c16="http://schemas.microsoft.com/office/drawing/2014/chart" uri="{C3380CC4-5D6E-409C-BE32-E72D297353CC}">
                <c16:uniqueId val="{00000012-5301-4605-99BC-237FC88280DC}"/>
              </c:ext>
            </c:extLst>
          </c:dPt>
          <c:dPt>
            <c:idx val="19"/>
            <c:marker>
              <c:spPr>
                <a:solidFill>
                  <a:srgbClr val="C00000"/>
                </a:solidFill>
                <a:ln>
                  <a:solidFill>
                    <a:srgbClr val="C00000"/>
                  </a:solidFill>
                </a:ln>
              </c:spPr>
            </c:marker>
            <c:bubble3D val="0"/>
            <c:extLst>
              <c:ext xmlns:c16="http://schemas.microsoft.com/office/drawing/2014/chart" uri="{C3380CC4-5D6E-409C-BE32-E72D297353CC}">
                <c16:uniqueId val="{00000013-5301-4605-99BC-237FC88280DC}"/>
              </c:ext>
            </c:extLst>
          </c:dPt>
          <c:dPt>
            <c:idx val="20"/>
            <c:marker>
              <c:spPr>
                <a:solidFill>
                  <a:srgbClr val="FFC000"/>
                </a:solidFill>
                <a:ln>
                  <a:solidFill>
                    <a:srgbClr val="FFC000"/>
                  </a:solidFill>
                </a:ln>
              </c:spPr>
            </c:marker>
            <c:bubble3D val="0"/>
            <c:extLst>
              <c:ext xmlns:c16="http://schemas.microsoft.com/office/drawing/2014/chart" uri="{C3380CC4-5D6E-409C-BE32-E72D297353CC}">
                <c16:uniqueId val="{00000014-5301-4605-99BC-237FC88280DC}"/>
              </c:ext>
            </c:extLst>
          </c:dPt>
          <c:dPt>
            <c:idx val="21"/>
            <c:marker>
              <c:spPr>
                <a:solidFill>
                  <a:srgbClr val="FFC000"/>
                </a:solidFill>
                <a:ln>
                  <a:solidFill>
                    <a:srgbClr val="FFC000"/>
                  </a:solidFill>
                </a:ln>
              </c:spPr>
            </c:marker>
            <c:bubble3D val="0"/>
            <c:extLst>
              <c:ext xmlns:c16="http://schemas.microsoft.com/office/drawing/2014/chart" uri="{C3380CC4-5D6E-409C-BE32-E72D297353CC}">
                <c16:uniqueId val="{00000015-5301-4605-99BC-237FC88280DC}"/>
              </c:ext>
            </c:extLst>
          </c:dPt>
          <c:dPt>
            <c:idx val="22"/>
            <c:marker>
              <c:spPr>
                <a:solidFill>
                  <a:srgbClr val="FFC000"/>
                </a:solidFill>
                <a:ln>
                  <a:solidFill>
                    <a:srgbClr val="FFC000"/>
                  </a:solidFill>
                </a:ln>
              </c:spPr>
            </c:marker>
            <c:bubble3D val="0"/>
            <c:extLst>
              <c:ext xmlns:c16="http://schemas.microsoft.com/office/drawing/2014/chart" uri="{C3380CC4-5D6E-409C-BE32-E72D297353CC}">
                <c16:uniqueId val="{00000016-5301-4605-99BC-237FC88280DC}"/>
              </c:ext>
            </c:extLst>
          </c:dPt>
          <c:dPt>
            <c:idx val="23"/>
            <c:marker>
              <c:spPr>
                <a:solidFill>
                  <a:srgbClr val="FFC000"/>
                </a:solidFill>
                <a:ln>
                  <a:solidFill>
                    <a:srgbClr val="FFC000"/>
                  </a:solidFill>
                </a:ln>
              </c:spPr>
            </c:marker>
            <c:bubble3D val="0"/>
            <c:extLst>
              <c:ext xmlns:c16="http://schemas.microsoft.com/office/drawing/2014/chart" uri="{C3380CC4-5D6E-409C-BE32-E72D297353CC}">
                <c16:uniqueId val="{00000017-5301-4605-99BC-237FC88280DC}"/>
              </c:ext>
            </c:extLst>
          </c:dPt>
          <c:dPt>
            <c:idx val="24"/>
            <c:marker>
              <c:spPr>
                <a:solidFill>
                  <a:srgbClr val="FFC000"/>
                </a:solidFill>
                <a:ln>
                  <a:solidFill>
                    <a:srgbClr val="FFC000"/>
                  </a:solidFill>
                </a:ln>
              </c:spPr>
            </c:marker>
            <c:bubble3D val="0"/>
            <c:extLst>
              <c:ext xmlns:c16="http://schemas.microsoft.com/office/drawing/2014/chart" uri="{C3380CC4-5D6E-409C-BE32-E72D297353CC}">
                <c16:uniqueId val="{00000018-5301-4605-99BC-237FC88280DC}"/>
              </c:ext>
            </c:extLst>
          </c:dPt>
          <c:dPt>
            <c:idx val="25"/>
            <c:marker>
              <c:spPr>
                <a:solidFill>
                  <a:srgbClr val="FFC000"/>
                </a:solidFill>
                <a:ln>
                  <a:solidFill>
                    <a:srgbClr val="FFC000"/>
                  </a:solidFill>
                </a:ln>
              </c:spPr>
            </c:marker>
            <c:bubble3D val="0"/>
            <c:extLst>
              <c:ext xmlns:c16="http://schemas.microsoft.com/office/drawing/2014/chart" uri="{C3380CC4-5D6E-409C-BE32-E72D297353CC}">
                <c16:uniqueId val="{00000019-5301-4605-99BC-237FC88280DC}"/>
              </c:ext>
            </c:extLst>
          </c:dPt>
          <c:dPt>
            <c:idx val="26"/>
            <c:marker>
              <c:spPr>
                <a:solidFill>
                  <a:srgbClr val="FFC000"/>
                </a:solidFill>
                <a:ln>
                  <a:solidFill>
                    <a:srgbClr val="FFC000"/>
                  </a:solidFill>
                </a:ln>
              </c:spPr>
            </c:marker>
            <c:bubble3D val="0"/>
            <c:extLst>
              <c:ext xmlns:c16="http://schemas.microsoft.com/office/drawing/2014/chart" uri="{C3380CC4-5D6E-409C-BE32-E72D297353CC}">
                <c16:uniqueId val="{0000001A-5301-4605-99BC-237FC88280DC}"/>
              </c:ext>
            </c:extLst>
          </c:dPt>
          <c:dPt>
            <c:idx val="27"/>
            <c:marker>
              <c:spPr>
                <a:solidFill>
                  <a:srgbClr val="FFC000"/>
                </a:solidFill>
                <a:ln>
                  <a:solidFill>
                    <a:srgbClr val="FFC000"/>
                  </a:solidFill>
                </a:ln>
              </c:spPr>
            </c:marker>
            <c:bubble3D val="0"/>
            <c:extLst>
              <c:ext xmlns:c16="http://schemas.microsoft.com/office/drawing/2014/chart" uri="{C3380CC4-5D6E-409C-BE32-E72D297353CC}">
                <c16:uniqueId val="{0000001B-5301-4605-99BC-237FC88280DC}"/>
              </c:ext>
            </c:extLst>
          </c:dPt>
          <c:dPt>
            <c:idx val="28"/>
            <c:marker>
              <c:spPr>
                <a:solidFill>
                  <a:srgbClr val="FFC000"/>
                </a:solidFill>
                <a:ln>
                  <a:solidFill>
                    <a:srgbClr val="FFC000"/>
                  </a:solidFill>
                </a:ln>
              </c:spPr>
            </c:marker>
            <c:bubble3D val="0"/>
            <c:extLst>
              <c:ext xmlns:c16="http://schemas.microsoft.com/office/drawing/2014/chart" uri="{C3380CC4-5D6E-409C-BE32-E72D297353CC}">
                <c16:uniqueId val="{0000001C-5301-4605-99BC-237FC88280DC}"/>
              </c:ext>
            </c:extLst>
          </c:dPt>
          <c:dPt>
            <c:idx val="29"/>
            <c:marker>
              <c:spPr>
                <a:solidFill>
                  <a:srgbClr val="FFC000"/>
                </a:solidFill>
                <a:ln>
                  <a:solidFill>
                    <a:srgbClr val="FFC000"/>
                  </a:solidFill>
                </a:ln>
              </c:spPr>
            </c:marker>
            <c:bubble3D val="0"/>
            <c:extLst>
              <c:ext xmlns:c16="http://schemas.microsoft.com/office/drawing/2014/chart" uri="{C3380CC4-5D6E-409C-BE32-E72D297353CC}">
                <c16:uniqueId val="{0000001D-5301-4605-99BC-237FC88280DC}"/>
              </c:ext>
            </c:extLst>
          </c:dPt>
          <c:dPt>
            <c:idx val="30"/>
            <c:marker>
              <c:spPr>
                <a:solidFill>
                  <a:srgbClr val="FFC000"/>
                </a:solidFill>
                <a:ln>
                  <a:solidFill>
                    <a:srgbClr val="FFC000"/>
                  </a:solidFill>
                </a:ln>
              </c:spPr>
            </c:marker>
            <c:bubble3D val="0"/>
            <c:extLst>
              <c:ext xmlns:c16="http://schemas.microsoft.com/office/drawing/2014/chart" uri="{C3380CC4-5D6E-409C-BE32-E72D297353CC}">
                <c16:uniqueId val="{0000001E-5301-4605-99BC-237FC88280DC}"/>
              </c:ext>
            </c:extLst>
          </c:dPt>
          <c:dPt>
            <c:idx val="31"/>
            <c:marker>
              <c:spPr>
                <a:solidFill>
                  <a:srgbClr val="FFC000"/>
                </a:solidFill>
                <a:ln>
                  <a:solidFill>
                    <a:srgbClr val="FFC000"/>
                  </a:solidFill>
                </a:ln>
              </c:spPr>
            </c:marker>
            <c:bubble3D val="0"/>
            <c:extLst>
              <c:ext xmlns:c16="http://schemas.microsoft.com/office/drawing/2014/chart" uri="{C3380CC4-5D6E-409C-BE32-E72D297353CC}">
                <c16:uniqueId val="{0000001F-5301-4605-99BC-237FC88280DC}"/>
              </c:ext>
            </c:extLst>
          </c:dPt>
          <c:dPt>
            <c:idx val="32"/>
            <c:marker>
              <c:spPr>
                <a:solidFill>
                  <a:srgbClr val="FFC000"/>
                </a:solidFill>
                <a:ln>
                  <a:solidFill>
                    <a:srgbClr val="FFC000"/>
                  </a:solidFill>
                </a:ln>
              </c:spPr>
            </c:marker>
            <c:bubble3D val="0"/>
            <c:extLst>
              <c:ext xmlns:c16="http://schemas.microsoft.com/office/drawing/2014/chart" uri="{C3380CC4-5D6E-409C-BE32-E72D297353CC}">
                <c16:uniqueId val="{00000020-5301-4605-99BC-237FC88280DC}"/>
              </c:ext>
            </c:extLst>
          </c:dPt>
          <c:dPt>
            <c:idx val="33"/>
            <c:marker>
              <c:spPr>
                <a:solidFill>
                  <a:srgbClr val="FFC000"/>
                </a:solidFill>
                <a:ln>
                  <a:solidFill>
                    <a:srgbClr val="FFC000"/>
                  </a:solidFill>
                </a:ln>
              </c:spPr>
            </c:marker>
            <c:bubble3D val="0"/>
            <c:extLst>
              <c:ext xmlns:c16="http://schemas.microsoft.com/office/drawing/2014/chart" uri="{C3380CC4-5D6E-409C-BE32-E72D297353CC}">
                <c16:uniqueId val="{00000021-5301-4605-99BC-237FC88280DC}"/>
              </c:ext>
            </c:extLst>
          </c:dPt>
          <c:dPt>
            <c:idx val="34"/>
            <c:marker>
              <c:spPr>
                <a:solidFill>
                  <a:srgbClr val="FFC000"/>
                </a:solidFill>
                <a:ln>
                  <a:solidFill>
                    <a:srgbClr val="FFC000"/>
                  </a:solidFill>
                </a:ln>
              </c:spPr>
            </c:marker>
            <c:bubble3D val="0"/>
            <c:extLst>
              <c:ext xmlns:c16="http://schemas.microsoft.com/office/drawing/2014/chart" uri="{C3380CC4-5D6E-409C-BE32-E72D297353CC}">
                <c16:uniqueId val="{00000022-5301-4605-99BC-237FC88280DC}"/>
              </c:ext>
            </c:extLst>
          </c:dPt>
          <c:dPt>
            <c:idx val="35"/>
            <c:marker>
              <c:spPr>
                <a:solidFill>
                  <a:srgbClr val="FFC000"/>
                </a:solidFill>
                <a:ln>
                  <a:solidFill>
                    <a:srgbClr val="FFC000"/>
                  </a:solidFill>
                </a:ln>
              </c:spPr>
            </c:marker>
            <c:bubble3D val="0"/>
            <c:extLst>
              <c:ext xmlns:c16="http://schemas.microsoft.com/office/drawing/2014/chart" uri="{C3380CC4-5D6E-409C-BE32-E72D297353CC}">
                <c16:uniqueId val="{00000023-5301-4605-99BC-237FC88280DC}"/>
              </c:ext>
            </c:extLst>
          </c:dPt>
          <c:dPt>
            <c:idx val="36"/>
            <c:marker>
              <c:spPr>
                <a:solidFill>
                  <a:srgbClr val="FFC000"/>
                </a:solidFill>
                <a:ln>
                  <a:solidFill>
                    <a:srgbClr val="FFC000"/>
                  </a:solidFill>
                </a:ln>
              </c:spPr>
            </c:marker>
            <c:bubble3D val="0"/>
            <c:extLst>
              <c:ext xmlns:c16="http://schemas.microsoft.com/office/drawing/2014/chart" uri="{C3380CC4-5D6E-409C-BE32-E72D297353CC}">
                <c16:uniqueId val="{00000024-5301-4605-99BC-237FC88280DC}"/>
              </c:ext>
            </c:extLst>
          </c:dPt>
          <c:dPt>
            <c:idx val="37"/>
            <c:marker>
              <c:spPr>
                <a:solidFill>
                  <a:srgbClr val="FFC000"/>
                </a:solidFill>
                <a:ln>
                  <a:solidFill>
                    <a:srgbClr val="FFC000"/>
                  </a:solidFill>
                </a:ln>
              </c:spPr>
            </c:marker>
            <c:bubble3D val="0"/>
            <c:extLst>
              <c:ext xmlns:c16="http://schemas.microsoft.com/office/drawing/2014/chart" uri="{C3380CC4-5D6E-409C-BE32-E72D297353CC}">
                <c16:uniqueId val="{00000025-5301-4605-99BC-237FC88280DC}"/>
              </c:ext>
            </c:extLst>
          </c:dPt>
          <c:dPt>
            <c:idx val="38"/>
            <c:marker>
              <c:spPr>
                <a:solidFill>
                  <a:srgbClr val="FFC000"/>
                </a:solidFill>
                <a:ln>
                  <a:solidFill>
                    <a:srgbClr val="FFC000"/>
                  </a:solidFill>
                </a:ln>
              </c:spPr>
            </c:marker>
            <c:bubble3D val="0"/>
            <c:extLst>
              <c:ext xmlns:c16="http://schemas.microsoft.com/office/drawing/2014/chart" uri="{C3380CC4-5D6E-409C-BE32-E72D297353CC}">
                <c16:uniqueId val="{00000026-5301-4605-99BC-237FC88280DC}"/>
              </c:ext>
            </c:extLst>
          </c:dPt>
          <c:dPt>
            <c:idx val="39"/>
            <c:marker>
              <c:spPr>
                <a:solidFill>
                  <a:srgbClr val="FFC000"/>
                </a:solidFill>
                <a:ln>
                  <a:solidFill>
                    <a:srgbClr val="FFC000"/>
                  </a:solidFill>
                </a:ln>
              </c:spPr>
            </c:marker>
            <c:bubble3D val="0"/>
            <c:extLst>
              <c:ext xmlns:c16="http://schemas.microsoft.com/office/drawing/2014/chart" uri="{C3380CC4-5D6E-409C-BE32-E72D297353CC}">
                <c16:uniqueId val="{00000027-5301-4605-99BC-237FC88280DC}"/>
              </c:ext>
            </c:extLst>
          </c:dPt>
          <c:dPt>
            <c:idx val="40"/>
            <c:marker>
              <c:spPr>
                <a:solidFill>
                  <a:srgbClr val="FFC000"/>
                </a:solidFill>
                <a:ln>
                  <a:solidFill>
                    <a:srgbClr val="FFC000"/>
                  </a:solidFill>
                </a:ln>
              </c:spPr>
            </c:marker>
            <c:bubble3D val="0"/>
            <c:extLst>
              <c:ext xmlns:c16="http://schemas.microsoft.com/office/drawing/2014/chart" uri="{C3380CC4-5D6E-409C-BE32-E72D297353CC}">
                <c16:uniqueId val="{00000028-5301-4605-99BC-237FC88280DC}"/>
              </c:ext>
            </c:extLst>
          </c:dPt>
          <c:dLbls>
            <c:dLbl>
              <c:idx val="0"/>
              <c:tx>
                <c:rich>
                  <a:bodyPr/>
                  <a:lstStyle/>
                  <a:p>
                    <a:r>
                      <a:rPr lang="en-US"/>
                      <a:t>Prepared Breakfast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5301-4605-99BC-237FC88280DC}"/>
                </c:ext>
              </c:extLst>
            </c:dLbl>
            <c:dLbl>
              <c:idx val="1"/>
              <c:tx>
                <c:rich>
                  <a:bodyPr/>
                  <a:lstStyle/>
                  <a:p>
                    <a:r>
                      <a:rPr lang="en-US"/>
                      <a:t>Frozen Breakfast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5301-4605-99BC-237FC88280DC}"/>
                </c:ext>
              </c:extLst>
            </c:dLbl>
            <c:dLbl>
              <c:idx val="2"/>
              <c:tx>
                <c:rich>
                  <a:bodyPr/>
                  <a:lstStyle/>
                  <a:p>
                    <a:r>
                      <a:rPr lang="en-US"/>
                      <a:t>Cereal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5301-4605-99BC-237FC88280DC}"/>
                </c:ext>
              </c:extLst>
            </c:dLbl>
            <c:dLbl>
              <c:idx val="3"/>
              <c:tx>
                <c:rich>
                  <a:bodyPr/>
                  <a:lstStyle/>
                  <a:p>
                    <a:r>
                      <a:rPr lang="en-US"/>
                      <a:t>Bread/Bakery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5301-4605-99BC-237FC88280DC}"/>
                </c:ext>
              </c:extLst>
            </c:dLbl>
            <c:dLbl>
              <c:idx val="4"/>
              <c:layout>
                <c:manualLayout>
                  <c:x val="-6.4057028468025125E-17"/>
                  <c:y val="-2.3722447701512175E-2"/>
                </c:manualLayout>
              </c:layout>
              <c:tx>
                <c:rich>
                  <a:bodyPr/>
                  <a:lstStyle/>
                  <a:p>
                    <a:r>
                      <a:rPr lang="en-US"/>
                      <a:t>Yogurt/Cheese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5301-4605-99BC-237FC88280DC}"/>
                </c:ext>
              </c:extLst>
            </c:dLbl>
            <c:dLbl>
              <c:idx val="5"/>
              <c:tx>
                <c:rich>
                  <a:bodyPr/>
                  <a:lstStyle/>
                  <a:p>
                    <a:r>
                      <a:rPr lang="en-US"/>
                      <a:t>Fruits and Veggies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5301-4605-99BC-237FC88280DC}"/>
                </c:ext>
              </c:extLst>
            </c:dLbl>
            <c:dLbl>
              <c:idx val="6"/>
              <c:layout>
                <c:manualLayout>
                  <c:x val="3.8434661076170384E-2"/>
                  <c:y val="-8.6263446187317006E-3"/>
                </c:manualLayout>
              </c:layout>
              <c:tx>
                <c:rich>
                  <a:bodyPr/>
                  <a:lstStyle/>
                  <a:p>
                    <a:r>
                      <a:rPr lang="en-US"/>
                      <a:t>Salty/Savory Snacks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5301-4605-99BC-237FC88280DC}"/>
                </c:ext>
              </c:extLst>
            </c:dLbl>
            <c:dLbl>
              <c:idx val="7"/>
              <c:tx>
                <c:rich>
                  <a:bodyPr/>
                  <a:lstStyle/>
                  <a:p>
                    <a:r>
                      <a:rPr lang="en-US"/>
                      <a:t>Meat Snacks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5301-4605-99BC-237FC88280DC}"/>
                </c:ext>
              </c:extLst>
            </c:dLbl>
            <c:dLbl>
              <c:idx val="8"/>
              <c:tx>
                <c:rich>
                  <a:bodyPr/>
                  <a:lstStyle/>
                  <a:p>
                    <a:r>
                      <a:rPr lang="en-US"/>
                      <a:t>Nuts/Seeds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5301-4605-99BC-237FC88280DC}"/>
                </c:ext>
              </c:extLst>
            </c:dLbl>
            <c:dLbl>
              <c:idx val="9"/>
              <c:tx>
                <c:rich>
                  <a:bodyPr/>
                  <a:lstStyle/>
                  <a:p>
                    <a:r>
                      <a:rPr lang="en-US"/>
                      <a:t>Crackers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5301-4605-99BC-237FC88280DC}"/>
                </c:ext>
              </c:extLst>
            </c:dLbl>
            <c:dLbl>
              <c:idx val="10"/>
              <c:tx>
                <c:rich>
                  <a:bodyPr/>
                  <a:lstStyle/>
                  <a:p>
                    <a:r>
                      <a:rPr lang="en-US"/>
                      <a:t>Cookies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5301-4605-99BC-237FC88280DC}"/>
                </c:ext>
              </c:extLst>
            </c:dLbl>
            <c:dLbl>
              <c:idx val="11"/>
              <c:tx>
                <c:rich>
                  <a:bodyPr/>
                  <a:lstStyle/>
                  <a:p>
                    <a:r>
                      <a:rPr lang="en-US"/>
                      <a:t>Bars/Bites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5301-4605-99BC-237FC88280DC}"/>
                </c:ext>
              </c:extLst>
            </c:dLbl>
            <c:dLbl>
              <c:idx val="12"/>
              <c:tx>
                <c:rich>
                  <a:bodyPr/>
                  <a:lstStyle/>
                  <a:p>
                    <a:r>
                      <a:rPr lang="en-US"/>
                      <a:t>Sweets/Candy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5301-4605-99BC-237FC88280DC}"/>
                </c:ext>
              </c:extLst>
            </c:dLbl>
            <c:dLbl>
              <c:idx val="13"/>
              <c:tx>
                <c:rich>
                  <a:bodyPr/>
                  <a:lstStyle/>
                  <a:p>
                    <a:r>
                      <a:rPr lang="en-US"/>
                      <a:t>Dessert Items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5301-4605-99BC-237FC88280DC}"/>
                </c:ext>
              </c:extLst>
            </c:dLbl>
            <c:dLbl>
              <c:idx val="14"/>
              <c:tx>
                <c:rich>
                  <a:bodyPr/>
                  <a:lstStyle/>
                  <a:p>
                    <a:r>
                      <a:rPr lang="en-US"/>
                      <a:t>Sweet Baked Items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E-5301-4605-99BC-237FC88280DC}"/>
                </c:ext>
              </c:extLst>
            </c:dLbl>
            <c:dLbl>
              <c:idx val="15"/>
              <c:tx>
                <c:rich>
                  <a:bodyPr/>
                  <a:lstStyle/>
                  <a:p>
                    <a:r>
                      <a:rPr lang="en-US"/>
                      <a:t>Packaged Frozen Entrees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F-5301-4605-99BC-237FC88280DC}"/>
                </c:ext>
              </c:extLst>
            </c:dLbl>
            <c:dLbl>
              <c:idx val="16"/>
              <c:tx>
                <c:rich>
                  <a:bodyPr/>
                  <a:lstStyle/>
                  <a:p>
                    <a:r>
                      <a:rPr lang="en-US"/>
                      <a:t>Main Meal Foods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0-5301-4605-99BC-237FC88280DC}"/>
                </c:ext>
              </c:extLst>
            </c:dLbl>
            <c:dLbl>
              <c:idx val="17"/>
              <c:tx>
                <c:rich>
                  <a:bodyPr/>
                  <a:lstStyle/>
                  <a:p>
                    <a:r>
                      <a:rPr lang="en-US"/>
                      <a:t>Nutritional Drinks/Smoothies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1-5301-4605-99BC-237FC88280DC}"/>
                </c:ext>
              </c:extLst>
            </c:dLbl>
            <c:dLbl>
              <c:idx val="18"/>
              <c:layout>
                <c:manualLayout>
                  <c:x val="-3.4940600978336828E-3"/>
                  <c:y val="2.3722447701512175E-2"/>
                </c:manualLayout>
              </c:layout>
              <c:tx>
                <c:rich>
                  <a:bodyPr/>
                  <a:lstStyle/>
                  <a:p>
                    <a:r>
                      <a:rPr lang="en-US" dirty="0"/>
                      <a:t>Beverages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5301-4605-99BC-237FC88280DC}"/>
                </c:ext>
              </c:extLst>
            </c:dLbl>
            <c:dLbl>
              <c:idx val="19"/>
              <c:tx>
                <c:rich>
                  <a:bodyPr/>
                  <a:lstStyle/>
                  <a:p>
                    <a:r>
                      <a:rPr lang="en-US"/>
                      <a:t>Some Other Type of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5301-4605-99BC-237FC88280DC}"/>
                </c:ext>
              </c:extLst>
            </c:dLbl>
            <c:dLbl>
              <c:idx val="20"/>
              <c:tx>
                <c:rich>
                  <a:bodyPr/>
                  <a:lstStyle/>
                  <a:p>
                    <a:r>
                      <a:rPr lang="en-US"/>
                      <a:t>To replace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5301-4605-99BC-237FC88280DC}"/>
                </c:ext>
              </c:extLst>
            </c:dLbl>
            <c:dLbl>
              <c:idx val="21"/>
              <c:tx>
                <c:rich>
                  <a:bodyPr/>
                  <a:lstStyle/>
                  <a:p>
                    <a:r>
                      <a:rPr lang="en-US"/>
                      <a:t>To have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5301-4605-99BC-237FC88280DC}"/>
                </c:ext>
              </c:extLst>
            </c:dLbl>
            <c:dLbl>
              <c:idx val="22"/>
              <c:tx>
                <c:rich>
                  <a:bodyPr/>
                  <a:lstStyle/>
                  <a:p>
                    <a:r>
                      <a:rPr lang="en-US"/>
                      <a:t>To treat or reward myself</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6-5301-4605-99BC-237FC88280DC}"/>
                </c:ext>
              </c:extLst>
            </c:dLbl>
            <c:dLbl>
              <c:idx val="23"/>
              <c:tx>
                <c:rich>
                  <a:bodyPr/>
                  <a:lstStyle/>
                  <a:p>
                    <a:r>
                      <a:rPr lang="en-US"/>
                      <a:t>To help me relax/unwind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7-5301-4605-99BC-237FC88280DC}"/>
                </c:ext>
              </c:extLst>
            </c:dLbl>
            <c:dLbl>
              <c:idx val="24"/>
              <c:layout>
                <c:manualLayout>
                  <c:x val="1.048218029350092E-2"/>
                  <c:y val="1.7252689237463401E-2"/>
                </c:manualLayout>
              </c:layout>
              <c:tx>
                <c:rich>
                  <a:bodyPr/>
                  <a:lstStyle/>
                  <a:p>
                    <a:r>
                      <a:rPr lang="en-US"/>
                      <a:t>To satisfy a craving</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8-5301-4605-99BC-237FC88280DC}"/>
                </c:ext>
              </c:extLst>
            </c:dLbl>
            <c:dLbl>
              <c:idx val="25"/>
              <c:tx>
                <c:rich>
                  <a:bodyPr/>
                  <a:lstStyle/>
                  <a:p>
                    <a:r>
                      <a:rPr lang="en-US"/>
                      <a:t>To reduce stress/anxiety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9-5301-4605-99BC-237FC88280DC}"/>
                </c:ext>
              </c:extLst>
            </c:dLbl>
            <c:dLbl>
              <c:idx val="26"/>
              <c:layout>
                <c:manualLayout>
                  <c:x val="0"/>
                  <c:y val="-1.5096103082780475E-2"/>
                </c:manualLayout>
              </c:layout>
              <c:tx>
                <c:rich>
                  <a:bodyPr/>
                  <a:lstStyle/>
                  <a:p>
                    <a:r>
                      <a:rPr lang="en-US"/>
                      <a:t>As a way to celebrate a special occasion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5301-4605-99BC-237FC88280DC}"/>
                </c:ext>
              </c:extLst>
            </c:dLbl>
            <c:dLbl>
              <c:idx val="27"/>
              <c:layout>
                <c:manualLayout>
                  <c:x val="2.53319357092942E-2"/>
                  <c:y val="1.5096103082780435E-2"/>
                </c:manualLayout>
              </c:layout>
              <c:tx>
                <c:rich>
                  <a:bodyPr/>
                  <a:lstStyle/>
                  <a:p>
                    <a:r>
                      <a:rPr lang="en-US"/>
                      <a:t>Have something I feel good about eating with others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5301-4605-99BC-237FC88280DC}"/>
                </c:ext>
              </c:extLst>
            </c:dLbl>
            <c:dLbl>
              <c:idx val="28"/>
              <c:layout>
                <c:manualLayout>
                  <c:x val="3.6687631027253732E-2"/>
                  <c:y val="-1.9409275392146343E-2"/>
                </c:manualLayout>
              </c:layout>
              <c:tx>
                <c:rich>
                  <a:bodyPr/>
                  <a:lstStyle/>
                  <a:p>
                    <a:r>
                      <a:rPr lang="en-US"/>
                      <a:t>To enhance time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301-4605-99BC-237FC88280DC}"/>
                </c:ext>
              </c:extLst>
            </c:dLbl>
            <c:dLbl>
              <c:idx val="29"/>
              <c:tx>
                <c:rich>
                  <a:bodyPr/>
                  <a:lstStyle/>
                  <a:p>
                    <a:r>
                      <a:rPr lang="en-US"/>
                      <a:t>To demonstrate to my family/friends that I care for them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301-4605-99BC-237FC88280DC}"/>
                </c:ext>
              </c:extLst>
            </c:dLbl>
            <c:dLbl>
              <c:idx val="30"/>
              <c:tx>
                <c:rich>
                  <a:bodyPr/>
                  <a:lstStyle/>
                  <a:p>
                    <a:r>
                      <a:rPr lang="en-US"/>
                      <a:t>Easy to prepare/make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5301-4605-99BC-237FC88280DC}"/>
                </c:ext>
              </c:extLst>
            </c:dLbl>
            <c:dLbl>
              <c:idx val="31"/>
              <c:layout>
                <c:manualLayout>
                  <c:x val="-7.4248777078965822E-2"/>
                  <c:y val="1.9409275392146246E-2"/>
                </c:manualLayout>
              </c:layout>
              <c:tx>
                <c:rich>
                  <a:bodyPr/>
                  <a:lstStyle/>
                  <a:p>
                    <a:r>
                      <a:rPr lang="en-US"/>
                      <a:t>Consume it anywhere/on the go</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5301-4605-99BC-237FC88280DC}"/>
                </c:ext>
              </c:extLst>
            </c:dLbl>
            <c:dLbl>
              <c:idx val="32"/>
              <c:tx>
                <c:rich>
                  <a:bodyPr/>
                  <a:lstStyle/>
                  <a:p>
                    <a:r>
                      <a:rPr lang="en-US"/>
                      <a:t>To stop hunger in between meals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5301-4605-99BC-237FC88280DC}"/>
                </c:ext>
              </c:extLst>
            </c:dLbl>
            <c:dLbl>
              <c:idx val="33"/>
              <c:layout>
                <c:manualLayout>
                  <c:x val="2.620545073375198E-3"/>
                  <c:y val="2.8035620010877945E-2"/>
                </c:manualLayout>
              </c:layout>
              <c:tx>
                <c:rich>
                  <a:bodyPr/>
                  <a:lstStyle/>
                  <a:p>
                    <a:r>
                      <a:rPr lang="en-US"/>
                      <a:t>Have something that can be eaten quickly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5301-4605-99BC-237FC88280DC}"/>
                </c:ext>
              </c:extLst>
            </c:dLbl>
            <c:dLbl>
              <c:idx val="34"/>
              <c:tx>
                <c:rich>
                  <a:bodyPr/>
                  <a:lstStyle/>
                  <a:p>
                    <a:r>
                      <a:rPr lang="en-US"/>
                      <a:t>To eat while doing something else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5301-4605-99BC-237FC88280DC}"/>
                </c:ext>
              </c:extLst>
            </c:dLbl>
            <c:dLbl>
              <c:idx val="35"/>
              <c:tx>
                <c:rich>
                  <a:bodyPr/>
                  <a:lstStyle/>
                  <a:p>
                    <a:r>
                      <a:rPr lang="en-US"/>
                      <a:t>Have something nutritious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5301-4605-99BC-237FC88280DC}"/>
                </c:ext>
              </c:extLst>
            </c:dLbl>
            <c:dLbl>
              <c:idx val="36"/>
              <c:tx>
                <c:rich>
                  <a:bodyPr/>
                  <a:lstStyle/>
                  <a:p>
                    <a:r>
                      <a:rPr lang="en-US"/>
                      <a:t>To help balance my diet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5301-4605-99BC-237FC88280DC}"/>
                </c:ext>
              </c:extLst>
            </c:dLbl>
            <c:dLbl>
              <c:idx val="37"/>
              <c:tx>
                <c:rich>
                  <a:bodyPr/>
                  <a:lstStyle/>
                  <a:p>
                    <a:r>
                      <a:rPr lang="en-US"/>
                      <a:t>Give an instant energy boost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5301-4605-99BC-237FC88280DC}"/>
                </c:ext>
              </c:extLst>
            </c:dLbl>
            <c:dLbl>
              <c:idx val="38"/>
              <c:tx>
                <c:rich>
                  <a:bodyPr/>
                  <a:lstStyle/>
                  <a:p>
                    <a:r>
                      <a:rPr lang="en-US"/>
                      <a:t>Helps recover from physical exertion</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5301-4605-99BC-237FC88280DC}"/>
                </c:ext>
              </c:extLst>
            </c:dLbl>
            <c:dLbl>
              <c:idx val="39"/>
              <c:layout>
                <c:manualLayout>
                  <c:x val="-1.7470300489169695E-3"/>
                  <c:y val="-2.587903385619518E-2"/>
                </c:manualLayout>
              </c:layout>
              <c:tx>
                <c:rich>
                  <a:bodyPr/>
                  <a:lstStyle/>
                  <a:p>
                    <a:r>
                      <a:rPr lang="en-US"/>
                      <a:t>To relieve boredom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5301-4605-99BC-237FC88280DC}"/>
                </c:ext>
              </c:extLst>
            </c:dLbl>
            <c:dLbl>
              <c:idx val="40"/>
              <c:tx>
                <c:rich>
                  <a:bodyPr/>
                  <a:lstStyle/>
                  <a:p>
                    <a:r>
                      <a:rPr lang="en-US"/>
                      <a:t>Just wanted something to graze on/pick at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5301-4605-99BC-237FC88280DC}"/>
                </c:ext>
              </c:extLst>
            </c:dLbl>
            <c:spPr>
              <a:noFill/>
              <a:ln>
                <a:noFill/>
              </a:ln>
              <a:effectLst/>
            </c:spPr>
            <c:txPr>
              <a:bodyPr wrap="none"/>
              <a:lstStyle/>
              <a:p>
                <a:pPr>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showLeaderLines val="1"/>
              </c:ext>
            </c:extLst>
          </c:dLbls>
          <c:xVal>
            <c:numRef>
              <c:f>Sheet1!$A$1:$A$41</c:f>
              <c:numCache>
                <c:formatCode>General</c:formatCode>
                <c:ptCount val="41"/>
                <c:pt idx="0">
                  <c:v>-1.46984482973969</c:v>
                </c:pt>
                <c:pt idx="1">
                  <c:v>-1.20757696196041</c:v>
                </c:pt>
                <c:pt idx="2">
                  <c:v>-0.40751123903483499</c:v>
                </c:pt>
                <c:pt idx="3">
                  <c:v>-0.53368110181375805</c:v>
                </c:pt>
                <c:pt idx="4">
                  <c:v>-0.47660156662226599</c:v>
                </c:pt>
                <c:pt idx="5">
                  <c:v>-1.1695689789722701</c:v>
                </c:pt>
                <c:pt idx="6">
                  <c:v>1.1880221860244999</c:v>
                </c:pt>
                <c:pt idx="7">
                  <c:v>0.107291500002394</c:v>
                </c:pt>
                <c:pt idx="8">
                  <c:v>-0.16888314314495101</c:v>
                </c:pt>
                <c:pt idx="9">
                  <c:v>0.41678374730895701</c:v>
                </c:pt>
                <c:pt idx="10">
                  <c:v>0.96005931738845196</c:v>
                </c:pt>
                <c:pt idx="11">
                  <c:v>-0.57691795129703005</c:v>
                </c:pt>
                <c:pt idx="12">
                  <c:v>1.4192043919659201</c:v>
                </c:pt>
                <c:pt idx="13">
                  <c:v>1.24123070303841</c:v>
                </c:pt>
                <c:pt idx="14">
                  <c:v>0.99000655765615597</c:v>
                </c:pt>
                <c:pt idx="15">
                  <c:v>-0.61818152801832904</c:v>
                </c:pt>
                <c:pt idx="16">
                  <c:v>-1.36383774847158</c:v>
                </c:pt>
                <c:pt idx="17">
                  <c:v>-1.88245782044247</c:v>
                </c:pt>
                <c:pt idx="18">
                  <c:v>0.13745970447713601</c:v>
                </c:pt>
                <c:pt idx="19">
                  <c:v>-0.23089443863317699</c:v>
                </c:pt>
                <c:pt idx="20">
                  <c:v>-1.0393594563391499</c:v>
                </c:pt>
                <c:pt idx="21">
                  <c:v>-1.90084627060024</c:v>
                </c:pt>
                <c:pt idx="22">
                  <c:v>1.14960987487737</c:v>
                </c:pt>
                <c:pt idx="23">
                  <c:v>0.76281787052030403</c:v>
                </c:pt>
                <c:pt idx="24">
                  <c:v>0.99687256862742502</c:v>
                </c:pt>
                <c:pt idx="25">
                  <c:v>0.21140041165373799</c:v>
                </c:pt>
                <c:pt idx="26">
                  <c:v>-0.45964785765763599</c:v>
                </c:pt>
                <c:pt idx="27">
                  <c:v>-0.78226376129417796</c:v>
                </c:pt>
                <c:pt idx="28">
                  <c:v>-0.25251545555573701</c:v>
                </c:pt>
                <c:pt idx="29">
                  <c:v>-0.83328956518330599</c:v>
                </c:pt>
                <c:pt idx="30">
                  <c:v>-0.66051480932165396</c:v>
                </c:pt>
                <c:pt idx="31">
                  <c:v>-0.425576416703838</c:v>
                </c:pt>
                <c:pt idx="32">
                  <c:v>4.6830282512346201E-2</c:v>
                </c:pt>
                <c:pt idx="33">
                  <c:v>-7.2324868760040902E-3</c:v>
                </c:pt>
                <c:pt idx="34">
                  <c:v>0.58612319555539505</c:v>
                </c:pt>
                <c:pt idx="35">
                  <c:v>-1.66278723375785</c:v>
                </c:pt>
                <c:pt idx="36">
                  <c:v>-1.71370084382681</c:v>
                </c:pt>
                <c:pt idx="37">
                  <c:v>-0.82677530127587295</c:v>
                </c:pt>
                <c:pt idx="38">
                  <c:v>-1.10655086801025</c:v>
                </c:pt>
                <c:pt idx="39">
                  <c:v>0.75760847123538799</c:v>
                </c:pt>
                <c:pt idx="40">
                  <c:v>1.1762472366188901</c:v>
                </c:pt>
              </c:numCache>
            </c:numRef>
          </c:xVal>
          <c:yVal>
            <c:numRef>
              <c:f>Sheet1!$B$1:$B$41</c:f>
              <c:numCache>
                <c:formatCode>General</c:formatCode>
                <c:ptCount val="41"/>
                <c:pt idx="0">
                  <c:v>1.1808295372878099</c:v>
                </c:pt>
                <c:pt idx="1">
                  <c:v>1.0650589286900101</c:v>
                </c:pt>
                <c:pt idx="2">
                  <c:v>-0.20574425801360999</c:v>
                </c:pt>
                <c:pt idx="3">
                  <c:v>0.62272052745352202</c:v>
                </c:pt>
                <c:pt idx="4">
                  <c:v>-1.4137738985464201</c:v>
                </c:pt>
                <c:pt idx="5">
                  <c:v>-1.7564297505297299</c:v>
                </c:pt>
                <c:pt idx="6">
                  <c:v>-0.21771649973938301</c:v>
                </c:pt>
                <c:pt idx="7">
                  <c:v>-0.160974387023781</c:v>
                </c:pt>
                <c:pt idx="8">
                  <c:v>-1.9456891293663301</c:v>
                </c:pt>
                <c:pt idx="9">
                  <c:v>-0.447403559897187</c:v>
                </c:pt>
                <c:pt idx="10">
                  <c:v>0.65481713346061599</c:v>
                </c:pt>
                <c:pt idx="11">
                  <c:v>-1.43941137215968</c:v>
                </c:pt>
                <c:pt idx="12">
                  <c:v>0.52266644165725196</c:v>
                </c:pt>
                <c:pt idx="13">
                  <c:v>1.5134529860525601</c:v>
                </c:pt>
                <c:pt idx="14">
                  <c:v>1.3883832789667501</c:v>
                </c:pt>
                <c:pt idx="15">
                  <c:v>0.87349242869866905</c:v>
                </c:pt>
                <c:pt idx="16">
                  <c:v>1.44387705038757</c:v>
                </c:pt>
                <c:pt idx="17">
                  <c:v>-1.0092645380805501</c:v>
                </c:pt>
                <c:pt idx="18">
                  <c:v>-0.18981740577117701</c:v>
                </c:pt>
                <c:pt idx="19">
                  <c:v>5.4867657322569298E-2</c:v>
                </c:pt>
                <c:pt idx="20">
                  <c:v>0.83018330252946704</c:v>
                </c:pt>
                <c:pt idx="21">
                  <c:v>1.92254697374146</c:v>
                </c:pt>
                <c:pt idx="22">
                  <c:v>1.0233556317105701</c:v>
                </c:pt>
                <c:pt idx="23">
                  <c:v>0.18572390330210001</c:v>
                </c:pt>
                <c:pt idx="24">
                  <c:v>0.12524664794679</c:v>
                </c:pt>
                <c:pt idx="25">
                  <c:v>0.53084250335113903</c:v>
                </c:pt>
                <c:pt idx="26">
                  <c:v>1.69412967241629</c:v>
                </c:pt>
                <c:pt idx="27">
                  <c:v>1.3424839740330501</c:v>
                </c:pt>
                <c:pt idx="28">
                  <c:v>1.56201725614813</c:v>
                </c:pt>
                <c:pt idx="29">
                  <c:v>1.5272589396162299</c:v>
                </c:pt>
                <c:pt idx="30">
                  <c:v>0.24523242688261099</c:v>
                </c:pt>
                <c:pt idx="31">
                  <c:v>-0.26970673753279001</c:v>
                </c:pt>
                <c:pt idx="32">
                  <c:v>-1.22940505285692</c:v>
                </c:pt>
                <c:pt idx="33">
                  <c:v>-0.48096400855150101</c:v>
                </c:pt>
                <c:pt idx="34">
                  <c:v>-0.239642079788357</c:v>
                </c:pt>
                <c:pt idx="35">
                  <c:v>-2.0657568267743001</c:v>
                </c:pt>
                <c:pt idx="36">
                  <c:v>-1.4527072945095101</c:v>
                </c:pt>
                <c:pt idx="37">
                  <c:v>-0.78652703520804101</c:v>
                </c:pt>
                <c:pt idx="38">
                  <c:v>0.154678771263493</c:v>
                </c:pt>
                <c:pt idx="39">
                  <c:v>0.16971033112619799</c:v>
                </c:pt>
                <c:pt idx="40">
                  <c:v>-0.71781707194779798</c:v>
                </c:pt>
              </c:numCache>
            </c:numRef>
          </c:yVal>
          <c:smooth val="0"/>
          <c:extLst>
            <c:ext xmlns:c16="http://schemas.microsoft.com/office/drawing/2014/chart" uri="{C3380CC4-5D6E-409C-BE32-E72D297353CC}">
              <c16:uniqueId val="{00000029-5301-4605-99BC-237FC88280DC}"/>
            </c:ext>
          </c:extLst>
        </c:ser>
        <c:dLbls>
          <c:showLegendKey val="0"/>
          <c:showVal val="0"/>
          <c:showCatName val="0"/>
          <c:showSerName val="0"/>
          <c:showPercent val="0"/>
          <c:showBubbleSize val="0"/>
        </c:dLbls>
        <c:axId val="249329583"/>
        <c:axId val="239794543"/>
      </c:scatterChart>
      <c:valAx>
        <c:axId val="249329583"/>
        <c:scaling>
          <c:orientation val="minMax"/>
        </c:scaling>
        <c:delete val="0"/>
        <c:axPos val="b"/>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39794543"/>
        <c:crosses val="autoZero"/>
        <c:crossBetween val="midCat"/>
      </c:valAx>
      <c:valAx>
        <c:axId val="239794543"/>
        <c:scaling>
          <c:orientation val="minMax"/>
        </c:scaling>
        <c:delete val="0"/>
        <c:axPos val="l"/>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49329583"/>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87E5-41B8-A7AF-960620EC94BE}"/>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87E5-41B8-A7AF-960620EC94BE}"/>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87E5-41B8-A7AF-960620EC94BE}"/>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276A-44B2-A998-D1057C28D731}"/>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276A-44B2-A998-D1057C28D731}"/>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276A-44B2-A998-D1057C28D731}"/>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8C70-40F6-B603-64866311CB35}"/>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8C70-40F6-B603-64866311CB35}"/>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8C70-40F6-B603-64866311CB35}"/>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1282-40B1-9F22-2154BFBFCBD4}"/>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1282-40B1-9F22-2154BFBFCBD4}"/>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1282-40B1-9F22-2154BFBFCBD4}"/>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0170-4916-B2F1-AAF58C98B24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0170-4916-B2F1-AAF58C98B242}"/>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0170-4916-B2F1-AAF58C98B24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136D-4B14-AC15-75A79C23A98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136D-4B14-AC15-75A79C23A982}"/>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136D-4B14-AC15-75A79C23A98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7625-41A6-9CB3-9A5A4DBE7697}"/>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7625-41A6-9CB3-9A5A4DBE7697}"/>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7625-41A6-9CB3-9A5A4DBE7697}"/>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A93A-4E81-BF30-71083E77907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A93A-4E81-BF30-71083E779072}"/>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4-A93A-4E81-BF30-71083E77907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042C-40B3-8205-0720823E5616}"/>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042C-40B3-8205-0720823E5616}"/>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4-042C-40B3-8205-0720823E5616}"/>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8.3781368353014855E-3"/>
          <c:y val="0.11342624761637328"/>
          <c:w val="0.97319009030796688"/>
          <c:h val="0.57960059656929674"/>
        </c:manualLayout>
      </c:layout>
      <c:barChart>
        <c:barDir val="col"/>
        <c:grouping val="clustered"/>
        <c:varyColors val="0"/>
        <c:ser>
          <c:idx val="0"/>
          <c:order val="0"/>
          <c:tx>
            <c:strRef>
              <c:f>Sheet1!$B$1</c:f>
              <c:strCache>
                <c:ptCount val="1"/>
                <c:pt idx="0">
                  <c:v>Q1-Q3 2021</c:v>
                </c:pt>
              </c:strCache>
            </c:strRef>
          </c:tx>
          <c:spPr>
            <a:solidFill>
              <a:srgbClr val="C00000"/>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37F8-467F-9B9B-335334483ABC}"/>
              </c:ext>
            </c:extLst>
          </c:dPt>
          <c:dPt>
            <c:idx val="3"/>
            <c:invertIfNegative val="0"/>
            <c:bubble3D val="0"/>
            <c:spPr>
              <a:solidFill>
                <a:srgbClr val="C00000"/>
              </a:solidFill>
              <a:ln>
                <a:noFill/>
              </a:ln>
              <a:effectLst/>
            </c:spPr>
            <c:extLst>
              <c:ext xmlns:c16="http://schemas.microsoft.com/office/drawing/2014/chart" uri="{C3380CC4-5D6E-409C-BE32-E72D297353CC}">
                <c16:uniqueId val="{00000003-37F8-467F-9B9B-335334483ABC}"/>
              </c:ext>
            </c:extLst>
          </c:dPt>
          <c:dPt>
            <c:idx val="4"/>
            <c:invertIfNegative val="0"/>
            <c:bubble3D val="0"/>
            <c:spPr>
              <a:solidFill>
                <a:srgbClr val="C00000"/>
              </a:solidFill>
              <a:ln>
                <a:noFill/>
              </a:ln>
              <a:effectLst/>
            </c:spPr>
            <c:extLst>
              <c:ext xmlns:c16="http://schemas.microsoft.com/office/drawing/2014/chart" uri="{C3380CC4-5D6E-409C-BE32-E72D297353CC}">
                <c16:uniqueId val="{00000005-37F8-467F-9B9B-335334483ABC}"/>
              </c:ext>
            </c:extLst>
          </c:dPt>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Sheet1!$B$2</c:f>
              <c:numCache>
                <c:formatCode>General</c:formatCode>
                <c:ptCount val="1"/>
                <c:pt idx="0">
                  <c:v>55</c:v>
                </c:pt>
              </c:numCache>
            </c:numRef>
          </c:val>
          <c:extLst>
            <c:ext xmlns:c16="http://schemas.microsoft.com/office/drawing/2014/chart" uri="{C3380CC4-5D6E-409C-BE32-E72D297353CC}">
              <c16:uniqueId val="{00000006-37F8-467F-9B9B-335334483ABC}"/>
            </c:ext>
          </c:extLst>
        </c:ser>
        <c:ser>
          <c:idx val="1"/>
          <c:order val="1"/>
          <c:tx>
            <c:strRef>
              <c:f>Sheet1!$C$1</c:f>
              <c:strCache>
                <c:ptCount val="1"/>
                <c:pt idx="0">
                  <c:v>Q1-Q3 2020</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Sheet1!$C$2</c:f>
              <c:numCache>
                <c:formatCode>General</c:formatCode>
                <c:ptCount val="1"/>
                <c:pt idx="0">
                  <c:v>65</c:v>
                </c:pt>
              </c:numCache>
            </c:numRef>
          </c:val>
          <c:extLst>
            <c:ext xmlns:c16="http://schemas.microsoft.com/office/drawing/2014/chart" uri="{C3380CC4-5D6E-409C-BE32-E72D297353CC}">
              <c16:uniqueId val="{00000007-37F8-467F-9B9B-335334483ABC}"/>
            </c:ext>
          </c:extLst>
        </c:ser>
        <c:ser>
          <c:idx val="2"/>
          <c:order val="2"/>
          <c:tx>
            <c:strRef>
              <c:f>Sheet1!$D$1</c:f>
              <c:strCache>
                <c:ptCount val="1"/>
                <c:pt idx="0">
                  <c:v>Q1-Q3 2019</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Sheet1!$D$2</c:f>
              <c:numCache>
                <c:formatCode>General</c:formatCode>
                <c:ptCount val="1"/>
                <c:pt idx="0">
                  <c:v>75</c:v>
                </c:pt>
              </c:numCache>
            </c:numRef>
          </c:val>
          <c:extLst>
            <c:ext xmlns:c16="http://schemas.microsoft.com/office/drawing/2014/chart" uri="{C3380CC4-5D6E-409C-BE32-E72D297353CC}">
              <c16:uniqueId val="{00000008-37F8-467F-9B9B-335334483ABC}"/>
            </c:ext>
          </c:extLst>
        </c:ser>
        <c:dLbls>
          <c:dLblPos val="outEnd"/>
          <c:showLegendKey val="0"/>
          <c:showVal val="1"/>
          <c:showCatName val="0"/>
          <c:showSerName val="0"/>
          <c:showPercent val="0"/>
          <c:showBubbleSize val="0"/>
        </c:dLbls>
        <c:gapWidth val="500"/>
        <c:overlap val="-1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6000000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0"/>
        <c:noMultiLvlLbl val="0"/>
      </c:catAx>
      <c:valAx>
        <c:axId val="1764561711"/>
        <c:scaling>
          <c:orientation val="minMax"/>
        </c:scaling>
        <c:delete val="1"/>
        <c:axPos val="l"/>
        <c:numFmt formatCode="General" sourceLinked="1"/>
        <c:majorTickMark val="none"/>
        <c:minorTickMark val="none"/>
        <c:tickLblPos val="nextTo"/>
        <c:crossAx val="1764542159"/>
        <c:crosses val="autoZero"/>
        <c:crossBetween val="between"/>
      </c:valAx>
      <c:spPr>
        <a:noFill/>
        <a:ln>
          <a:noFill/>
        </a:ln>
        <a:effectLst/>
      </c:spPr>
    </c:plotArea>
    <c:legend>
      <c:legendPos val="r"/>
      <c:layout>
        <c:manualLayout>
          <c:xMode val="edge"/>
          <c:yMode val="edge"/>
          <c:x val="5.2648361112483361E-2"/>
          <c:y val="0.88914199376951553"/>
          <c:w val="0.89470327777503322"/>
          <c:h val="0.1047897664183985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3781368353014855E-3"/>
          <c:y val="0.11983426195368851"/>
          <c:w val="0.97319009030796688"/>
          <c:h val="0.57960059656929674"/>
        </c:manualLayout>
      </c:layout>
      <c:barChart>
        <c:barDir val="col"/>
        <c:grouping val="clustered"/>
        <c:varyColors val="0"/>
        <c:ser>
          <c:idx val="0"/>
          <c:order val="0"/>
          <c:tx>
            <c:strRef>
              <c:f>Sheet1!$B$1</c:f>
              <c:strCache>
                <c:ptCount val="1"/>
                <c:pt idx="0">
                  <c:v>Chg YA</c:v>
                </c:pt>
              </c:strCache>
            </c:strRef>
          </c:tx>
          <c:spPr>
            <a:solidFill>
              <a:srgbClr val="84910D"/>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37F8-467F-9B9B-335334483ABC}"/>
              </c:ext>
            </c:extLst>
          </c:dPt>
          <c:dPt>
            <c:idx val="3"/>
            <c:invertIfNegative val="0"/>
            <c:bubble3D val="0"/>
            <c:spPr>
              <a:solidFill>
                <a:srgbClr val="84910D"/>
              </a:solidFill>
              <a:ln>
                <a:noFill/>
              </a:ln>
              <a:effectLst/>
            </c:spPr>
            <c:extLst>
              <c:ext xmlns:c16="http://schemas.microsoft.com/office/drawing/2014/chart" uri="{C3380CC4-5D6E-409C-BE32-E72D297353CC}">
                <c16:uniqueId val="{00000003-37F8-467F-9B9B-335334483ABC}"/>
              </c:ext>
            </c:extLst>
          </c:dPt>
          <c:dPt>
            <c:idx val="4"/>
            <c:invertIfNegative val="0"/>
            <c:bubble3D val="0"/>
            <c:spPr>
              <a:solidFill>
                <a:srgbClr val="84910D"/>
              </a:solidFill>
              <a:ln>
                <a:noFill/>
              </a:ln>
              <a:effectLst/>
            </c:spPr>
            <c:extLst>
              <c:ext xmlns:c16="http://schemas.microsoft.com/office/drawing/2014/chart" uri="{C3380CC4-5D6E-409C-BE32-E72D297353CC}">
                <c16:uniqueId val="{00000005-37F8-467F-9B9B-335334483ABC}"/>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Total</c:v>
                </c:pt>
                <c:pt idx="1">
                  <c:v>Lunch</c:v>
                </c:pt>
                <c:pt idx="2">
                  <c:v>Lunch Alternative</c:v>
                </c:pt>
                <c:pt idx="3">
                  <c:v>Dinner</c:v>
                </c:pt>
                <c:pt idx="4">
                  <c:v>Dinner Alternative</c:v>
                </c:pt>
              </c:strCache>
            </c:strRef>
          </c:cat>
          <c:val>
            <c:numRef>
              <c:f>Sheet1!$B$2:$B$6</c:f>
              <c:numCache>
                <c:formatCode>General</c:formatCode>
                <c:ptCount val="5"/>
                <c:pt idx="0">
                  <c:v>0.5</c:v>
                </c:pt>
                <c:pt idx="1">
                  <c:v>0.6</c:v>
                </c:pt>
                <c:pt idx="2">
                  <c:v>-0.4</c:v>
                </c:pt>
                <c:pt idx="3">
                  <c:v>0.3</c:v>
                </c:pt>
                <c:pt idx="4">
                  <c:v>-0.1</c:v>
                </c:pt>
              </c:numCache>
            </c:numRef>
          </c:val>
          <c:extLst>
            <c:ext xmlns:c16="http://schemas.microsoft.com/office/drawing/2014/chart" uri="{C3380CC4-5D6E-409C-BE32-E72D297353CC}">
              <c16:uniqueId val="{00000006-37F8-467F-9B9B-335334483ABC}"/>
            </c:ext>
          </c:extLst>
        </c:ser>
        <c:ser>
          <c:idx val="1"/>
          <c:order val="1"/>
          <c:tx>
            <c:strRef>
              <c:f>Sheet1!$C$1</c:f>
              <c:strCache>
                <c:ptCount val="1"/>
                <c:pt idx="0">
                  <c:v>Chg 2YA</c:v>
                </c:pt>
              </c:strCache>
            </c:strRef>
          </c:tx>
          <c:spPr>
            <a:solidFill>
              <a:srgbClr val="D1D105"/>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Total</c:v>
                </c:pt>
                <c:pt idx="1">
                  <c:v>Lunch</c:v>
                </c:pt>
                <c:pt idx="2">
                  <c:v>Lunch Alternative</c:v>
                </c:pt>
                <c:pt idx="3">
                  <c:v>Dinner</c:v>
                </c:pt>
                <c:pt idx="4">
                  <c:v>Dinner Alternative</c:v>
                </c:pt>
              </c:strCache>
            </c:strRef>
          </c:cat>
          <c:val>
            <c:numRef>
              <c:f>Sheet1!$C$2:$C$6</c:f>
              <c:numCache>
                <c:formatCode>General</c:formatCode>
                <c:ptCount val="5"/>
                <c:pt idx="0">
                  <c:v>0.6</c:v>
                </c:pt>
                <c:pt idx="1">
                  <c:v>0.6</c:v>
                </c:pt>
                <c:pt idx="2">
                  <c:v>0.5</c:v>
                </c:pt>
                <c:pt idx="3">
                  <c:v>0.6</c:v>
                </c:pt>
                <c:pt idx="4">
                  <c:v>0.3</c:v>
                </c:pt>
              </c:numCache>
            </c:numRef>
          </c:val>
          <c:extLst>
            <c:ext xmlns:c16="http://schemas.microsoft.com/office/drawing/2014/chart" uri="{C3380CC4-5D6E-409C-BE32-E72D297353CC}">
              <c16:uniqueId val="{00000007-37F8-467F-9B9B-335334483ABC}"/>
            </c:ext>
          </c:extLst>
        </c:ser>
        <c:dLbls>
          <c:dLblPos val="outEnd"/>
          <c:showLegendKey val="0"/>
          <c:showVal val="1"/>
          <c:showCatName val="0"/>
          <c:showSerName val="0"/>
          <c:showPercent val="0"/>
          <c:showBubbleSize val="0"/>
        </c:dLbls>
        <c:gapWidth val="5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500"/>
        <c:noMultiLvlLbl val="0"/>
      </c:catAx>
      <c:valAx>
        <c:axId val="1764561711"/>
        <c:scaling>
          <c:orientation val="minMax"/>
        </c:scaling>
        <c:delete val="1"/>
        <c:axPos val="l"/>
        <c:numFmt formatCode="General" sourceLinked="1"/>
        <c:majorTickMark val="none"/>
        <c:minorTickMark val="none"/>
        <c:tickLblPos val="nextTo"/>
        <c:crossAx val="1764542159"/>
        <c:crosses val="autoZero"/>
        <c:crossBetween val="between"/>
      </c:valAx>
      <c:spPr>
        <a:noFill/>
        <a:ln>
          <a:noFill/>
        </a:ln>
        <a:effectLst/>
      </c:spPr>
    </c:plotArea>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4">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703739607220071E-2"/>
          <c:y val="1.2621378466023177E-2"/>
          <c:w val="0.97672577234442215"/>
          <c:h val="0.97963357386686756"/>
        </c:manualLayout>
      </c:layout>
      <c:bubbleChart>
        <c:varyColors val="1"/>
        <c:ser>
          <c:idx val="0"/>
          <c:order val="0"/>
          <c:tx>
            <c:strRef>
              <c:f>Sheet1!$B$1</c:f>
              <c:strCache>
                <c:ptCount val="1"/>
                <c:pt idx="0">
                  <c:v>Change</c:v>
                </c:pt>
              </c:strCache>
            </c:strRef>
          </c:tx>
          <c:spPr>
            <a:ln>
              <a:noFill/>
            </a:ln>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1171-4890-AF56-B34C88E9A212}"/>
              </c:ext>
            </c:extLst>
          </c:dPt>
          <c:dPt>
            <c:idx val="1"/>
            <c:invertIfNegative val="0"/>
            <c:bubble3D val="0"/>
            <c:spPr>
              <a:solidFill>
                <a:srgbClr val="E84518"/>
              </a:solidFill>
              <a:ln>
                <a:noFill/>
              </a:ln>
              <a:effectLst/>
            </c:spPr>
            <c:extLst>
              <c:ext xmlns:c16="http://schemas.microsoft.com/office/drawing/2014/chart" uri="{C3380CC4-5D6E-409C-BE32-E72D297353CC}">
                <c16:uniqueId val="{00000003-1171-4890-AF56-B34C88E9A212}"/>
              </c:ext>
            </c:extLst>
          </c:dPt>
          <c:dPt>
            <c:idx val="2"/>
            <c:invertIfNegative val="0"/>
            <c:bubble3D val="0"/>
            <c:spPr>
              <a:solidFill>
                <a:srgbClr val="FF6600"/>
              </a:solidFill>
              <a:ln>
                <a:noFill/>
              </a:ln>
              <a:effectLst/>
            </c:spPr>
            <c:extLst>
              <c:ext xmlns:c16="http://schemas.microsoft.com/office/drawing/2014/chart" uri="{C3380CC4-5D6E-409C-BE32-E72D297353CC}">
                <c16:uniqueId val="{00000005-1171-4890-AF56-B34C88E9A212}"/>
              </c:ext>
            </c:extLst>
          </c:dPt>
          <c:dPt>
            <c:idx val="3"/>
            <c:invertIfNegative val="0"/>
            <c:bubble3D val="0"/>
            <c:spPr>
              <a:solidFill>
                <a:srgbClr val="FFA75F"/>
              </a:solidFill>
              <a:ln>
                <a:noFill/>
              </a:ln>
              <a:effectLst/>
            </c:spPr>
            <c:extLst>
              <c:ext xmlns:c16="http://schemas.microsoft.com/office/drawing/2014/chart" uri="{C3380CC4-5D6E-409C-BE32-E72D297353CC}">
                <c16:uniqueId val="{00000007-1171-4890-AF56-B34C88E9A212}"/>
              </c:ext>
            </c:extLst>
          </c:dPt>
          <c:dPt>
            <c:idx val="4"/>
            <c:invertIfNegative val="0"/>
            <c:bubble3D val="0"/>
            <c:spPr>
              <a:solidFill>
                <a:srgbClr val="FFD561"/>
              </a:solidFill>
              <a:ln>
                <a:noFill/>
              </a:ln>
              <a:effectLst/>
            </c:spPr>
            <c:extLst>
              <c:ext xmlns:c16="http://schemas.microsoft.com/office/drawing/2014/chart" uri="{C3380CC4-5D6E-409C-BE32-E72D297353CC}">
                <c16:uniqueId val="{00000009-1171-4890-AF56-B34C88E9A212}"/>
              </c:ext>
            </c:extLst>
          </c:dPt>
          <c:dPt>
            <c:idx val="5"/>
            <c:invertIfNegative val="0"/>
            <c:bubble3D val="0"/>
            <c:spPr>
              <a:solidFill>
                <a:srgbClr val="FFB140"/>
              </a:solidFill>
              <a:ln>
                <a:noFill/>
              </a:ln>
              <a:effectLst/>
            </c:spPr>
            <c:extLst>
              <c:ext xmlns:c16="http://schemas.microsoft.com/office/drawing/2014/chart" uri="{C3380CC4-5D6E-409C-BE32-E72D297353CC}">
                <c16:uniqueId val="{0000000B-1171-4890-AF56-B34C88E9A212}"/>
              </c:ext>
            </c:extLst>
          </c:dPt>
          <c:dPt>
            <c:idx val="6"/>
            <c:invertIfNegative val="0"/>
            <c:bubble3D val="0"/>
            <c:spPr>
              <a:solidFill>
                <a:srgbClr val="FFCE00"/>
              </a:solidFill>
              <a:ln>
                <a:noFill/>
              </a:ln>
              <a:effectLst/>
            </c:spPr>
            <c:extLst>
              <c:ext xmlns:c16="http://schemas.microsoft.com/office/drawing/2014/chart" uri="{C3380CC4-5D6E-409C-BE32-E72D297353CC}">
                <c16:uniqueId val="{0000000D-1171-4890-AF56-B34C88E9A212}"/>
              </c:ext>
            </c:extLst>
          </c:dPt>
          <c:dPt>
            <c:idx val="7"/>
            <c:invertIfNegative val="0"/>
            <c:bubble3D val="0"/>
            <c:spPr>
              <a:solidFill>
                <a:srgbClr val="FFF57B"/>
              </a:solidFill>
              <a:ln>
                <a:noFill/>
              </a:ln>
              <a:effectLst/>
            </c:spPr>
            <c:extLst>
              <c:ext xmlns:c16="http://schemas.microsoft.com/office/drawing/2014/chart" uri="{C3380CC4-5D6E-409C-BE32-E72D297353CC}">
                <c16:uniqueId val="{0000000F-1171-4890-AF56-B34C88E9A212}"/>
              </c:ext>
            </c:extLst>
          </c:dPt>
          <c:dPt>
            <c:idx val="8"/>
            <c:invertIfNegative val="0"/>
            <c:bubble3D val="0"/>
            <c:spPr>
              <a:solidFill>
                <a:srgbClr val="D1D105"/>
              </a:solidFill>
              <a:ln>
                <a:noFill/>
              </a:ln>
              <a:effectLst/>
            </c:spPr>
            <c:extLst>
              <c:ext xmlns:c16="http://schemas.microsoft.com/office/drawing/2014/chart" uri="{C3380CC4-5D6E-409C-BE32-E72D297353CC}">
                <c16:uniqueId val="{00000011-1171-4890-AF56-B34C88E9A212}"/>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1171-4890-AF56-B34C88E9A212}"/>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1171-4890-AF56-B34C88E9A212}"/>
              </c:ext>
            </c:extLst>
          </c:dPt>
          <c:dPt>
            <c:idx val="11"/>
            <c:invertIfNegative val="0"/>
            <c:bubble3D val="0"/>
            <c:spPr>
              <a:solidFill>
                <a:srgbClr val="0ADDCD"/>
              </a:solidFill>
              <a:ln>
                <a:noFill/>
              </a:ln>
              <a:effectLst/>
            </c:spPr>
            <c:extLst>
              <c:ext xmlns:c16="http://schemas.microsoft.com/office/drawing/2014/chart" uri="{C3380CC4-5D6E-409C-BE32-E72D297353CC}">
                <c16:uniqueId val="{00000017-1171-4890-AF56-B34C88E9A212}"/>
              </c:ext>
            </c:extLst>
          </c:dPt>
          <c:dPt>
            <c:idx val="12"/>
            <c:invertIfNegative val="0"/>
            <c:bubble3D val="0"/>
            <c:spPr>
              <a:solidFill>
                <a:srgbClr val="4EB9D2"/>
              </a:solidFill>
              <a:ln w="38100">
                <a:noFill/>
              </a:ln>
              <a:effectLst/>
            </c:spPr>
            <c:extLst>
              <c:ext xmlns:c16="http://schemas.microsoft.com/office/drawing/2014/chart" uri="{C3380CC4-5D6E-409C-BE32-E72D297353CC}">
                <c16:uniqueId val="{00000019-1171-4890-AF56-B34C88E9A212}"/>
              </c:ext>
            </c:extLst>
          </c:dPt>
          <c:dPt>
            <c:idx val="13"/>
            <c:invertIfNegative val="0"/>
            <c:bubble3D val="0"/>
            <c:spPr>
              <a:solidFill>
                <a:srgbClr val="4D8DD3"/>
              </a:solidFill>
              <a:ln>
                <a:noFill/>
              </a:ln>
              <a:effectLst/>
            </c:spPr>
            <c:extLst>
              <c:ext xmlns:c16="http://schemas.microsoft.com/office/drawing/2014/chart" uri="{C3380CC4-5D6E-409C-BE32-E72D297353CC}">
                <c16:uniqueId val="{0000001B-1171-4890-AF56-B34C88E9A212}"/>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1171-4890-AF56-B34C88E9A212}"/>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1171-4890-AF56-B34C88E9A212}"/>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1171-4890-AF56-B34C88E9A212}"/>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1171-4890-AF56-B34C88E9A212}"/>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1171-4890-AF56-B34C88E9A212}"/>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1171-4890-AF56-B34C88E9A212}"/>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1171-4890-AF56-B34C88E9A212}"/>
              </c:ext>
            </c:extLst>
          </c:dPt>
          <c:dLbls>
            <c:dLbl>
              <c:idx val="0"/>
              <c:tx>
                <c:rich>
                  <a:bodyPr/>
                  <a:lstStyle/>
                  <a:p>
                    <a:fld id="{E09E1511-F774-4D14-91D8-D674936C9D4E}" type="CELLRANGE">
                      <a:rPr lang="en-IN"/>
                      <a:pPr/>
                      <a:t>[CELLRANGE]</a:t>
                    </a:fld>
                    <a:r>
                      <a:rPr lang="en-IN" baseline="0"/>
                      <a:t>, </a:t>
                    </a:r>
                    <a:fld id="{EDF94424-8F4C-4614-ADBB-F3C4A9EC0A6E}" type="YVALUE">
                      <a:rPr lang="en-IN" baseline="0"/>
                      <a:pPr/>
                      <a:t>[Y VALUE]</a:t>
                    </a:fld>
                    <a:r>
                      <a:rPr lang="en-IN" baseline="0"/>
                      <a:t>, </a:t>
                    </a:r>
                    <a:fld id="{69A61F44-D1CD-4E17-A96A-2453E6495618}"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1171-4890-AF56-B34C88E9A212}"/>
                </c:ext>
              </c:extLst>
            </c:dLbl>
            <c:dLbl>
              <c:idx val="1"/>
              <c:layout>
                <c:manualLayout>
                  <c:x val="-1.1981327112604616E-16"/>
                  <c:y val="-6.1961321036934018E-2"/>
                </c:manualLayout>
              </c:layout>
              <c:tx>
                <c:rich>
                  <a:bodyPr/>
                  <a:lstStyle/>
                  <a:p>
                    <a:fld id="{58A586A4-D4D6-448A-A415-970F0EB4EACB}" type="CELLRANGE">
                      <a:rPr lang="en-US" baseline="0"/>
                      <a:pPr/>
                      <a:t>[CELLRANGE]</a:t>
                    </a:fld>
                    <a:r>
                      <a:rPr lang="en-US" baseline="0"/>
                      <a:t>, </a:t>
                    </a:r>
                    <a:fld id="{0DE1CB59-C06B-4B8D-A9C3-88524BC5BD5B}" type="YVALUE">
                      <a:rPr lang="en-US" baseline="0"/>
                      <a:pPr/>
                      <a:t>[Y VALUE]</a:t>
                    </a:fld>
                    <a:r>
                      <a:rPr lang="en-US" baseline="0"/>
                      <a:t>, </a:t>
                    </a:r>
                    <a:fld id="{63BD7090-4658-455D-A857-E833A8C6276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1171-4890-AF56-B34C88E9A212}"/>
                </c:ext>
              </c:extLst>
            </c:dLbl>
            <c:dLbl>
              <c:idx val="2"/>
              <c:tx>
                <c:rich>
                  <a:bodyPr/>
                  <a:lstStyle/>
                  <a:p>
                    <a:fld id="{C74E41B6-5907-4A2F-BC40-96651A0FA5F7}" type="CELLRANGE">
                      <a:rPr lang="en-IN"/>
                      <a:pPr/>
                      <a:t>[CELLRANGE]</a:t>
                    </a:fld>
                    <a:r>
                      <a:rPr lang="en-IN" baseline="0"/>
                      <a:t>, </a:t>
                    </a:r>
                    <a:fld id="{E634C7FB-26EB-4443-9FEB-CBF849D794ED}" type="YVALUE">
                      <a:rPr lang="en-IN" baseline="0"/>
                      <a:pPr/>
                      <a:t>[Y VALUE]</a:t>
                    </a:fld>
                    <a:r>
                      <a:rPr lang="en-IN" baseline="0"/>
                      <a:t>, </a:t>
                    </a:r>
                    <a:fld id="{7F94BA6C-40D8-48B5-BD84-1D8D378DC4E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1171-4890-AF56-B34C88E9A212}"/>
                </c:ext>
              </c:extLst>
            </c:dLbl>
            <c:dLbl>
              <c:idx val="3"/>
              <c:tx>
                <c:rich>
                  <a:bodyPr/>
                  <a:lstStyle/>
                  <a:p>
                    <a:fld id="{623B81B3-DC2C-4CCF-830E-845103368165}" type="CELLRANGE">
                      <a:rPr lang="en-IN"/>
                      <a:pPr/>
                      <a:t>[CELLRANGE]</a:t>
                    </a:fld>
                    <a:r>
                      <a:rPr lang="en-IN" baseline="0"/>
                      <a:t>, </a:t>
                    </a:r>
                    <a:fld id="{30A454E9-DAB7-4826-BD44-996C30127E85}" type="YVALUE">
                      <a:rPr lang="en-IN" baseline="0"/>
                      <a:pPr/>
                      <a:t>[Y VALUE]</a:t>
                    </a:fld>
                    <a:r>
                      <a:rPr lang="en-IN" baseline="0"/>
                      <a:t>, </a:t>
                    </a:r>
                    <a:fld id="{CF94A25B-A291-4DDD-B071-9DF2020A62B3}"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1171-4890-AF56-B34C88E9A212}"/>
                </c:ext>
              </c:extLst>
            </c:dLbl>
            <c:dLbl>
              <c:idx val="4"/>
              <c:tx>
                <c:rich>
                  <a:bodyPr/>
                  <a:lstStyle/>
                  <a:p>
                    <a:fld id="{782BA9B1-FD6E-4C59-A208-5EFAF93FC7DD}" type="CELLRANGE">
                      <a:rPr lang="en-IN"/>
                      <a:pPr/>
                      <a:t>[CELLRANGE]</a:t>
                    </a:fld>
                    <a:r>
                      <a:rPr lang="en-IN" baseline="0"/>
                      <a:t>, </a:t>
                    </a:r>
                    <a:fld id="{BB14313C-F7F0-4952-87BD-C8EFAB6D2ED2}" type="YVALUE">
                      <a:rPr lang="en-IN" baseline="0"/>
                      <a:pPr/>
                      <a:t>[Y VALUE]</a:t>
                    </a:fld>
                    <a:r>
                      <a:rPr lang="en-IN" baseline="0"/>
                      <a:t>, </a:t>
                    </a:r>
                    <a:fld id="{84094D80-D391-4C1B-83E7-4765536CA51E}"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1171-4890-AF56-B34C88E9A212}"/>
                </c:ext>
              </c:extLst>
            </c:dLbl>
            <c:dLbl>
              <c:idx val="5"/>
              <c:tx>
                <c:rich>
                  <a:bodyPr/>
                  <a:lstStyle/>
                  <a:p>
                    <a:fld id="{46FE5A79-FC85-4ACC-9EDD-7D67BA323023}" type="CELLRANGE">
                      <a:rPr lang="en-IN"/>
                      <a:pPr/>
                      <a:t>[CELLRANGE]</a:t>
                    </a:fld>
                    <a:r>
                      <a:rPr lang="en-IN" baseline="0"/>
                      <a:t>, </a:t>
                    </a:r>
                    <a:fld id="{11800A91-9DE3-42A2-9922-F2233A156396}" type="YVALUE">
                      <a:rPr lang="en-IN" baseline="0"/>
                      <a:pPr/>
                      <a:t>[Y VALUE]</a:t>
                    </a:fld>
                    <a:r>
                      <a:rPr lang="en-IN" baseline="0"/>
                      <a:t>, </a:t>
                    </a:r>
                    <a:fld id="{EBF40083-6DCC-447D-8BB8-360DAD7EA3A9}"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1171-4890-AF56-B34C88E9A212}"/>
                </c:ext>
              </c:extLst>
            </c:dLbl>
            <c:dLbl>
              <c:idx val="6"/>
              <c:tx>
                <c:rich>
                  <a:bodyPr/>
                  <a:lstStyle/>
                  <a:p>
                    <a:fld id="{0CDAAAA3-8A59-4C9A-BA1F-8F95753FCA14}" type="CELLRANGE">
                      <a:rPr lang="en-IN"/>
                      <a:pPr/>
                      <a:t>[CELLRANGE]</a:t>
                    </a:fld>
                    <a:r>
                      <a:rPr lang="en-IN" baseline="0"/>
                      <a:t>, </a:t>
                    </a:r>
                    <a:fld id="{A32B5E1A-EE79-4F52-9B52-CFC81E8B0E29}" type="YVALUE">
                      <a:rPr lang="en-IN" baseline="0"/>
                      <a:pPr/>
                      <a:t>[Y VALUE]</a:t>
                    </a:fld>
                    <a:r>
                      <a:rPr lang="en-IN" baseline="0"/>
                      <a:t>, </a:t>
                    </a:r>
                    <a:fld id="{1B11241D-2790-4498-8D96-D29663B7A1C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1171-4890-AF56-B34C88E9A212}"/>
                </c:ext>
              </c:extLst>
            </c:dLbl>
            <c:dLbl>
              <c:idx val="7"/>
              <c:tx>
                <c:rich>
                  <a:bodyPr/>
                  <a:lstStyle/>
                  <a:p>
                    <a:fld id="{7C8E87D9-D882-48F4-85BA-7141119E3DF5}" type="CELLRANGE">
                      <a:rPr lang="en-IN"/>
                      <a:pPr/>
                      <a:t>[CELLRANGE]</a:t>
                    </a:fld>
                    <a:r>
                      <a:rPr lang="en-IN" baseline="0"/>
                      <a:t>, </a:t>
                    </a:r>
                    <a:fld id="{6B31C94E-3D28-4DE2-9BEC-571858554BE2}" type="YVALUE">
                      <a:rPr lang="en-IN" baseline="0"/>
                      <a:pPr/>
                      <a:t>[Y VALUE]</a:t>
                    </a:fld>
                    <a:r>
                      <a:rPr lang="en-IN" baseline="0"/>
                      <a:t>, </a:t>
                    </a:r>
                    <a:fld id="{97E58575-9C49-4838-9C32-E62D7A527CB2}"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1171-4890-AF56-B34C88E9A212}"/>
                </c:ext>
              </c:extLst>
            </c:dLbl>
            <c:dLbl>
              <c:idx val="8"/>
              <c:tx>
                <c:rich>
                  <a:bodyPr/>
                  <a:lstStyle/>
                  <a:p>
                    <a:fld id="{1D4488EF-B1CA-4ABC-A3A4-2363716D83C3}" type="CELLRANGE">
                      <a:rPr lang="en-IN"/>
                      <a:pPr/>
                      <a:t>[CELLRANGE]</a:t>
                    </a:fld>
                    <a:r>
                      <a:rPr lang="en-IN" baseline="0"/>
                      <a:t>, </a:t>
                    </a:r>
                    <a:fld id="{B4D1CCC2-F5E6-411E-8400-69F449915F43}" type="YVALUE">
                      <a:rPr lang="en-IN" baseline="0"/>
                      <a:pPr/>
                      <a:t>[Y VALUE]</a:t>
                    </a:fld>
                    <a:r>
                      <a:rPr lang="en-IN" baseline="0"/>
                      <a:t>, </a:t>
                    </a:r>
                    <a:fld id="{833DB074-C412-4261-93E9-C024BF3AB953}"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1171-4890-AF56-B34C88E9A212}"/>
                </c:ext>
              </c:extLst>
            </c:dLbl>
            <c:dLbl>
              <c:idx val="9"/>
              <c:tx>
                <c:rich>
                  <a:bodyPr/>
                  <a:lstStyle/>
                  <a:p>
                    <a:fld id="{9A3081AA-F37F-4C22-AAB1-57F212F5A416}" type="CELLRANGE">
                      <a:rPr lang="en-IN"/>
                      <a:pPr/>
                      <a:t>[CELLRANGE]</a:t>
                    </a:fld>
                    <a:r>
                      <a:rPr lang="en-IN" baseline="0"/>
                      <a:t>, </a:t>
                    </a:r>
                    <a:fld id="{68C2DD30-8A5D-419C-9803-C0E629CF066A}" type="YVALUE">
                      <a:rPr lang="en-IN" baseline="0"/>
                      <a:pPr/>
                      <a:t>[Y VALUE]</a:t>
                    </a:fld>
                    <a:r>
                      <a:rPr lang="en-IN" baseline="0"/>
                      <a:t>, </a:t>
                    </a:r>
                    <a:fld id="{7463511D-8376-4483-92BE-029F9B337E1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1171-4890-AF56-B34C88E9A212}"/>
                </c:ext>
              </c:extLst>
            </c:dLbl>
            <c:dLbl>
              <c:idx val="10"/>
              <c:tx>
                <c:rich>
                  <a:bodyPr/>
                  <a:lstStyle/>
                  <a:p>
                    <a:fld id="{861C05D5-C77D-4143-874D-46883D87C783}" type="CELLRANGE">
                      <a:rPr lang="en-IN"/>
                      <a:pPr/>
                      <a:t>[CELLRANGE]</a:t>
                    </a:fld>
                    <a:r>
                      <a:rPr lang="en-IN" baseline="0"/>
                      <a:t>, </a:t>
                    </a:r>
                    <a:fld id="{D3E0409E-F472-4A99-8503-02661234005A}" type="YVALUE">
                      <a:rPr lang="en-IN" baseline="0"/>
                      <a:pPr/>
                      <a:t>[Y VALUE]</a:t>
                    </a:fld>
                    <a:r>
                      <a:rPr lang="en-IN" baseline="0"/>
                      <a:t>, </a:t>
                    </a:r>
                    <a:fld id="{64E28582-C1B9-4397-9A06-37DBE2A16910}"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1171-4890-AF56-B34C88E9A212}"/>
                </c:ext>
              </c:extLst>
            </c:dLbl>
            <c:dLbl>
              <c:idx val="11"/>
              <c:tx>
                <c:rich>
                  <a:bodyPr/>
                  <a:lstStyle/>
                  <a:p>
                    <a:fld id="{20CC245D-35DD-410D-8B11-C5AC0DC66BA0}" type="CELLRANGE">
                      <a:rPr lang="en-IN"/>
                      <a:pPr/>
                      <a:t>[CELLRANGE]</a:t>
                    </a:fld>
                    <a:r>
                      <a:rPr lang="en-IN" baseline="0"/>
                      <a:t>, </a:t>
                    </a:r>
                    <a:fld id="{79AB9A6B-A53F-4887-BE4C-C3ECB52B7D35}" type="YVALUE">
                      <a:rPr lang="en-IN" baseline="0"/>
                      <a:pPr/>
                      <a:t>[Y VALUE]</a:t>
                    </a:fld>
                    <a:r>
                      <a:rPr lang="en-IN" baseline="0"/>
                      <a:t>, </a:t>
                    </a:r>
                    <a:fld id="{F9A6CD39-9622-473C-98AF-99769453DE39}"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1171-4890-AF56-B34C88E9A212}"/>
                </c:ext>
              </c:extLst>
            </c:dLbl>
            <c:dLbl>
              <c:idx val="12"/>
              <c:tx>
                <c:rich>
                  <a:bodyPr/>
                  <a:lstStyle/>
                  <a:p>
                    <a:fld id="{A2D2DD76-C54A-4C44-94D7-1602F022DD70}" type="CELLRANGE">
                      <a:rPr lang="en-IN"/>
                      <a:pPr/>
                      <a:t>[CELLRANGE]</a:t>
                    </a:fld>
                    <a:r>
                      <a:rPr lang="en-IN" baseline="0"/>
                      <a:t>, </a:t>
                    </a:r>
                    <a:fld id="{78E5B782-158F-41BA-8E42-7BE1242E7607}" type="YVALUE">
                      <a:rPr lang="en-IN" baseline="0"/>
                      <a:pPr/>
                      <a:t>[Y VALUE]</a:t>
                    </a:fld>
                    <a:r>
                      <a:rPr lang="en-IN" baseline="0"/>
                      <a:t>, </a:t>
                    </a:r>
                    <a:fld id="{0EC44C51-EA48-464C-87EF-BD1DEF59A7BF}"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1171-4890-AF56-B34C88E9A212}"/>
                </c:ext>
              </c:extLst>
            </c:dLbl>
            <c:dLbl>
              <c:idx val="13"/>
              <c:tx>
                <c:rich>
                  <a:bodyPr/>
                  <a:lstStyle/>
                  <a:p>
                    <a:fld id="{D1CE2AA7-BC69-4942-89ED-6C0EF3737C9B}" type="CELLRANGE">
                      <a:rPr lang="en-IN"/>
                      <a:pPr/>
                      <a:t>[CELLRANGE]</a:t>
                    </a:fld>
                    <a:r>
                      <a:rPr lang="en-IN" baseline="0"/>
                      <a:t>, </a:t>
                    </a:r>
                    <a:fld id="{CBAE2E63-A26B-4273-BFF2-FD05D74312EE}" type="YVALUE">
                      <a:rPr lang="en-IN" baseline="0"/>
                      <a:pPr/>
                      <a:t>[Y VALUE]</a:t>
                    </a:fld>
                    <a:r>
                      <a:rPr lang="en-IN" baseline="0"/>
                      <a:t>, </a:t>
                    </a:r>
                    <a:fld id="{3EF0BB84-2FA5-4E56-AB54-BAA01C1762DD}"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1171-4890-AF56-B34C88E9A212}"/>
                </c:ext>
              </c:extLst>
            </c:dLbl>
            <c:dLbl>
              <c:idx val="14"/>
              <c:tx>
                <c:rich>
                  <a:bodyPr/>
                  <a:lstStyle/>
                  <a:p>
                    <a:fld id="{6DDA1D60-6EFF-4155-BD48-817A744EFB67}" type="CELLRANGE">
                      <a:rPr lang="en-IN"/>
                      <a:pPr/>
                      <a:t>[CELLRANGE]</a:t>
                    </a:fld>
                    <a:r>
                      <a:rPr lang="en-IN" baseline="0"/>
                      <a:t>, </a:t>
                    </a:r>
                    <a:fld id="{5729DB89-B441-4F29-9A92-373156C41FB2}" type="YVALUE">
                      <a:rPr lang="en-IN" baseline="0"/>
                      <a:pPr/>
                      <a:t>[Y VALUE]</a:t>
                    </a:fld>
                    <a:r>
                      <a:rPr lang="en-IN" baseline="0"/>
                      <a:t>, </a:t>
                    </a:r>
                    <a:fld id="{5287713C-E1F6-4A59-BACB-4FF92A9DA4B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1171-4890-AF56-B34C88E9A212}"/>
                </c:ext>
              </c:extLst>
            </c:dLbl>
            <c:dLbl>
              <c:idx val="15"/>
              <c:tx>
                <c:rich>
                  <a:bodyPr/>
                  <a:lstStyle/>
                  <a:p>
                    <a:fld id="{A7272B8E-95E2-4AE2-8210-68E124B9C493}" type="CELLRANGE">
                      <a:rPr lang="en-IN"/>
                      <a:pPr/>
                      <a:t>[CELLRANGE]</a:t>
                    </a:fld>
                    <a:r>
                      <a:rPr lang="en-IN" baseline="0"/>
                      <a:t>, </a:t>
                    </a:r>
                    <a:fld id="{5C15BCC5-6DF4-4A26-A433-170E4B30A633}" type="YVALUE">
                      <a:rPr lang="en-IN" baseline="0"/>
                      <a:pPr/>
                      <a:t>[Y VALUE]</a:t>
                    </a:fld>
                    <a:r>
                      <a:rPr lang="en-IN" baseline="0"/>
                      <a:t>, </a:t>
                    </a:r>
                    <a:fld id="{AC58B9B1-2CAD-452C-871C-F4C381E1269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1171-4890-AF56-B34C88E9A212}"/>
                </c:ext>
              </c:extLst>
            </c:dLbl>
            <c:dLbl>
              <c:idx val="16"/>
              <c:tx>
                <c:rich>
                  <a:bodyPr/>
                  <a:lstStyle/>
                  <a:p>
                    <a:fld id="{96E4BF92-9606-4415-938A-151BBD368C18}" type="CELLRANGE">
                      <a:rPr lang="en-IN"/>
                      <a:pPr/>
                      <a:t>[CELLRANGE]</a:t>
                    </a:fld>
                    <a:r>
                      <a:rPr lang="en-IN" baseline="0"/>
                      <a:t>, </a:t>
                    </a:r>
                    <a:fld id="{8928C24D-12BD-4595-9A7A-B7B50F0B9DF1}" type="YVALUE">
                      <a:rPr lang="en-IN" baseline="0"/>
                      <a:pPr/>
                      <a:t>[Y VALUE]</a:t>
                    </a:fld>
                    <a:r>
                      <a:rPr lang="en-IN" baseline="0"/>
                      <a:t>, </a:t>
                    </a:r>
                    <a:fld id="{BAF4D91C-5C2E-4189-9D08-8AAECCB33DA9}"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1171-4890-AF56-B34C88E9A212}"/>
                </c:ext>
              </c:extLst>
            </c:dLbl>
            <c:dLbl>
              <c:idx val="17"/>
              <c:tx>
                <c:rich>
                  <a:bodyPr/>
                  <a:lstStyle/>
                  <a:p>
                    <a:fld id="{2B64F658-1820-4A46-A04E-0DA42CCD660F}" type="CELLRANGE">
                      <a:rPr lang="en-IN"/>
                      <a:pPr/>
                      <a:t>[CELLRANGE]</a:t>
                    </a:fld>
                    <a:r>
                      <a:rPr lang="en-IN" baseline="0"/>
                      <a:t>, </a:t>
                    </a:r>
                    <a:fld id="{667EDC5D-C9C1-4859-BA8D-8BB230CDE247}" type="YVALUE">
                      <a:rPr lang="en-IN" baseline="0"/>
                      <a:pPr/>
                      <a:t>[Y VALUE]</a:t>
                    </a:fld>
                    <a:r>
                      <a:rPr lang="en-IN" baseline="0"/>
                      <a:t>, </a:t>
                    </a:r>
                    <a:fld id="{730CEC93-57BE-4270-98FF-DD507F744D2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1171-4890-AF56-B34C88E9A212}"/>
                </c:ext>
              </c:extLst>
            </c:dLbl>
            <c:dLbl>
              <c:idx val="18"/>
              <c:tx>
                <c:rich>
                  <a:bodyPr/>
                  <a:lstStyle/>
                  <a:p>
                    <a:fld id="{1DDC8613-6F61-4493-B029-F8267C2F199B}" type="CELLRANGE">
                      <a:rPr lang="en-IN"/>
                      <a:pPr/>
                      <a:t>[CELLRANGE]</a:t>
                    </a:fld>
                    <a:r>
                      <a:rPr lang="en-IN" baseline="0"/>
                      <a:t>, </a:t>
                    </a:r>
                    <a:fld id="{FEEEB8C5-02B4-4423-BF25-9DA8CE960421}" type="YVALUE">
                      <a:rPr lang="en-IN" baseline="0"/>
                      <a:pPr/>
                      <a:t>[Y VALUE]</a:t>
                    </a:fld>
                    <a:r>
                      <a:rPr lang="en-IN" baseline="0"/>
                      <a:t>, </a:t>
                    </a:r>
                    <a:fld id="{74ED75E5-982C-4147-8AA8-B9C7A098F102}"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1171-4890-AF56-B34C88E9A212}"/>
                </c:ext>
              </c:extLst>
            </c:dLbl>
            <c:dLbl>
              <c:idx val="19"/>
              <c:tx>
                <c:rich>
                  <a:bodyPr/>
                  <a:lstStyle/>
                  <a:p>
                    <a:fld id="{07EA1B58-1D2D-436D-A47F-B013796735F2}" type="CELLRANGE">
                      <a:rPr lang="en-IN"/>
                      <a:pPr/>
                      <a:t>[CELLRANGE]</a:t>
                    </a:fld>
                    <a:r>
                      <a:rPr lang="en-IN" baseline="0"/>
                      <a:t>, </a:t>
                    </a:r>
                    <a:fld id="{1A91C710-AF02-410A-B595-049D893F139B}" type="YVALUE">
                      <a:rPr lang="en-IN" baseline="0"/>
                      <a:pPr/>
                      <a:t>[Y VALUE]</a:t>
                    </a:fld>
                    <a:r>
                      <a:rPr lang="en-IN" baseline="0"/>
                      <a:t>, </a:t>
                    </a:r>
                    <a:fld id="{579B29AD-0168-4ACE-8C9F-633F3F307B09}"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1171-4890-AF56-B34C88E9A212}"/>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xVal>
          <c:yVal>
            <c:numRef>
              <c:f>Sheet1!$B$2:$B$21</c:f>
              <c:numCache>
                <c:formatCode>0.0</c:formatCode>
                <c:ptCount val="20"/>
                <c:pt idx="0">
                  <c:v>0.47200742968793519</c:v>
                </c:pt>
                <c:pt idx="1">
                  <c:v>-0.6726641246038334</c:v>
                </c:pt>
                <c:pt idx="2">
                  <c:v>9.0554772158497887E-2</c:v>
                </c:pt>
                <c:pt idx="3">
                  <c:v>-0.2736485291874341</c:v>
                </c:pt>
                <c:pt idx="4">
                  <c:v>-0.49249809312562964</c:v>
                </c:pt>
                <c:pt idx="5">
                  <c:v>0.35035778658501598</c:v>
                </c:pt>
                <c:pt idx="6">
                  <c:v>6.6240324176340681E-3</c:v>
                </c:pt>
                <c:pt idx="7">
                  <c:v>0.40885311511126776</c:v>
                </c:pt>
                <c:pt idx="8">
                  <c:v>-3.984123184857663E-2</c:v>
                </c:pt>
                <c:pt idx="9">
                  <c:v>-1.3057704346700976</c:v>
                </c:pt>
                <c:pt idx="10">
                  <c:v>0.34142810825139658</c:v>
                </c:pt>
                <c:pt idx="11">
                  <c:v>0.55087130432928544</c:v>
                </c:pt>
                <c:pt idx="12">
                  <c:v>0.76295954581999537</c:v>
                </c:pt>
                <c:pt idx="13">
                  <c:v>-0.33431859441732936</c:v>
                </c:pt>
                <c:pt idx="14">
                  <c:v>-0.18460319360932287</c:v>
                </c:pt>
                <c:pt idx="15">
                  <c:v>-0.36621947555591644</c:v>
                </c:pt>
                <c:pt idx="16">
                  <c:v>-0.11265683386284947</c:v>
                </c:pt>
                <c:pt idx="17">
                  <c:v>0.65633088651716087</c:v>
                </c:pt>
                <c:pt idx="18">
                  <c:v>-4.9116616718444805E-2</c:v>
                </c:pt>
                <c:pt idx="19">
                  <c:v>-0.25100994673331323</c:v>
                </c:pt>
              </c:numCache>
            </c:numRef>
          </c:yVal>
          <c:bubbleSize>
            <c:numRef>
              <c:f>Sheet1!$C$2:$C$21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bubbleSize>
          <c:bubble3D val="0"/>
          <c:extLst>
            <c:ext xmlns:c15="http://schemas.microsoft.com/office/drawing/2012/chart" uri="{02D57815-91ED-43cb-92C2-25804820EDAC}">
              <c15:datalabelsRange>
                <c15:f>Sheet1!$F$2:$F$21</c15:f>
                <c15:dlblRangeCache>
                  <c:ptCount val="20"/>
                  <c:pt idx="0">
                    <c:v>To replace a meal</c:v>
                  </c:pt>
                  <c:pt idx="1">
                    <c:v>To treat or reward myself</c:v>
                  </c:pt>
                  <c:pt idx="2">
                    <c:v>To help me relax/unwind</c:v>
                  </c:pt>
                  <c:pt idx="3">
                    <c:v>To satisfy a craving</c:v>
                  </c:pt>
                  <c:pt idx="4">
                    <c:v>To reduce stress/anxiety</c:v>
                  </c:pt>
                  <c:pt idx="5">
                    <c:v>As a way to celebrate a special occasion with friends, family or a loved one</c:v>
                  </c:pt>
                  <c:pt idx="6">
                    <c:v>Have something I feel good about eating with others</c:v>
                  </c:pt>
                  <c:pt idx="7">
                    <c:v>To enhance time with friends, family or a loved one</c:v>
                  </c:pt>
                  <c:pt idx="8">
                    <c:v>To demonstrate to my family/friends that I care for them</c:v>
                  </c:pt>
                  <c:pt idx="9">
                    <c:v>Easy to prepare/make</c:v>
                  </c:pt>
                  <c:pt idx="10">
                    <c:v>Consume it anywhere/on the go</c:v>
                  </c:pt>
                  <c:pt idx="11">
                    <c:v>To stop hunger in between meals</c:v>
                  </c:pt>
                  <c:pt idx="12">
                    <c:v>Have something that can be eaten quickly</c:v>
                  </c:pt>
                  <c:pt idx="13">
                    <c:v>To eat while doing something else</c:v>
                  </c:pt>
                  <c:pt idx="14">
                    <c:v>Have something nutritious</c:v>
                  </c:pt>
                  <c:pt idx="15">
                    <c:v>To help balance my diet</c:v>
                  </c:pt>
                  <c:pt idx="16">
                    <c:v>Give an instant energy boost</c:v>
                  </c:pt>
                  <c:pt idx="17">
                    <c:v>Helps recover from physical exertion</c:v>
                  </c:pt>
                  <c:pt idx="18">
                    <c:v>To relieve boredom</c:v>
                  </c:pt>
                  <c:pt idx="19">
                    <c:v>Just wanted something to graze on/pick at</c:v>
                  </c:pt>
                </c15:dlblRangeCache>
              </c15:datalabelsRange>
            </c:ext>
            <c:ext xmlns:c16="http://schemas.microsoft.com/office/drawing/2014/chart" uri="{C3380CC4-5D6E-409C-BE32-E72D297353CC}">
              <c16:uniqueId val="{0000002A-1171-4890-AF56-B34C88E9A212}"/>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0%" sourceLinked="0"/>
        <c:majorTickMark val="out"/>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560A-46C6-8FF6-12058A679A54}"/>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560A-46C6-8FF6-12058A679A54}"/>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560A-46C6-8FF6-12058A679A54}"/>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F07E-477F-BF7C-8436D8A855FD}"/>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F07E-477F-BF7C-8436D8A855FD}"/>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F07E-477F-BF7C-8436D8A855FD}"/>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98D1-4EBF-BFFB-9EEC4F156CB3}"/>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98D1-4EBF-BFFB-9EEC4F156CB3}"/>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98D1-4EBF-BFFB-9EEC4F156CB3}"/>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C2AD-47A9-BA65-00907894D48F}"/>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C2AD-47A9-BA65-00907894D48F}"/>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C2AD-47A9-BA65-00907894D48F}"/>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6BB3-480A-9CB5-79DCE4B2484F}"/>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6BB3-480A-9CB5-79DCE4B2484F}"/>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6BB3-480A-9CB5-79DCE4B2484F}"/>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703739607220071E-2"/>
          <c:y val="1.2621378466023177E-2"/>
          <c:w val="0.97672577234442215"/>
          <c:h val="0.97963357386686756"/>
        </c:manualLayout>
      </c:layout>
      <c:bubbleChart>
        <c:varyColors val="1"/>
        <c:ser>
          <c:idx val="0"/>
          <c:order val="0"/>
          <c:tx>
            <c:strRef>
              <c:f>Sheet1!$B$1</c:f>
              <c:strCache>
                <c:ptCount val="1"/>
                <c:pt idx="0">
                  <c:v>Change</c:v>
                </c:pt>
              </c:strCache>
            </c:strRef>
          </c:tx>
          <c:spPr>
            <a:ln>
              <a:noFill/>
            </a:ln>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1171-4890-AF56-B34C88E9A212}"/>
              </c:ext>
            </c:extLst>
          </c:dPt>
          <c:dPt>
            <c:idx val="1"/>
            <c:invertIfNegative val="0"/>
            <c:bubble3D val="0"/>
            <c:spPr>
              <a:solidFill>
                <a:srgbClr val="E84518"/>
              </a:solidFill>
              <a:ln>
                <a:noFill/>
              </a:ln>
              <a:effectLst/>
            </c:spPr>
            <c:extLst>
              <c:ext xmlns:c16="http://schemas.microsoft.com/office/drawing/2014/chart" uri="{C3380CC4-5D6E-409C-BE32-E72D297353CC}">
                <c16:uniqueId val="{00000003-1171-4890-AF56-B34C88E9A212}"/>
              </c:ext>
            </c:extLst>
          </c:dPt>
          <c:dPt>
            <c:idx val="2"/>
            <c:invertIfNegative val="0"/>
            <c:bubble3D val="0"/>
            <c:spPr>
              <a:solidFill>
                <a:srgbClr val="FF6600"/>
              </a:solidFill>
              <a:ln>
                <a:noFill/>
              </a:ln>
              <a:effectLst/>
            </c:spPr>
            <c:extLst>
              <c:ext xmlns:c16="http://schemas.microsoft.com/office/drawing/2014/chart" uri="{C3380CC4-5D6E-409C-BE32-E72D297353CC}">
                <c16:uniqueId val="{00000005-1171-4890-AF56-B34C88E9A212}"/>
              </c:ext>
            </c:extLst>
          </c:dPt>
          <c:dPt>
            <c:idx val="3"/>
            <c:invertIfNegative val="0"/>
            <c:bubble3D val="0"/>
            <c:spPr>
              <a:solidFill>
                <a:srgbClr val="FFA75F"/>
              </a:solidFill>
              <a:ln>
                <a:noFill/>
              </a:ln>
              <a:effectLst/>
            </c:spPr>
            <c:extLst>
              <c:ext xmlns:c16="http://schemas.microsoft.com/office/drawing/2014/chart" uri="{C3380CC4-5D6E-409C-BE32-E72D297353CC}">
                <c16:uniqueId val="{00000007-1171-4890-AF56-B34C88E9A212}"/>
              </c:ext>
            </c:extLst>
          </c:dPt>
          <c:dPt>
            <c:idx val="4"/>
            <c:invertIfNegative val="0"/>
            <c:bubble3D val="0"/>
            <c:spPr>
              <a:solidFill>
                <a:srgbClr val="FFD561"/>
              </a:solidFill>
              <a:ln>
                <a:noFill/>
              </a:ln>
              <a:effectLst/>
            </c:spPr>
            <c:extLst>
              <c:ext xmlns:c16="http://schemas.microsoft.com/office/drawing/2014/chart" uri="{C3380CC4-5D6E-409C-BE32-E72D297353CC}">
                <c16:uniqueId val="{00000009-1171-4890-AF56-B34C88E9A212}"/>
              </c:ext>
            </c:extLst>
          </c:dPt>
          <c:dPt>
            <c:idx val="5"/>
            <c:invertIfNegative val="0"/>
            <c:bubble3D val="0"/>
            <c:spPr>
              <a:solidFill>
                <a:srgbClr val="FFB140"/>
              </a:solidFill>
              <a:ln>
                <a:noFill/>
              </a:ln>
              <a:effectLst/>
            </c:spPr>
            <c:extLst>
              <c:ext xmlns:c16="http://schemas.microsoft.com/office/drawing/2014/chart" uri="{C3380CC4-5D6E-409C-BE32-E72D297353CC}">
                <c16:uniqueId val="{0000000B-1171-4890-AF56-B34C88E9A212}"/>
              </c:ext>
            </c:extLst>
          </c:dPt>
          <c:dPt>
            <c:idx val="6"/>
            <c:invertIfNegative val="0"/>
            <c:bubble3D val="0"/>
            <c:spPr>
              <a:solidFill>
                <a:srgbClr val="FFCE00"/>
              </a:solidFill>
              <a:ln>
                <a:noFill/>
              </a:ln>
              <a:effectLst/>
            </c:spPr>
            <c:extLst>
              <c:ext xmlns:c16="http://schemas.microsoft.com/office/drawing/2014/chart" uri="{C3380CC4-5D6E-409C-BE32-E72D297353CC}">
                <c16:uniqueId val="{0000000D-1171-4890-AF56-B34C88E9A212}"/>
              </c:ext>
            </c:extLst>
          </c:dPt>
          <c:dPt>
            <c:idx val="7"/>
            <c:invertIfNegative val="0"/>
            <c:bubble3D val="0"/>
            <c:spPr>
              <a:solidFill>
                <a:srgbClr val="FFF57B"/>
              </a:solidFill>
              <a:ln>
                <a:noFill/>
              </a:ln>
              <a:effectLst/>
            </c:spPr>
            <c:extLst>
              <c:ext xmlns:c16="http://schemas.microsoft.com/office/drawing/2014/chart" uri="{C3380CC4-5D6E-409C-BE32-E72D297353CC}">
                <c16:uniqueId val="{0000000F-1171-4890-AF56-B34C88E9A212}"/>
              </c:ext>
            </c:extLst>
          </c:dPt>
          <c:dPt>
            <c:idx val="8"/>
            <c:invertIfNegative val="0"/>
            <c:bubble3D val="0"/>
            <c:spPr>
              <a:solidFill>
                <a:srgbClr val="D1D105"/>
              </a:solidFill>
              <a:ln>
                <a:noFill/>
              </a:ln>
              <a:effectLst/>
            </c:spPr>
            <c:extLst>
              <c:ext xmlns:c16="http://schemas.microsoft.com/office/drawing/2014/chart" uri="{C3380CC4-5D6E-409C-BE32-E72D297353CC}">
                <c16:uniqueId val="{00000011-1171-4890-AF56-B34C88E9A212}"/>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1171-4890-AF56-B34C88E9A212}"/>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1171-4890-AF56-B34C88E9A212}"/>
              </c:ext>
            </c:extLst>
          </c:dPt>
          <c:dPt>
            <c:idx val="11"/>
            <c:invertIfNegative val="0"/>
            <c:bubble3D val="0"/>
            <c:spPr>
              <a:solidFill>
                <a:srgbClr val="0ADDCD"/>
              </a:solidFill>
              <a:ln>
                <a:noFill/>
              </a:ln>
              <a:effectLst/>
            </c:spPr>
            <c:extLst>
              <c:ext xmlns:c16="http://schemas.microsoft.com/office/drawing/2014/chart" uri="{C3380CC4-5D6E-409C-BE32-E72D297353CC}">
                <c16:uniqueId val="{00000017-1171-4890-AF56-B34C88E9A212}"/>
              </c:ext>
            </c:extLst>
          </c:dPt>
          <c:dPt>
            <c:idx val="12"/>
            <c:invertIfNegative val="0"/>
            <c:bubble3D val="0"/>
            <c:spPr>
              <a:solidFill>
                <a:srgbClr val="4EB9D2"/>
              </a:solidFill>
              <a:ln w="38100">
                <a:noFill/>
              </a:ln>
              <a:effectLst/>
            </c:spPr>
            <c:extLst>
              <c:ext xmlns:c16="http://schemas.microsoft.com/office/drawing/2014/chart" uri="{C3380CC4-5D6E-409C-BE32-E72D297353CC}">
                <c16:uniqueId val="{00000019-1171-4890-AF56-B34C88E9A212}"/>
              </c:ext>
            </c:extLst>
          </c:dPt>
          <c:dPt>
            <c:idx val="13"/>
            <c:invertIfNegative val="0"/>
            <c:bubble3D val="0"/>
            <c:spPr>
              <a:solidFill>
                <a:srgbClr val="4D8DD3"/>
              </a:solidFill>
              <a:ln>
                <a:noFill/>
              </a:ln>
              <a:effectLst/>
            </c:spPr>
            <c:extLst>
              <c:ext xmlns:c16="http://schemas.microsoft.com/office/drawing/2014/chart" uri="{C3380CC4-5D6E-409C-BE32-E72D297353CC}">
                <c16:uniqueId val="{0000001B-1171-4890-AF56-B34C88E9A212}"/>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1171-4890-AF56-B34C88E9A212}"/>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1171-4890-AF56-B34C88E9A212}"/>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1171-4890-AF56-B34C88E9A212}"/>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1171-4890-AF56-B34C88E9A212}"/>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1171-4890-AF56-B34C88E9A212}"/>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1171-4890-AF56-B34C88E9A212}"/>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1171-4890-AF56-B34C88E9A212}"/>
              </c:ext>
            </c:extLst>
          </c:dPt>
          <c:dLbls>
            <c:dLbl>
              <c:idx val="0"/>
              <c:tx>
                <c:rich>
                  <a:bodyPr/>
                  <a:lstStyle/>
                  <a:p>
                    <a:fld id="{953D4742-2278-403C-A6F1-16FB058EB3A4}" type="CELLRANGE">
                      <a:rPr lang="en-IN"/>
                      <a:pPr/>
                      <a:t>[CELLRANGE]</a:t>
                    </a:fld>
                    <a:r>
                      <a:rPr lang="en-IN" baseline="0"/>
                      <a:t>, </a:t>
                    </a:r>
                    <a:fld id="{DA03B6AD-4309-48B1-9064-36D3E02F0A57}" type="YVALUE">
                      <a:rPr lang="en-IN" baseline="0"/>
                      <a:pPr/>
                      <a:t>[Y VALUE]</a:t>
                    </a:fld>
                    <a:r>
                      <a:rPr lang="en-IN" baseline="0"/>
                      <a:t>, </a:t>
                    </a:r>
                    <a:fld id="{FF355CBD-1474-42E9-A65D-44C0CA71B27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1171-4890-AF56-B34C88E9A212}"/>
                </c:ext>
              </c:extLst>
            </c:dLbl>
            <c:dLbl>
              <c:idx val="1"/>
              <c:layout>
                <c:manualLayout>
                  <c:x val="-1.1981327112604616E-16"/>
                  <c:y val="-6.1961321036934018E-2"/>
                </c:manualLayout>
              </c:layout>
              <c:tx>
                <c:rich>
                  <a:bodyPr/>
                  <a:lstStyle/>
                  <a:p>
                    <a:fld id="{C08476F7-4B93-428A-8B06-2D0691BECA7D}" type="CELLRANGE">
                      <a:rPr lang="en-US" baseline="0"/>
                      <a:pPr/>
                      <a:t>[CELLRANGE]</a:t>
                    </a:fld>
                    <a:r>
                      <a:rPr lang="en-US" baseline="0"/>
                      <a:t>, </a:t>
                    </a:r>
                    <a:fld id="{54F38E2A-59AD-4098-85D4-1C624827DF03}" type="YVALUE">
                      <a:rPr lang="en-US" baseline="0"/>
                      <a:pPr/>
                      <a:t>[Y VALUE]</a:t>
                    </a:fld>
                    <a:r>
                      <a:rPr lang="en-US" baseline="0"/>
                      <a:t>, </a:t>
                    </a:r>
                    <a:fld id="{F24E7E4B-63CE-4D21-B8F5-FE3677DFF85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1171-4890-AF56-B34C88E9A212}"/>
                </c:ext>
              </c:extLst>
            </c:dLbl>
            <c:dLbl>
              <c:idx val="2"/>
              <c:tx>
                <c:rich>
                  <a:bodyPr/>
                  <a:lstStyle/>
                  <a:p>
                    <a:fld id="{895CAEE2-5A06-46D5-81C7-CB9EEB328CD4}" type="CELLRANGE">
                      <a:rPr lang="en-IN"/>
                      <a:pPr/>
                      <a:t>[CELLRANGE]</a:t>
                    </a:fld>
                    <a:r>
                      <a:rPr lang="en-IN" baseline="0"/>
                      <a:t>, </a:t>
                    </a:r>
                    <a:fld id="{FBD70A4C-E8D7-458E-BAD5-B6791B582B7D}" type="YVALUE">
                      <a:rPr lang="en-IN" baseline="0"/>
                      <a:pPr/>
                      <a:t>[Y VALUE]</a:t>
                    </a:fld>
                    <a:r>
                      <a:rPr lang="en-IN" baseline="0"/>
                      <a:t>, </a:t>
                    </a:r>
                    <a:fld id="{A760C52C-42E5-4120-9A30-650B79EEECFE}"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1171-4890-AF56-B34C88E9A212}"/>
                </c:ext>
              </c:extLst>
            </c:dLbl>
            <c:dLbl>
              <c:idx val="3"/>
              <c:tx>
                <c:rich>
                  <a:bodyPr/>
                  <a:lstStyle/>
                  <a:p>
                    <a:fld id="{7832F637-7F62-4338-8F5C-E2EE5C181076}" type="CELLRANGE">
                      <a:rPr lang="en-IN"/>
                      <a:pPr/>
                      <a:t>[CELLRANGE]</a:t>
                    </a:fld>
                    <a:r>
                      <a:rPr lang="en-IN" baseline="0"/>
                      <a:t>, </a:t>
                    </a:r>
                    <a:fld id="{13628D73-BBAF-4352-9675-EE192EE2C89C}" type="YVALUE">
                      <a:rPr lang="en-IN" baseline="0"/>
                      <a:pPr/>
                      <a:t>[Y VALUE]</a:t>
                    </a:fld>
                    <a:r>
                      <a:rPr lang="en-IN" baseline="0"/>
                      <a:t>, </a:t>
                    </a:r>
                    <a:fld id="{714C6FF2-BF5F-441D-B0D1-388BA74CBF33}"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1171-4890-AF56-B34C88E9A212}"/>
                </c:ext>
              </c:extLst>
            </c:dLbl>
            <c:dLbl>
              <c:idx val="4"/>
              <c:tx>
                <c:rich>
                  <a:bodyPr/>
                  <a:lstStyle/>
                  <a:p>
                    <a:fld id="{86B667F4-F269-4BD8-AF32-E09C71E73F6A}" type="CELLRANGE">
                      <a:rPr lang="en-IN"/>
                      <a:pPr/>
                      <a:t>[CELLRANGE]</a:t>
                    </a:fld>
                    <a:r>
                      <a:rPr lang="en-IN" baseline="0"/>
                      <a:t>, </a:t>
                    </a:r>
                    <a:fld id="{01CCD134-3CBC-43C9-9227-E7496924530A}" type="YVALUE">
                      <a:rPr lang="en-IN" baseline="0"/>
                      <a:pPr/>
                      <a:t>[Y VALUE]</a:t>
                    </a:fld>
                    <a:r>
                      <a:rPr lang="en-IN" baseline="0"/>
                      <a:t>, </a:t>
                    </a:r>
                    <a:fld id="{12D3F7B6-ED02-41F2-8D2E-98E39418AD1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1171-4890-AF56-B34C88E9A212}"/>
                </c:ext>
              </c:extLst>
            </c:dLbl>
            <c:dLbl>
              <c:idx val="5"/>
              <c:tx>
                <c:rich>
                  <a:bodyPr/>
                  <a:lstStyle/>
                  <a:p>
                    <a:fld id="{FCC75BB0-7AEB-41B1-BD3E-0D5BA1E97BA3}" type="CELLRANGE">
                      <a:rPr lang="en-IN"/>
                      <a:pPr/>
                      <a:t>[CELLRANGE]</a:t>
                    </a:fld>
                    <a:r>
                      <a:rPr lang="en-IN" baseline="0"/>
                      <a:t>, </a:t>
                    </a:r>
                    <a:fld id="{968E94EA-B6CA-46CF-9666-989D654639C9}" type="YVALUE">
                      <a:rPr lang="en-IN" baseline="0"/>
                      <a:pPr/>
                      <a:t>[Y VALUE]</a:t>
                    </a:fld>
                    <a:r>
                      <a:rPr lang="en-IN" baseline="0"/>
                      <a:t>, </a:t>
                    </a:r>
                    <a:fld id="{C0942FB5-1DF1-457E-AA6F-835F6EE198B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1171-4890-AF56-B34C88E9A212}"/>
                </c:ext>
              </c:extLst>
            </c:dLbl>
            <c:dLbl>
              <c:idx val="6"/>
              <c:tx>
                <c:rich>
                  <a:bodyPr/>
                  <a:lstStyle/>
                  <a:p>
                    <a:fld id="{A7B27E10-527D-49B2-A781-FE2661320137}" type="CELLRANGE">
                      <a:rPr lang="en-IN"/>
                      <a:pPr/>
                      <a:t>[CELLRANGE]</a:t>
                    </a:fld>
                    <a:r>
                      <a:rPr lang="en-IN" baseline="0"/>
                      <a:t>, </a:t>
                    </a:r>
                    <a:fld id="{ACAA7039-A694-4DF6-B0BF-D3E86221B970}" type="YVALUE">
                      <a:rPr lang="en-IN" baseline="0"/>
                      <a:pPr/>
                      <a:t>[Y VALUE]</a:t>
                    </a:fld>
                    <a:r>
                      <a:rPr lang="en-IN" baseline="0"/>
                      <a:t>, </a:t>
                    </a:r>
                    <a:fld id="{36DA17A9-B2F5-414D-89B0-DD4F8127D02B}"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1171-4890-AF56-B34C88E9A212}"/>
                </c:ext>
              </c:extLst>
            </c:dLbl>
            <c:dLbl>
              <c:idx val="7"/>
              <c:tx>
                <c:rich>
                  <a:bodyPr/>
                  <a:lstStyle/>
                  <a:p>
                    <a:fld id="{502FE8AC-78BF-4880-94D9-A322088C8C0C}" type="CELLRANGE">
                      <a:rPr lang="en-IN"/>
                      <a:pPr/>
                      <a:t>[CELLRANGE]</a:t>
                    </a:fld>
                    <a:r>
                      <a:rPr lang="en-IN" baseline="0"/>
                      <a:t>, </a:t>
                    </a:r>
                    <a:fld id="{2C35ECBD-1F09-4731-B15C-AE10980CCA7E}" type="YVALUE">
                      <a:rPr lang="en-IN" baseline="0"/>
                      <a:pPr/>
                      <a:t>[Y VALUE]</a:t>
                    </a:fld>
                    <a:r>
                      <a:rPr lang="en-IN" baseline="0"/>
                      <a:t>, </a:t>
                    </a:r>
                    <a:fld id="{C9323591-1387-4FD5-8A6E-51149F2FAB6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1171-4890-AF56-B34C88E9A212}"/>
                </c:ext>
              </c:extLst>
            </c:dLbl>
            <c:dLbl>
              <c:idx val="8"/>
              <c:tx>
                <c:rich>
                  <a:bodyPr/>
                  <a:lstStyle/>
                  <a:p>
                    <a:fld id="{759CBE80-CEA3-4C36-95DA-27A779065A3F}" type="CELLRANGE">
                      <a:rPr lang="en-IN"/>
                      <a:pPr/>
                      <a:t>[CELLRANGE]</a:t>
                    </a:fld>
                    <a:r>
                      <a:rPr lang="en-IN" baseline="0"/>
                      <a:t>, </a:t>
                    </a:r>
                    <a:fld id="{25EC0D02-E160-42D2-8ED4-5497DD163FDD}" type="YVALUE">
                      <a:rPr lang="en-IN" baseline="0"/>
                      <a:pPr/>
                      <a:t>[Y VALUE]</a:t>
                    </a:fld>
                    <a:r>
                      <a:rPr lang="en-IN" baseline="0"/>
                      <a:t>, </a:t>
                    </a:r>
                    <a:fld id="{04E2050A-462A-40D5-9FF0-7C9B0FCFF792}"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1171-4890-AF56-B34C88E9A212}"/>
                </c:ext>
              </c:extLst>
            </c:dLbl>
            <c:dLbl>
              <c:idx val="9"/>
              <c:tx>
                <c:rich>
                  <a:bodyPr/>
                  <a:lstStyle/>
                  <a:p>
                    <a:fld id="{BA3B8A62-15BD-46D6-8479-9A29F2BAD489}" type="CELLRANGE">
                      <a:rPr lang="en-IN"/>
                      <a:pPr/>
                      <a:t>[CELLRANGE]</a:t>
                    </a:fld>
                    <a:r>
                      <a:rPr lang="en-IN" baseline="0"/>
                      <a:t>, </a:t>
                    </a:r>
                    <a:fld id="{D59E1C7A-1870-4DC6-8C1D-5376F1C44104}" type="YVALUE">
                      <a:rPr lang="en-IN" baseline="0"/>
                      <a:pPr/>
                      <a:t>[Y VALUE]</a:t>
                    </a:fld>
                    <a:r>
                      <a:rPr lang="en-IN" baseline="0"/>
                      <a:t>, </a:t>
                    </a:r>
                    <a:fld id="{5A6E8905-BA5F-4C43-BA51-BAC93FEB4D4D}"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1171-4890-AF56-B34C88E9A212}"/>
                </c:ext>
              </c:extLst>
            </c:dLbl>
            <c:dLbl>
              <c:idx val="10"/>
              <c:tx>
                <c:rich>
                  <a:bodyPr/>
                  <a:lstStyle/>
                  <a:p>
                    <a:fld id="{38DF9F92-4036-44E4-A9E7-98B4DEBEC31A}" type="CELLRANGE">
                      <a:rPr lang="en-IN"/>
                      <a:pPr/>
                      <a:t>[CELLRANGE]</a:t>
                    </a:fld>
                    <a:r>
                      <a:rPr lang="en-IN" baseline="0"/>
                      <a:t>, </a:t>
                    </a:r>
                    <a:fld id="{075EE02C-925B-4694-AC97-E76840238402}" type="YVALUE">
                      <a:rPr lang="en-IN" baseline="0"/>
                      <a:pPr/>
                      <a:t>[Y VALUE]</a:t>
                    </a:fld>
                    <a:r>
                      <a:rPr lang="en-IN" baseline="0"/>
                      <a:t>, </a:t>
                    </a:r>
                    <a:fld id="{14FBBF48-F5A7-4561-8E01-C27EE8E299EE}"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1171-4890-AF56-B34C88E9A212}"/>
                </c:ext>
              </c:extLst>
            </c:dLbl>
            <c:dLbl>
              <c:idx val="11"/>
              <c:tx>
                <c:rich>
                  <a:bodyPr/>
                  <a:lstStyle/>
                  <a:p>
                    <a:fld id="{9CB16E90-9839-40B0-8821-8F13C9438A4A}" type="CELLRANGE">
                      <a:rPr lang="en-IN"/>
                      <a:pPr/>
                      <a:t>[CELLRANGE]</a:t>
                    </a:fld>
                    <a:r>
                      <a:rPr lang="en-IN" baseline="0"/>
                      <a:t>, </a:t>
                    </a:r>
                    <a:fld id="{1708B62F-8DF4-4320-8C63-ED1898A030F8}" type="YVALUE">
                      <a:rPr lang="en-IN" baseline="0"/>
                      <a:pPr/>
                      <a:t>[Y VALUE]</a:t>
                    </a:fld>
                    <a:r>
                      <a:rPr lang="en-IN" baseline="0"/>
                      <a:t>, </a:t>
                    </a:r>
                    <a:fld id="{240E6AE6-4D5C-429C-AD23-F291BA355012}"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1171-4890-AF56-B34C88E9A212}"/>
                </c:ext>
              </c:extLst>
            </c:dLbl>
            <c:dLbl>
              <c:idx val="12"/>
              <c:tx>
                <c:rich>
                  <a:bodyPr/>
                  <a:lstStyle/>
                  <a:p>
                    <a:fld id="{EEF45F1C-2B0F-4BF0-B895-D240F1D3E390}" type="CELLRANGE">
                      <a:rPr lang="en-IN"/>
                      <a:pPr/>
                      <a:t>[CELLRANGE]</a:t>
                    </a:fld>
                    <a:r>
                      <a:rPr lang="en-IN" baseline="0"/>
                      <a:t>, </a:t>
                    </a:r>
                    <a:fld id="{3FA60F70-D5D3-4FE5-B1A8-70EFBCE3DECA}" type="YVALUE">
                      <a:rPr lang="en-IN" baseline="0"/>
                      <a:pPr/>
                      <a:t>[Y VALUE]</a:t>
                    </a:fld>
                    <a:r>
                      <a:rPr lang="en-IN" baseline="0"/>
                      <a:t>, </a:t>
                    </a:r>
                    <a:fld id="{402AF4FC-11C8-450C-AACF-D41873D4053E}"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1171-4890-AF56-B34C88E9A212}"/>
                </c:ext>
              </c:extLst>
            </c:dLbl>
            <c:dLbl>
              <c:idx val="13"/>
              <c:tx>
                <c:rich>
                  <a:bodyPr/>
                  <a:lstStyle/>
                  <a:p>
                    <a:fld id="{CDFED5B9-2D71-4784-83BA-A669374216D3}" type="CELLRANGE">
                      <a:rPr lang="en-IN"/>
                      <a:pPr/>
                      <a:t>[CELLRANGE]</a:t>
                    </a:fld>
                    <a:r>
                      <a:rPr lang="en-IN" baseline="0"/>
                      <a:t>, </a:t>
                    </a:r>
                    <a:fld id="{C460C366-560D-4EE6-80CC-1443D75D8905}" type="YVALUE">
                      <a:rPr lang="en-IN" baseline="0"/>
                      <a:pPr/>
                      <a:t>[Y VALUE]</a:t>
                    </a:fld>
                    <a:r>
                      <a:rPr lang="en-IN" baseline="0"/>
                      <a:t>, </a:t>
                    </a:r>
                    <a:fld id="{D32577A1-662D-4B43-BAA9-EA4E503936FF}"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1171-4890-AF56-B34C88E9A212}"/>
                </c:ext>
              </c:extLst>
            </c:dLbl>
            <c:dLbl>
              <c:idx val="14"/>
              <c:tx>
                <c:rich>
                  <a:bodyPr/>
                  <a:lstStyle/>
                  <a:p>
                    <a:fld id="{F9B96EC6-6BB0-431D-81D0-221BC0CCEC2F}" type="CELLRANGE">
                      <a:rPr lang="en-IN"/>
                      <a:pPr/>
                      <a:t>[CELLRANGE]</a:t>
                    </a:fld>
                    <a:r>
                      <a:rPr lang="en-IN" baseline="0"/>
                      <a:t>, </a:t>
                    </a:r>
                    <a:fld id="{D8CD7F5B-E114-45C0-8F28-B76EEB628A96}" type="YVALUE">
                      <a:rPr lang="en-IN" baseline="0"/>
                      <a:pPr/>
                      <a:t>[Y VALUE]</a:t>
                    </a:fld>
                    <a:r>
                      <a:rPr lang="en-IN" baseline="0"/>
                      <a:t>, </a:t>
                    </a:r>
                    <a:fld id="{7B3A46F3-8C29-4F9D-AC79-1FAAE0F731DE}"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1171-4890-AF56-B34C88E9A212}"/>
                </c:ext>
              </c:extLst>
            </c:dLbl>
            <c:dLbl>
              <c:idx val="15"/>
              <c:tx>
                <c:rich>
                  <a:bodyPr/>
                  <a:lstStyle/>
                  <a:p>
                    <a:fld id="{226F74C4-89B4-4FDC-BF48-8A05AA9F616D}" type="CELLRANGE">
                      <a:rPr lang="en-IN"/>
                      <a:pPr/>
                      <a:t>[CELLRANGE]</a:t>
                    </a:fld>
                    <a:r>
                      <a:rPr lang="en-IN" baseline="0"/>
                      <a:t>, </a:t>
                    </a:r>
                    <a:fld id="{C568EDA6-FD9F-41EB-8A6A-5B1E84F8AE8D}" type="YVALUE">
                      <a:rPr lang="en-IN" baseline="0"/>
                      <a:pPr/>
                      <a:t>[Y VALUE]</a:t>
                    </a:fld>
                    <a:r>
                      <a:rPr lang="en-IN" baseline="0"/>
                      <a:t>, </a:t>
                    </a:r>
                    <a:fld id="{CF244E23-E822-4774-8D8C-3E6B3EC3E8F1}"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1171-4890-AF56-B34C88E9A212}"/>
                </c:ext>
              </c:extLst>
            </c:dLbl>
            <c:dLbl>
              <c:idx val="16"/>
              <c:tx>
                <c:rich>
                  <a:bodyPr/>
                  <a:lstStyle/>
                  <a:p>
                    <a:fld id="{41281D3A-F8EF-442B-BD93-5CE647ECA945}" type="CELLRANGE">
                      <a:rPr lang="en-IN"/>
                      <a:pPr/>
                      <a:t>[CELLRANGE]</a:t>
                    </a:fld>
                    <a:r>
                      <a:rPr lang="en-IN" baseline="0"/>
                      <a:t>, </a:t>
                    </a:r>
                    <a:fld id="{1FB26204-54AE-4E86-B882-E54DC5A98B87}" type="YVALUE">
                      <a:rPr lang="en-IN" baseline="0"/>
                      <a:pPr/>
                      <a:t>[Y VALUE]</a:t>
                    </a:fld>
                    <a:r>
                      <a:rPr lang="en-IN" baseline="0"/>
                      <a:t>, </a:t>
                    </a:r>
                    <a:fld id="{ABF72D9E-C7C4-4253-BF97-2AC161051DAA}"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1171-4890-AF56-B34C88E9A212}"/>
                </c:ext>
              </c:extLst>
            </c:dLbl>
            <c:dLbl>
              <c:idx val="17"/>
              <c:tx>
                <c:rich>
                  <a:bodyPr/>
                  <a:lstStyle/>
                  <a:p>
                    <a:fld id="{1F72865E-52F3-46A1-984E-A6EA7B9D770C}" type="CELLRANGE">
                      <a:rPr lang="en-IN"/>
                      <a:pPr/>
                      <a:t>[CELLRANGE]</a:t>
                    </a:fld>
                    <a:r>
                      <a:rPr lang="en-IN" baseline="0"/>
                      <a:t>, </a:t>
                    </a:r>
                    <a:fld id="{6E82EA9F-679C-4E00-BB83-F9E6377C2B98}" type="YVALUE">
                      <a:rPr lang="en-IN" baseline="0"/>
                      <a:pPr/>
                      <a:t>[Y VALUE]</a:t>
                    </a:fld>
                    <a:r>
                      <a:rPr lang="en-IN" baseline="0"/>
                      <a:t>, </a:t>
                    </a:r>
                    <a:fld id="{85FDDCDC-BD96-426F-850D-CDAA6AFB277D}"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1171-4890-AF56-B34C88E9A212}"/>
                </c:ext>
              </c:extLst>
            </c:dLbl>
            <c:dLbl>
              <c:idx val="18"/>
              <c:tx>
                <c:rich>
                  <a:bodyPr/>
                  <a:lstStyle/>
                  <a:p>
                    <a:fld id="{25758575-AE17-42F6-A459-581111E7D7EE}" type="CELLRANGE">
                      <a:rPr lang="en-IN"/>
                      <a:pPr/>
                      <a:t>[CELLRANGE]</a:t>
                    </a:fld>
                    <a:r>
                      <a:rPr lang="en-IN" baseline="0"/>
                      <a:t>, </a:t>
                    </a:r>
                    <a:fld id="{4D3F6465-A8EC-4F21-8191-BCF7BDFF5BC9}" type="YVALUE">
                      <a:rPr lang="en-IN" baseline="0"/>
                      <a:pPr/>
                      <a:t>[Y VALUE]</a:t>
                    </a:fld>
                    <a:r>
                      <a:rPr lang="en-IN" baseline="0"/>
                      <a:t>, </a:t>
                    </a:r>
                    <a:fld id="{BA1F3097-82B4-457D-8164-A9AC8EFC1012}"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1171-4890-AF56-B34C88E9A212}"/>
                </c:ext>
              </c:extLst>
            </c:dLbl>
            <c:dLbl>
              <c:idx val="19"/>
              <c:tx>
                <c:rich>
                  <a:bodyPr/>
                  <a:lstStyle/>
                  <a:p>
                    <a:fld id="{4BBF4765-A8D6-459A-84DE-ABBF81AF185B}" type="CELLRANGE">
                      <a:rPr lang="en-IN"/>
                      <a:pPr/>
                      <a:t>[CELLRANGE]</a:t>
                    </a:fld>
                    <a:r>
                      <a:rPr lang="en-IN" baseline="0"/>
                      <a:t>, </a:t>
                    </a:r>
                    <a:fld id="{6C3F84C8-AB43-4FA5-A6F5-69C6656ACB6C}" type="YVALUE">
                      <a:rPr lang="en-IN" baseline="0"/>
                      <a:pPr/>
                      <a:t>[Y VALUE]</a:t>
                    </a:fld>
                    <a:r>
                      <a:rPr lang="en-IN" baseline="0"/>
                      <a:t>, </a:t>
                    </a:r>
                    <a:fld id="{17832113-59E1-4EB9-86CA-BFD61F2056D5}"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1171-4890-AF56-B34C88E9A212}"/>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xVal>
          <c:yVal>
            <c:numRef>
              <c:f>Sheet1!$B$2:$B$21</c:f>
              <c:numCache>
                <c:formatCode>0.0</c:formatCode>
                <c:ptCount val="20"/>
                <c:pt idx="0">
                  <c:v>0.47200742968793519</c:v>
                </c:pt>
                <c:pt idx="1">
                  <c:v>-0.6726641246038334</c:v>
                </c:pt>
                <c:pt idx="2">
                  <c:v>9.0554772158497887E-2</c:v>
                </c:pt>
                <c:pt idx="3">
                  <c:v>-0.2736485291874341</c:v>
                </c:pt>
                <c:pt idx="4">
                  <c:v>-0.49249809312562964</c:v>
                </c:pt>
                <c:pt idx="5">
                  <c:v>0.35035778658501598</c:v>
                </c:pt>
                <c:pt idx="6">
                  <c:v>6.6240324176340681E-3</c:v>
                </c:pt>
                <c:pt idx="7">
                  <c:v>0.40885311511126776</c:v>
                </c:pt>
                <c:pt idx="8">
                  <c:v>-3.984123184857663E-2</c:v>
                </c:pt>
                <c:pt idx="9">
                  <c:v>-1.3057704346700976</c:v>
                </c:pt>
                <c:pt idx="10">
                  <c:v>0.34142810825139658</c:v>
                </c:pt>
                <c:pt idx="11">
                  <c:v>0.55087130432928544</c:v>
                </c:pt>
                <c:pt idx="12">
                  <c:v>0.76295954581999537</c:v>
                </c:pt>
                <c:pt idx="13">
                  <c:v>-0.33431859441732936</c:v>
                </c:pt>
                <c:pt idx="14">
                  <c:v>-0.18460319360932287</c:v>
                </c:pt>
                <c:pt idx="15">
                  <c:v>-0.36621947555591644</c:v>
                </c:pt>
                <c:pt idx="16">
                  <c:v>-0.11265683386284947</c:v>
                </c:pt>
                <c:pt idx="17">
                  <c:v>0.65633088651716087</c:v>
                </c:pt>
                <c:pt idx="18">
                  <c:v>-4.9116616718444805E-2</c:v>
                </c:pt>
                <c:pt idx="19">
                  <c:v>-0.25100994673331323</c:v>
                </c:pt>
              </c:numCache>
            </c:numRef>
          </c:yVal>
          <c:bubbleSize>
            <c:numRef>
              <c:f>Sheet1!$C$2:$C$21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bubbleSize>
          <c:bubble3D val="0"/>
          <c:extLst>
            <c:ext xmlns:c15="http://schemas.microsoft.com/office/drawing/2012/chart" uri="{02D57815-91ED-43cb-92C2-25804820EDAC}">
              <c15:datalabelsRange>
                <c15:f>Sheet1!$F$2:$F$21</c15:f>
                <c15:dlblRangeCache>
                  <c:ptCount val="20"/>
                  <c:pt idx="0">
                    <c:v>To replace a meal</c:v>
                  </c:pt>
                  <c:pt idx="1">
                    <c:v>To treat or reward myself</c:v>
                  </c:pt>
                  <c:pt idx="2">
                    <c:v>To help me relax/unwind</c:v>
                  </c:pt>
                  <c:pt idx="3">
                    <c:v>To satisfy a craving</c:v>
                  </c:pt>
                  <c:pt idx="4">
                    <c:v>To reduce stress/anxiety</c:v>
                  </c:pt>
                  <c:pt idx="5">
                    <c:v>As a way to celebrate a special occasion with friends, family or a loved one</c:v>
                  </c:pt>
                  <c:pt idx="6">
                    <c:v>Have something I feel good about eating with others</c:v>
                  </c:pt>
                  <c:pt idx="7">
                    <c:v>To enhance time with friends, family or a loved one</c:v>
                  </c:pt>
                  <c:pt idx="8">
                    <c:v>To demonstrate to my family/friends that I care for them</c:v>
                  </c:pt>
                  <c:pt idx="9">
                    <c:v>Easy to prepare/make</c:v>
                  </c:pt>
                  <c:pt idx="10">
                    <c:v>Consume it anywhere/on the go</c:v>
                  </c:pt>
                  <c:pt idx="11">
                    <c:v>To stop hunger in between meals</c:v>
                  </c:pt>
                  <c:pt idx="12">
                    <c:v>Have something that can be eaten quickly</c:v>
                  </c:pt>
                  <c:pt idx="13">
                    <c:v>To eat while doing something else</c:v>
                  </c:pt>
                  <c:pt idx="14">
                    <c:v>Have something nutritious</c:v>
                  </c:pt>
                  <c:pt idx="15">
                    <c:v>To help balance my diet</c:v>
                  </c:pt>
                  <c:pt idx="16">
                    <c:v>Give an instant energy boost</c:v>
                  </c:pt>
                  <c:pt idx="17">
                    <c:v>Helps recover from physical exertion</c:v>
                  </c:pt>
                  <c:pt idx="18">
                    <c:v>To relieve boredom</c:v>
                  </c:pt>
                  <c:pt idx="19">
                    <c:v>Just wanted something to graze on/pick at</c:v>
                  </c:pt>
                </c15:dlblRangeCache>
              </c15:datalabelsRange>
            </c:ext>
            <c:ext xmlns:c16="http://schemas.microsoft.com/office/drawing/2014/chart" uri="{C3380CC4-5D6E-409C-BE32-E72D297353CC}">
              <c16:uniqueId val="{0000002A-1171-4890-AF56-B34C88E9A212}"/>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0%" sourceLinked="0"/>
        <c:majorTickMark val="out"/>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64AF-4286-9FF8-5D8AA7C9A380}"/>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64AF-4286-9FF8-5D8AA7C9A380}"/>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64AF-4286-9FF8-5D8AA7C9A380}"/>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2D28-47D8-8473-9F85588A42C8}"/>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2D28-47D8-8473-9F85588A42C8}"/>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2D28-47D8-8473-9F85588A42C8}"/>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53A2-4057-8CF6-EEED71C7CABE}"/>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53A2-4057-8CF6-EEED71C7CABE}"/>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53A2-4057-8CF6-EEED71C7CABE}"/>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34689606659499E-2"/>
          <c:y val="4.0877400843420793E-2"/>
          <c:w val="0.97165310393340498"/>
          <c:h val="0.80752854210832115"/>
        </c:manualLayout>
      </c:layout>
      <c:lineChart>
        <c:grouping val="standard"/>
        <c:varyColors val="0"/>
        <c:ser>
          <c:idx val="0"/>
          <c:order val="0"/>
          <c:tx>
            <c:strRef>
              <c:f>Sheet1!$A$2</c:f>
              <c:strCache>
                <c:ptCount val="1"/>
                <c:pt idx="0">
                  <c:v>Q1-Q3 2019</c:v>
                </c:pt>
              </c:strCache>
            </c:strRef>
          </c:tx>
          <c:spPr>
            <a:ln w="15875" cap="rnd">
              <a:solidFill>
                <a:schemeClr val="bg1">
                  <a:lumMod val="85000"/>
                </a:schemeClr>
              </a:solidFill>
              <a:round/>
            </a:ln>
            <a:effectLst/>
          </c:spPr>
          <c:marker>
            <c:symbol val="circle"/>
            <c:size val="5"/>
            <c:spPr>
              <a:solidFill>
                <a:schemeClr val="bg1"/>
              </a:solidFill>
              <a:ln w="15875">
                <a:solidFill>
                  <a:schemeClr val="bg1">
                    <a:lumMod val="85000"/>
                  </a:schemeClr>
                </a:solidFill>
              </a:ln>
              <a:effectLst/>
            </c:spPr>
          </c:marker>
          <c:cat>
            <c:strRef>
              <c:f>Sheet1!$B$1:$F$1</c:f>
              <c:strCache>
                <c:ptCount val="5"/>
                <c:pt idx="0">
                  <c:v>Alpha</c:v>
                </c:pt>
                <c:pt idx="1">
                  <c:v>Gen Z</c:v>
                </c:pt>
                <c:pt idx="2">
                  <c:v>Millennial</c:v>
                </c:pt>
                <c:pt idx="3">
                  <c:v>Gen X</c:v>
                </c:pt>
                <c:pt idx="4">
                  <c:v>Boomers</c:v>
                </c:pt>
              </c:strCache>
            </c:strRef>
          </c:cat>
          <c:val>
            <c:numRef>
              <c:f>Sheet1!$B$2:$F$2</c:f>
              <c:numCache>
                <c:formatCode>0.0</c:formatCode>
                <c:ptCount val="5"/>
                <c:pt idx="0">
                  <c:v>125.3</c:v>
                </c:pt>
                <c:pt idx="1">
                  <c:v>97.8</c:v>
                </c:pt>
                <c:pt idx="2">
                  <c:v>87.4</c:v>
                </c:pt>
                <c:pt idx="3">
                  <c:v>82.6</c:v>
                </c:pt>
                <c:pt idx="4">
                  <c:v>67.5</c:v>
                </c:pt>
              </c:numCache>
            </c:numRef>
          </c:val>
          <c:smooth val="0"/>
          <c:extLst>
            <c:ext xmlns:c16="http://schemas.microsoft.com/office/drawing/2014/chart" uri="{C3380CC4-5D6E-409C-BE32-E72D297353CC}">
              <c16:uniqueId val="{00000000-A3EC-4C75-85FC-662E46E62EEA}"/>
            </c:ext>
          </c:extLst>
        </c:ser>
        <c:ser>
          <c:idx val="1"/>
          <c:order val="1"/>
          <c:tx>
            <c:strRef>
              <c:f>Sheet1!$A$3</c:f>
              <c:strCache>
                <c:ptCount val="1"/>
                <c:pt idx="0">
                  <c:v>Q1-Q3 2020</c:v>
                </c:pt>
              </c:strCache>
            </c:strRef>
          </c:tx>
          <c:spPr>
            <a:ln w="15875" cap="rnd">
              <a:solidFill>
                <a:srgbClr val="E68B04"/>
              </a:solidFill>
              <a:round/>
            </a:ln>
            <a:effectLst/>
          </c:spPr>
          <c:marker>
            <c:symbol val="circle"/>
            <c:size val="5"/>
            <c:spPr>
              <a:solidFill>
                <a:schemeClr val="bg1"/>
              </a:solidFill>
              <a:ln w="15875">
                <a:solidFill>
                  <a:srgbClr val="E68B04"/>
                </a:solidFill>
              </a:ln>
              <a:effectLst/>
            </c:spPr>
          </c:marker>
          <c:cat>
            <c:strRef>
              <c:f>Sheet1!$B$1:$F$1</c:f>
              <c:strCache>
                <c:ptCount val="5"/>
                <c:pt idx="0">
                  <c:v>Alpha</c:v>
                </c:pt>
                <c:pt idx="1">
                  <c:v>Gen Z</c:v>
                </c:pt>
                <c:pt idx="2">
                  <c:v>Millennial</c:v>
                </c:pt>
                <c:pt idx="3">
                  <c:v>Gen X</c:v>
                </c:pt>
                <c:pt idx="4">
                  <c:v>Boomers</c:v>
                </c:pt>
              </c:strCache>
            </c:strRef>
          </c:cat>
          <c:val>
            <c:numRef>
              <c:f>Sheet1!$B$3:$F$3</c:f>
              <c:numCache>
                <c:formatCode>0.0</c:formatCode>
                <c:ptCount val="5"/>
                <c:pt idx="0">
                  <c:v>117.6</c:v>
                </c:pt>
                <c:pt idx="1">
                  <c:v>90.1</c:v>
                </c:pt>
                <c:pt idx="2">
                  <c:v>61.9</c:v>
                </c:pt>
                <c:pt idx="3">
                  <c:v>61.4</c:v>
                </c:pt>
                <c:pt idx="4">
                  <c:v>56.6</c:v>
                </c:pt>
              </c:numCache>
            </c:numRef>
          </c:val>
          <c:smooth val="0"/>
          <c:extLst>
            <c:ext xmlns:c16="http://schemas.microsoft.com/office/drawing/2014/chart" uri="{C3380CC4-5D6E-409C-BE32-E72D297353CC}">
              <c16:uniqueId val="{00000001-A3EC-4C75-85FC-662E46E62EEA}"/>
            </c:ext>
          </c:extLst>
        </c:ser>
        <c:ser>
          <c:idx val="2"/>
          <c:order val="2"/>
          <c:tx>
            <c:strRef>
              <c:f>Sheet1!$A$4</c:f>
              <c:strCache>
                <c:ptCount val="1"/>
                <c:pt idx="0">
                  <c:v>Q1-Q3 2021</c:v>
                </c:pt>
              </c:strCache>
            </c:strRef>
          </c:tx>
          <c:spPr>
            <a:ln w="15875" cap="rnd">
              <a:solidFill>
                <a:schemeClr val="accent5">
                  <a:lumMod val="50000"/>
                </a:schemeClr>
              </a:solidFill>
              <a:round/>
            </a:ln>
            <a:effectLst/>
          </c:spPr>
          <c:marker>
            <c:symbol val="circle"/>
            <c:size val="5"/>
            <c:spPr>
              <a:solidFill>
                <a:schemeClr val="bg1"/>
              </a:solidFill>
              <a:ln w="15875">
                <a:solidFill>
                  <a:schemeClr val="accent5">
                    <a:lumMod val="50000"/>
                  </a:schemeClr>
                </a:solidFill>
              </a:ln>
              <a:effectLst/>
            </c:spPr>
          </c:marker>
          <c:cat>
            <c:strRef>
              <c:f>Sheet1!$B$1:$F$1</c:f>
              <c:strCache>
                <c:ptCount val="5"/>
                <c:pt idx="0">
                  <c:v>Alpha</c:v>
                </c:pt>
                <c:pt idx="1">
                  <c:v>Gen Z</c:v>
                </c:pt>
                <c:pt idx="2">
                  <c:v>Millennial</c:v>
                </c:pt>
                <c:pt idx="3">
                  <c:v>Gen X</c:v>
                </c:pt>
                <c:pt idx="4">
                  <c:v>Boomers</c:v>
                </c:pt>
              </c:strCache>
            </c:strRef>
          </c:cat>
          <c:val>
            <c:numRef>
              <c:f>Sheet1!$B$4:$F$4</c:f>
              <c:numCache>
                <c:formatCode>0.0</c:formatCode>
                <c:ptCount val="5"/>
                <c:pt idx="0">
                  <c:v>125.3</c:v>
                </c:pt>
                <c:pt idx="1">
                  <c:v>97.8</c:v>
                </c:pt>
                <c:pt idx="2">
                  <c:v>87.4</c:v>
                </c:pt>
                <c:pt idx="3">
                  <c:v>82.6</c:v>
                </c:pt>
                <c:pt idx="4">
                  <c:v>56.6</c:v>
                </c:pt>
              </c:numCache>
            </c:numRef>
          </c:val>
          <c:smooth val="0"/>
          <c:extLst>
            <c:ext xmlns:c16="http://schemas.microsoft.com/office/drawing/2014/chart" uri="{C3380CC4-5D6E-409C-BE32-E72D297353CC}">
              <c16:uniqueId val="{00000002-A3EC-4C75-85FC-662E46E62EEA}"/>
            </c:ext>
          </c:extLst>
        </c:ser>
        <c:dLbls>
          <c:showLegendKey val="0"/>
          <c:showVal val="0"/>
          <c:showCatName val="0"/>
          <c:showSerName val="0"/>
          <c:showPercent val="0"/>
          <c:showBubbleSize val="0"/>
        </c:dLbls>
        <c:marker val="1"/>
        <c:smooth val="0"/>
        <c:axId val="1303758896"/>
        <c:axId val="1305867360"/>
      </c:lineChart>
      <c:catAx>
        <c:axId val="1303758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95000"/>
                    <a:lumOff val="5000"/>
                  </a:schemeClr>
                </a:solidFill>
                <a:latin typeface="Franklin Gothic Book" panose="020B0503020102020204" pitchFamily="34" charset="0"/>
                <a:ea typeface="+mn-ea"/>
                <a:cs typeface="+mn-cs"/>
              </a:defRPr>
            </a:pPr>
            <a:endParaRPr lang="en-US"/>
          </a:p>
        </c:txPr>
        <c:crossAx val="1305867360"/>
        <c:crosses val="autoZero"/>
        <c:auto val="1"/>
        <c:lblAlgn val="ctr"/>
        <c:lblOffset val="100"/>
        <c:noMultiLvlLbl val="0"/>
      </c:catAx>
      <c:valAx>
        <c:axId val="1305867360"/>
        <c:scaling>
          <c:orientation val="minMax"/>
        </c:scaling>
        <c:delete val="0"/>
        <c:axPos val="l"/>
        <c:majorGridlines>
          <c:spPr>
            <a:ln w="6350" cap="flat" cmpd="sng" algn="ctr">
              <a:solidFill>
                <a:schemeClr val="bg2"/>
              </a:solidFill>
              <a:prstDash val="dash"/>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1303758896"/>
        <c:crosses val="autoZero"/>
        <c:crossBetween val="between"/>
      </c:valAx>
      <c:spPr>
        <a:noFill/>
        <a:ln>
          <a:noFill/>
        </a:ln>
        <a:effectLst/>
      </c:spPr>
    </c:plotArea>
    <c:legend>
      <c:legendPos val="t"/>
      <c:layout>
        <c:manualLayout>
          <c:xMode val="edge"/>
          <c:yMode val="edge"/>
          <c:x val="0.34570228830207123"/>
          <c:y val="0.95009183068479386"/>
          <c:w val="0.30859533552112134"/>
          <c:h val="4.9908169315206113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Franklin Gothic Book" panose="020B0503020102020204" pitchFamily="34" charset="0"/>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4400-4562-8B48-95E5989E4504}"/>
              </c:ext>
            </c:extLst>
          </c:dPt>
          <c:dPt>
            <c:idx val="1"/>
            <c:invertIfNegative val="0"/>
            <c:bubble3D val="0"/>
            <c:spPr>
              <a:solidFill>
                <a:srgbClr val="E84418"/>
              </a:solidFill>
              <a:ln>
                <a:noFill/>
              </a:ln>
              <a:effectLst/>
            </c:spPr>
            <c:extLst>
              <c:ext xmlns:c16="http://schemas.microsoft.com/office/drawing/2014/chart" uri="{C3380CC4-5D6E-409C-BE32-E72D297353CC}">
                <c16:uniqueId val="{00000003-4400-4562-8B48-95E5989E4504}"/>
              </c:ext>
            </c:extLst>
          </c:dPt>
          <c:dPt>
            <c:idx val="2"/>
            <c:invertIfNegative val="0"/>
            <c:bubble3D val="0"/>
            <c:spPr>
              <a:solidFill>
                <a:srgbClr val="FF6E0C"/>
              </a:solidFill>
              <a:ln>
                <a:noFill/>
              </a:ln>
              <a:effectLst/>
            </c:spPr>
            <c:extLst>
              <c:ext xmlns:c16="http://schemas.microsoft.com/office/drawing/2014/chart" uri="{C3380CC4-5D6E-409C-BE32-E72D297353CC}">
                <c16:uniqueId val="{00000005-4400-4562-8B48-95E5989E4504}"/>
              </c:ext>
            </c:extLst>
          </c:dPt>
          <c:dPt>
            <c:idx val="3"/>
            <c:invertIfNegative val="0"/>
            <c:bubble3D val="0"/>
            <c:spPr>
              <a:solidFill>
                <a:srgbClr val="FFA349"/>
              </a:solidFill>
              <a:ln>
                <a:noFill/>
              </a:ln>
              <a:effectLst/>
            </c:spPr>
            <c:extLst>
              <c:ext xmlns:c16="http://schemas.microsoft.com/office/drawing/2014/chart" uri="{C3380CC4-5D6E-409C-BE32-E72D297353CC}">
                <c16:uniqueId val="{00000007-4400-4562-8B48-95E5989E4504}"/>
              </c:ext>
            </c:extLst>
          </c:dPt>
          <c:dPt>
            <c:idx val="4"/>
            <c:invertIfNegative val="0"/>
            <c:bubble3D val="0"/>
            <c:spPr>
              <a:solidFill>
                <a:srgbClr val="FFC000"/>
              </a:solidFill>
              <a:ln>
                <a:noFill/>
              </a:ln>
              <a:effectLst/>
            </c:spPr>
            <c:extLst>
              <c:ext xmlns:c16="http://schemas.microsoft.com/office/drawing/2014/chart" uri="{C3380CC4-5D6E-409C-BE32-E72D297353CC}">
                <c16:uniqueId val="{00000009-4400-4562-8B48-95E5989E4504}"/>
              </c:ext>
            </c:extLst>
          </c:dPt>
          <c:dPt>
            <c:idx val="5"/>
            <c:invertIfNegative val="0"/>
            <c:bubble3D val="0"/>
            <c:spPr>
              <a:solidFill>
                <a:srgbClr val="D4D41D"/>
              </a:solidFill>
              <a:ln>
                <a:noFill/>
              </a:ln>
              <a:effectLst/>
            </c:spPr>
            <c:extLst>
              <c:ext xmlns:c16="http://schemas.microsoft.com/office/drawing/2014/chart" uri="{C3380CC4-5D6E-409C-BE32-E72D297353CC}">
                <c16:uniqueId val="{0000000B-4400-4562-8B48-95E5989E4504}"/>
              </c:ext>
            </c:extLst>
          </c:dPt>
          <c:cat>
            <c:strRef>
              <c:f>Sheet1!$A$2:$A$7</c:f>
              <c:strCache>
                <c:ptCount val="6"/>
                <c:pt idx="0">
                  <c:v>Is Simple and basic</c:v>
                </c:pt>
                <c:pt idx="1">
                  <c:v>Is good source of protein</c:v>
                </c:pt>
                <c:pt idx="2">
                  <c:v>Is made of whole grains</c:v>
                </c:pt>
                <c:pt idx="3">
                  <c:v>Contains low/no sugar</c:v>
                </c:pt>
                <c:pt idx="4">
                  <c:v>Is higher quality/ premium</c:v>
                </c:pt>
                <c:pt idx="5">
                  <c:v>Has a strong, intense flavor</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4400-4562-8B48-95E5989E4504}"/>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lgn="just">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7A94-44F7-A0D5-9D89CBC1AF67}"/>
              </c:ext>
            </c:extLst>
          </c:dPt>
          <c:dPt>
            <c:idx val="1"/>
            <c:invertIfNegative val="0"/>
            <c:bubble3D val="0"/>
            <c:spPr>
              <a:solidFill>
                <a:srgbClr val="E84418"/>
              </a:solidFill>
              <a:ln>
                <a:noFill/>
              </a:ln>
              <a:effectLst/>
            </c:spPr>
            <c:extLst>
              <c:ext xmlns:c16="http://schemas.microsoft.com/office/drawing/2014/chart" uri="{C3380CC4-5D6E-409C-BE32-E72D297353CC}">
                <c16:uniqueId val="{00000003-7A94-44F7-A0D5-9D89CBC1AF67}"/>
              </c:ext>
            </c:extLst>
          </c:dPt>
          <c:dPt>
            <c:idx val="2"/>
            <c:invertIfNegative val="0"/>
            <c:bubble3D val="0"/>
            <c:spPr>
              <a:solidFill>
                <a:srgbClr val="FF6E0C"/>
              </a:solidFill>
              <a:ln>
                <a:noFill/>
              </a:ln>
              <a:effectLst/>
            </c:spPr>
            <c:extLst>
              <c:ext xmlns:c16="http://schemas.microsoft.com/office/drawing/2014/chart" uri="{C3380CC4-5D6E-409C-BE32-E72D297353CC}">
                <c16:uniqueId val="{00000005-7A94-44F7-A0D5-9D89CBC1AF67}"/>
              </c:ext>
            </c:extLst>
          </c:dPt>
          <c:dPt>
            <c:idx val="3"/>
            <c:invertIfNegative val="0"/>
            <c:bubble3D val="0"/>
            <c:spPr>
              <a:solidFill>
                <a:srgbClr val="FFA349"/>
              </a:solidFill>
              <a:ln>
                <a:noFill/>
              </a:ln>
              <a:effectLst/>
            </c:spPr>
            <c:extLst>
              <c:ext xmlns:c16="http://schemas.microsoft.com/office/drawing/2014/chart" uri="{C3380CC4-5D6E-409C-BE32-E72D297353CC}">
                <c16:uniqueId val="{00000007-7A94-44F7-A0D5-9D89CBC1AF67}"/>
              </c:ext>
            </c:extLst>
          </c:dPt>
          <c:dPt>
            <c:idx val="4"/>
            <c:invertIfNegative val="0"/>
            <c:bubble3D val="0"/>
            <c:spPr>
              <a:solidFill>
                <a:srgbClr val="FFC000"/>
              </a:solidFill>
              <a:ln>
                <a:noFill/>
              </a:ln>
              <a:effectLst/>
            </c:spPr>
            <c:extLst>
              <c:ext xmlns:c16="http://schemas.microsoft.com/office/drawing/2014/chart" uri="{C3380CC4-5D6E-409C-BE32-E72D297353CC}">
                <c16:uniqueId val="{00000009-7A94-44F7-A0D5-9D89CBC1AF67}"/>
              </c:ext>
            </c:extLst>
          </c:dPt>
          <c:dPt>
            <c:idx val="5"/>
            <c:invertIfNegative val="0"/>
            <c:bubble3D val="0"/>
            <c:spPr>
              <a:solidFill>
                <a:srgbClr val="D4D41D"/>
              </a:solidFill>
              <a:ln>
                <a:noFill/>
              </a:ln>
              <a:effectLst/>
            </c:spPr>
            <c:extLst>
              <c:ext xmlns:c16="http://schemas.microsoft.com/office/drawing/2014/chart" uri="{C3380CC4-5D6E-409C-BE32-E72D297353CC}">
                <c16:uniqueId val="{0000000B-7A94-44F7-A0D5-9D89CBC1AF67}"/>
              </c:ext>
            </c:extLst>
          </c:dPt>
          <c:cat>
            <c:strRef>
              <c:f>Sheet1!$A$2:$A$7</c:f>
              <c:strCache>
                <c:ptCount val="6"/>
                <c:pt idx="0">
                  <c:v>Had a craving</c:v>
                </c:pt>
                <c:pt idx="1">
                  <c:v>Wanted something I could eat quickly</c:v>
                </c:pt>
                <c:pt idx="2">
                  <c:v>Had a craving</c:v>
                </c:pt>
                <c:pt idx="3">
                  <c:v>Wanted something I could eat quickly</c:v>
                </c:pt>
                <c:pt idx="4">
                  <c:v>Had a craving</c:v>
                </c:pt>
                <c:pt idx="5">
                  <c:v>Wanted something I could eat quickly</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7A94-44F7-A0D5-9D89CBC1AF67}"/>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B-E620-4E52-9785-A75D7C857A7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A-E620-4E52-9785-A75D7C857A72}"/>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0-E620-4E52-9785-A75D7C857A7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85D3-4EDE-8A00-7A7E2DEDFE0C}"/>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85D3-4EDE-8A00-7A7E2DEDFE0C}"/>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85D3-4EDE-8A00-7A7E2DEDFE0C}"/>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1.1808127164840698E-3"/>
          <c:y val="0.11891856044530869"/>
          <c:w val="0.99881923198699951"/>
          <c:h val="0.79015970230102539"/>
        </c:manualLayout>
      </c:layout>
      <c:barChart>
        <c:barDir val="col"/>
        <c:grouping val="clustered"/>
        <c:varyColors val="0"/>
        <c:ser>
          <c:idx val="0"/>
          <c:order val="0"/>
          <c:tx>
            <c:strRef>
              <c:f>Sheet1!$B$1</c:f>
              <c:strCache>
                <c:ptCount val="1"/>
                <c:pt idx="0">
                  <c:v>Q1-Q3 2019</c:v>
                </c:pt>
              </c:strCache>
            </c:strRef>
          </c:tx>
          <c:spPr>
            <a:solidFill>
              <a:schemeClr val="accent1">
                <a:tint val="65000"/>
              </a:schemeClr>
            </a:solidFill>
            <a:ln>
              <a:noFill/>
            </a:ln>
            <a:effectLst/>
          </c:spPr>
          <c:invertIfNegative val="0"/>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Sheet1!$D$2:$D$16</c:f>
              <c:numCache>
                <c:formatCode>0.0%</c:formatCode>
                <c:ptCount val="15"/>
                <c:pt idx="0">
                  <c:v>0.2</c:v>
                </c:pt>
                <c:pt idx="1">
                  <c:v>0.2</c:v>
                </c:pt>
                <c:pt idx="2">
                  <c:v>0.2</c:v>
                </c:pt>
                <c:pt idx="3">
                  <c:v>0.2</c:v>
                </c:pt>
                <c:pt idx="4">
                  <c:v>0.2</c:v>
                </c:pt>
                <c:pt idx="5">
                  <c:v>0.2</c:v>
                </c:pt>
                <c:pt idx="6">
                  <c:v>0.2</c:v>
                </c:pt>
                <c:pt idx="7">
                  <c:v>0.2</c:v>
                </c:pt>
                <c:pt idx="8">
                  <c:v>0.2</c:v>
                </c:pt>
                <c:pt idx="9">
                  <c:v>0.2</c:v>
                </c:pt>
                <c:pt idx="10">
                  <c:v>0.2</c:v>
                </c:pt>
                <c:pt idx="11">
                  <c:v>0.2</c:v>
                </c:pt>
                <c:pt idx="12">
                  <c:v>0.2</c:v>
                </c:pt>
                <c:pt idx="13">
                  <c:v>0.2</c:v>
                </c:pt>
                <c:pt idx="14">
                  <c:v>0.2</c:v>
                </c:pt>
              </c:numCache>
            </c:numRef>
          </c:val>
          <c:extLst>
            <c:ext xmlns:c16="http://schemas.microsoft.com/office/drawing/2014/chart" uri="{C3380CC4-5D6E-409C-BE32-E72D297353CC}">
              <c16:uniqueId val="{00000000-7348-4C4A-994E-0D82FDAD1739}"/>
            </c:ext>
          </c:extLst>
        </c:ser>
        <c:ser>
          <c:idx val="1"/>
          <c:order val="1"/>
          <c:tx>
            <c:strRef>
              <c:f>Sheet1!$C$1</c:f>
              <c:strCache>
                <c:ptCount val="1"/>
                <c:pt idx="0">
                  <c:v>Q1-Q3 2020</c:v>
                </c:pt>
              </c:strCache>
            </c:strRef>
          </c:tx>
          <c:spPr>
            <a:solidFill>
              <a:schemeClr val="accent1"/>
            </a:solidFill>
            <a:ln>
              <a:noFill/>
            </a:ln>
            <a:effectLst/>
          </c:spPr>
          <c:invertIfNegative val="0"/>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Sheet1!$C$2:$C$16</c:f>
              <c:numCache>
                <c:formatCode>0.0%</c:formatCode>
                <c:ptCount val="15"/>
                <c:pt idx="0">
                  <c:v>0.2</c:v>
                </c:pt>
                <c:pt idx="1">
                  <c:v>0.2</c:v>
                </c:pt>
                <c:pt idx="2">
                  <c:v>0.2</c:v>
                </c:pt>
                <c:pt idx="3">
                  <c:v>0.2</c:v>
                </c:pt>
                <c:pt idx="4">
                  <c:v>0.2</c:v>
                </c:pt>
                <c:pt idx="5">
                  <c:v>0.2</c:v>
                </c:pt>
                <c:pt idx="6">
                  <c:v>0.2</c:v>
                </c:pt>
                <c:pt idx="7">
                  <c:v>0.2</c:v>
                </c:pt>
                <c:pt idx="8">
                  <c:v>0.2</c:v>
                </c:pt>
                <c:pt idx="9">
                  <c:v>0.2</c:v>
                </c:pt>
                <c:pt idx="10">
                  <c:v>0.2</c:v>
                </c:pt>
                <c:pt idx="11">
                  <c:v>0.2</c:v>
                </c:pt>
                <c:pt idx="12">
                  <c:v>0.2</c:v>
                </c:pt>
                <c:pt idx="13">
                  <c:v>0.2</c:v>
                </c:pt>
                <c:pt idx="14">
                  <c:v>0.2</c:v>
                </c:pt>
              </c:numCache>
            </c:numRef>
          </c:val>
          <c:extLst>
            <c:ext xmlns:c16="http://schemas.microsoft.com/office/drawing/2014/chart" uri="{C3380CC4-5D6E-409C-BE32-E72D297353CC}">
              <c16:uniqueId val="{00000001-7348-4C4A-994E-0D82FDAD1739}"/>
            </c:ext>
          </c:extLst>
        </c:ser>
        <c:ser>
          <c:idx val="2"/>
          <c:order val="2"/>
          <c:tx>
            <c:strRef>
              <c:f>Sheet1!$D$1</c:f>
              <c:strCache>
                <c:ptCount val="1"/>
                <c:pt idx="0">
                  <c:v>Q1-Q3 2021</c:v>
                </c:pt>
              </c:strCache>
            </c:strRef>
          </c:tx>
          <c:spPr>
            <a:solidFill>
              <a:schemeClr val="accent1">
                <a:shade val="65000"/>
              </a:schemeClr>
            </a:solidFill>
            <a:ln>
              <a:noFill/>
            </a:ln>
            <a:effectLst/>
          </c:spPr>
          <c:invertIfNegative val="0"/>
          <c:dLbls>
            <c:dLbl>
              <c:idx val="0"/>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2-7348-4C4A-994E-0D82FDAD1739}"/>
                </c:ext>
              </c:extLst>
            </c:dLbl>
            <c:dLbl>
              <c:idx val="1"/>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3-7348-4C4A-994E-0D82FDAD1739}"/>
                </c:ext>
              </c:extLst>
            </c:dLbl>
            <c:dLbl>
              <c:idx val="2"/>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4-7348-4C4A-994E-0D82FDAD1739}"/>
                </c:ext>
              </c:extLst>
            </c:dLbl>
            <c:dLbl>
              <c:idx val="3"/>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5-7348-4C4A-994E-0D82FDAD1739}"/>
                </c:ext>
              </c:extLst>
            </c:dLbl>
            <c:dLbl>
              <c:idx val="4"/>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6-7348-4C4A-994E-0D82FDAD1739}"/>
                </c:ext>
              </c:extLst>
            </c:dLbl>
            <c:dLbl>
              <c:idx val="5"/>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7-7348-4C4A-994E-0D82FDAD1739}"/>
                </c:ext>
              </c:extLst>
            </c:dLbl>
            <c:dLbl>
              <c:idx val="6"/>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8-7348-4C4A-994E-0D82FDAD1739}"/>
                </c:ext>
              </c:extLst>
            </c:dLbl>
            <c:dLbl>
              <c:idx val="7"/>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9-7348-4C4A-994E-0D82FDAD1739}"/>
                </c:ext>
              </c:extLst>
            </c:dLbl>
            <c:dLbl>
              <c:idx val="8"/>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A-7348-4C4A-994E-0D82FDAD1739}"/>
                </c:ext>
              </c:extLst>
            </c:dLbl>
            <c:dLbl>
              <c:idx val="9"/>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B-7348-4C4A-994E-0D82FDAD1739}"/>
                </c:ext>
              </c:extLst>
            </c:dLbl>
            <c:dLbl>
              <c:idx val="10"/>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C-7348-4C4A-994E-0D82FDAD1739}"/>
                </c:ext>
              </c:extLst>
            </c:dLbl>
            <c:dLbl>
              <c:idx val="11"/>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D-7348-4C4A-994E-0D82FDAD1739}"/>
                </c:ext>
              </c:extLst>
            </c:dLbl>
            <c:dLbl>
              <c:idx val="12"/>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E-7348-4C4A-994E-0D82FDAD1739}"/>
                </c:ext>
              </c:extLst>
            </c:dLbl>
            <c:dLbl>
              <c:idx val="13"/>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F-7348-4C4A-994E-0D82FDAD1739}"/>
                </c:ext>
              </c:extLst>
            </c:dLbl>
            <c:dLbl>
              <c:idx val="14"/>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10-7348-4C4A-994E-0D82FDAD1739}"/>
                </c:ext>
              </c:extLst>
            </c:dLbl>
            <c:spPr>
              <a:noFill/>
              <a:ln>
                <a:noFill/>
              </a:ln>
              <a:effectLst/>
            </c:spPr>
            <c:txPr>
              <a:bodyPr rot="0" spcFirstLastPara="1" vertOverflow="ellipsis" vert="horz" wrap="square" anchor="ctr" anchorCtr="1"/>
              <a:lstStyle/>
              <a:p>
                <a:pPr>
                  <a:defRPr sz="800" b="1" i="0" u="none" strike="noStrike"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c:spPr>
                </c15:leaderLines>
              </c:ext>
            </c:extLst>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Sheet1!$B$2:$B$16</c:f>
              <c:numCache>
                <c:formatCode>0.0%</c:formatCode>
                <c:ptCount val="15"/>
                <c:pt idx="0">
                  <c:v>0.2</c:v>
                </c:pt>
                <c:pt idx="1">
                  <c:v>0.2</c:v>
                </c:pt>
                <c:pt idx="2">
                  <c:v>0.2</c:v>
                </c:pt>
                <c:pt idx="3">
                  <c:v>0.2</c:v>
                </c:pt>
                <c:pt idx="4">
                  <c:v>0.2</c:v>
                </c:pt>
                <c:pt idx="5">
                  <c:v>0.2</c:v>
                </c:pt>
                <c:pt idx="6">
                  <c:v>0.2</c:v>
                </c:pt>
                <c:pt idx="7">
                  <c:v>0.2</c:v>
                </c:pt>
                <c:pt idx="8">
                  <c:v>0.2</c:v>
                </c:pt>
                <c:pt idx="9">
                  <c:v>0.2</c:v>
                </c:pt>
                <c:pt idx="10">
                  <c:v>0.2</c:v>
                </c:pt>
                <c:pt idx="11">
                  <c:v>0.2</c:v>
                </c:pt>
                <c:pt idx="12">
                  <c:v>0.2</c:v>
                </c:pt>
                <c:pt idx="13">
                  <c:v>0.2</c:v>
                </c:pt>
                <c:pt idx="14">
                  <c:v>0.2</c:v>
                </c:pt>
              </c:numCache>
            </c:numRef>
          </c:val>
          <c:extLst>
            <c:ext xmlns:c16="http://schemas.microsoft.com/office/drawing/2014/chart" uri="{C3380CC4-5D6E-409C-BE32-E72D297353CC}">
              <c16:uniqueId val="{00000011-7348-4C4A-994E-0D82FDAD1739}"/>
            </c:ext>
          </c:extLst>
        </c:ser>
        <c:dLbls>
          <c:showLegendKey val="0"/>
          <c:showVal val="0"/>
          <c:showCatName val="0"/>
          <c:showSerName val="0"/>
          <c:showPercent val="0"/>
          <c:showBubbleSize val="0"/>
        </c:dLbls>
        <c:gapWidth val="328"/>
        <c:overlap val="-35"/>
        <c:axId val="127979727"/>
        <c:axId val="502950559"/>
      </c:barChart>
      <c:catAx>
        <c:axId val="127979727"/>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800" b="0" i="0" u="none" strike="noStrike" kern="1200" baseline="0" smtId="4294967295">
                <a:solidFill>
                  <a:schemeClr val="tx1">
                    <a:lumMod val="65000"/>
                    <a:lumOff val="35000"/>
                  </a:schemeClr>
                </a:solidFill>
                <a:latin typeface="+mn-lt"/>
                <a:ea typeface="+mn-ea"/>
                <a:cs typeface="+mn-cs"/>
              </a:defRPr>
            </a:pPr>
            <a:endParaRPr lang="en-US"/>
          </a:p>
        </c:txPr>
        <c:crossAx val="502950559"/>
        <c:crosses val="autoZero"/>
        <c:auto val="0"/>
        <c:lblAlgn val="ctr"/>
        <c:lblOffset val="100"/>
        <c:noMultiLvlLbl val="0"/>
      </c:catAx>
      <c:valAx>
        <c:axId val="502950559"/>
        <c:scaling>
          <c:orientation val="minMax"/>
        </c:scaling>
        <c:delete val="1"/>
        <c:axPos val="l"/>
        <c:numFmt formatCode="0.0%" sourceLinked="1"/>
        <c:majorTickMark val="out"/>
        <c:minorTickMark val="none"/>
        <c:tickLblPos val="nextTo"/>
        <c:crossAx val="127979727"/>
        <c:crosses val="autoZero"/>
        <c:crossBetween val="between"/>
      </c:valAx>
      <c:spPr>
        <a:noFill/>
        <a:ln>
          <a:noFill/>
        </a:ln>
        <a:effectLst/>
      </c:spPr>
    </c:plotArea>
    <c:legend>
      <c:legendPos val="t"/>
      <c:layout>
        <c:manualLayout>
          <c:xMode val="edge"/>
          <c:yMode val="edge"/>
          <c:x val="0.39619842171669006"/>
          <c:y val="4.495513066649437E-2"/>
          <c:w val="0.20760312676429749"/>
          <c:h val="4.8756495118141174E-2"/>
        </c:manualLayout>
      </c:layout>
      <c:overlay val="0"/>
      <c:spPr>
        <a:noFill/>
        <a:ln>
          <a:noFill/>
        </a:ln>
        <a:effectLst/>
      </c:spPr>
      <c:txPr>
        <a:bodyPr rot="0" spcFirstLastPara="1" vertOverflow="ellipsis" vert="horz" wrap="square" anchor="ctr" anchorCtr="1"/>
        <a:lstStyle/>
        <a:p>
          <a:pPr>
            <a:defRPr sz="800" b="0" i="0" u="none" strike="noStrike" kern="1200" baseline="0" smtId="4294967295">
              <a:solidFill>
                <a:schemeClr val="tx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smtId="4294967295"/>
      </a:pPr>
      <a:endParaRPr lang="en-US"/>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250009889668104E-2"/>
          <c:y val="1.4987521185455682E-2"/>
          <c:w val="0.93550165456447276"/>
          <c:h val="0.9328674646345535"/>
        </c:manualLayout>
      </c:layout>
      <c:bubbleChart>
        <c:varyColors val="1"/>
        <c:ser>
          <c:idx val="0"/>
          <c:order val="0"/>
          <c:tx>
            <c:strRef>
              <c:f>Sheet1!$B$1</c:f>
              <c:strCache>
                <c:ptCount val="1"/>
                <c:pt idx="0">
                  <c:v>Category Share</c:v>
                </c:pt>
              </c:strCache>
            </c:strRef>
          </c:tx>
          <c:spPr>
            <a:solidFill>
              <a:schemeClr val="accent1">
                <a:alpha val="75000"/>
              </a:schemeClr>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9D9A-4E9A-B198-DEABD8AD9BFD}"/>
              </c:ext>
            </c:extLst>
          </c:dPt>
          <c:dPt>
            <c:idx val="1"/>
            <c:invertIfNegative val="0"/>
            <c:bubble3D val="0"/>
            <c:spPr>
              <a:solidFill>
                <a:srgbClr val="E84518"/>
              </a:solidFill>
              <a:ln>
                <a:noFill/>
              </a:ln>
              <a:effectLst/>
            </c:spPr>
            <c:extLst>
              <c:ext xmlns:c16="http://schemas.microsoft.com/office/drawing/2014/chart" uri="{C3380CC4-5D6E-409C-BE32-E72D297353CC}">
                <c16:uniqueId val="{00000003-9D9A-4E9A-B198-DEABD8AD9BFD}"/>
              </c:ext>
            </c:extLst>
          </c:dPt>
          <c:dPt>
            <c:idx val="2"/>
            <c:invertIfNegative val="0"/>
            <c:bubble3D val="0"/>
            <c:spPr>
              <a:solidFill>
                <a:srgbClr val="FF6600"/>
              </a:solidFill>
              <a:ln>
                <a:noFill/>
              </a:ln>
              <a:effectLst/>
            </c:spPr>
            <c:extLst>
              <c:ext xmlns:c16="http://schemas.microsoft.com/office/drawing/2014/chart" uri="{C3380CC4-5D6E-409C-BE32-E72D297353CC}">
                <c16:uniqueId val="{00000005-9D9A-4E9A-B198-DEABD8AD9BFD}"/>
              </c:ext>
            </c:extLst>
          </c:dPt>
          <c:dPt>
            <c:idx val="3"/>
            <c:invertIfNegative val="0"/>
            <c:bubble3D val="0"/>
            <c:spPr>
              <a:solidFill>
                <a:schemeClr val="tx2">
                  <a:lumMod val="60000"/>
                  <a:lumOff val="40000"/>
                </a:schemeClr>
              </a:solidFill>
              <a:ln>
                <a:noFill/>
              </a:ln>
              <a:effectLst/>
            </c:spPr>
            <c:extLst>
              <c:ext xmlns:c16="http://schemas.microsoft.com/office/drawing/2014/chart" uri="{C3380CC4-5D6E-409C-BE32-E72D297353CC}">
                <c16:uniqueId val="{00000007-9D9A-4E9A-B198-DEABD8AD9BFD}"/>
              </c:ext>
            </c:extLst>
          </c:dPt>
          <c:dPt>
            <c:idx val="4"/>
            <c:invertIfNegative val="0"/>
            <c:bubble3D val="0"/>
            <c:spPr>
              <a:solidFill>
                <a:schemeClr val="bg1">
                  <a:lumMod val="65000"/>
                </a:schemeClr>
              </a:solidFill>
              <a:ln>
                <a:noFill/>
              </a:ln>
              <a:effectLst/>
            </c:spPr>
            <c:extLst>
              <c:ext xmlns:c16="http://schemas.microsoft.com/office/drawing/2014/chart" uri="{C3380CC4-5D6E-409C-BE32-E72D297353CC}">
                <c16:uniqueId val="{00000009-9D9A-4E9A-B198-DEABD8AD9BFD}"/>
              </c:ext>
            </c:extLst>
          </c:dPt>
          <c:dPt>
            <c:idx val="5"/>
            <c:invertIfNegative val="0"/>
            <c:bubble3D val="0"/>
            <c:spPr>
              <a:solidFill>
                <a:schemeClr val="accent1">
                  <a:lumMod val="20000"/>
                  <a:lumOff val="80000"/>
                </a:schemeClr>
              </a:solidFill>
              <a:ln>
                <a:noFill/>
              </a:ln>
              <a:effectLst/>
            </c:spPr>
            <c:extLst>
              <c:ext xmlns:c16="http://schemas.microsoft.com/office/drawing/2014/chart" uri="{C3380CC4-5D6E-409C-BE32-E72D297353CC}">
                <c16:uniqueId val="{0000000B-9D9A-4E9A-B198-DEABD8AD9BFD}"/>
              </c:ext>
            </c:extLst>
          </c:dPt>
          <c:dPt>
            <c:idx val="6"/>
            <c:invertIfNegative val="0"/>
            <c:bubble3D val="0"/>
            <c:spPr>
              <a:solidFill>
                <a:srgbClr val="FFCE00"/>
              </a:solidFill>
              <a:ln>
                <a:noFill/>
              </a:ln>
              <a:effectLst/>
            </c:spPr>
            <c:extLst>
              <c:ext xmlns:c16="http://schemas.microsoft.com/office/drawing/2014/chart" uri="{C3380CC4-5D6E-409C-BE32-E72D297353CC}">
                <c16:uniqueId val="{0000000D-9D9A-4E9A-B198-DEABD8AD9BFD}"/>
              </c:ext>
            </c:extLst>
          </c:dPt>
          <c:dPt>
            <c:idx val="7"/>
            <c:invertIfNegative val="0"/>
            <c:bubble3D val="0"/>
            <c:spPr>
              <a:solidFill>
                <a:srgbClr val="FFF57B"/>
              </a:solidFill>
              <a:ln>
                <a:noFill/>
              </a:ln>
              <a:effectLst/>
            </c:spPr>
            <c:extLst>
              <c:ext xmlns:c16="http://schemas.microsoft.com/office/drawing/2014/chart" uri="{C3380CC4-5D6E-409C-BE32-E72D297353CC}">
                <c16:uniqueId val="{0000000F-9D9A-4E9A-B198-DEABD8AD9BFD}"/>
              </c:ext>
            </c:extLst>
          </c:dPt>
          <c:dPt>
            <c:idx val="8"/>
            <c:invertIfNegative val="0"/>
            <c:bubble3D val="0"/>
            <c:spPr>
              <a:solidFill>
                <a:srgbClr val="D1D105"/>
              </a:solidFill>
              <a:ln>
                <a:noFill/>
              </a:ln>
              <a:effectLst/>
            </c:spPr>
            <c:extLst>
              <c:ext xmlns:c16="http://schemas.microsoft.com/office/drawing/2014/chart" uri="{C3380CC4-5D6E-409C-BE32-E72D297353CC}">
                <c16:uniqueId val="{00000011-9D9A-4E9A-B198-DEABD8AD9BFD}"/>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9D9A-4E9A-B198-DEABD8AD9BFD}"/>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9D9A-4E9A-B198-DEABD8AD9BFD}"/>
              </c:ext>
            </c:extLst>
          </c:dPt>
          <c:dPt>
            <c:idx val="11"/>
            <c:invertIfNegative val="0"/>
            <c:bubble3D val="0"/>
            <c:spPr>
              <a:solidFill>
                <a:srgbClr val="0ADDCD"/>
              </a:solidFill>
              <a:ln>
                <a:noFill/>
              </a:ln>
              <a:effectLst/>
            </c:spPr>
            <c:extLst>
              <c:ext xmlns:c16="http://schemas.microsoft.com/office/drawing/2014/chart" uri="{C3380CC4-5D6E-409C-BE32-E72D297353CC}">
                <c16:uniqueId val="{00000017-9D9A-4E9A-B198-DEABD8AD9BFD}"/>
              </c:ext>
            </c:extLst>
          </c:dPt>
          <c:dPt>
            <c:idx val="12"/>
            <c:invertIfNegative val="0"/>
            <c:bubble3D val="0"/>
            <c:spPr>
              <a:solidFill>
                <a:schemeClr val="accent3">
                  <a:lumMod val="90000"/>
                  <a:lumOff val="10000"/>
                </a:schemeClr>
              </a:solidFill>
              <a:ln w="38100">
                <a:noFill/>
              </a:ln>
              <a:effectLst/>
            </c:spPr>
            <c:extLst>
              <c:ext xmlns:c16="http://schemas.microsoft.com/office/drawing/2014/chart" uri="{C3380CC4-5D6E-409C-BE32-E72D297353CC}">
                <c16:uniqueId val="{00000019-9D9A-4E9A-B198-DEABD8AD9BFD}"/>
              </c:ext>
            </c:extLst>
          </c:dPt>
          <c:dPt>
            <c:idx val="13"/>
            <c:invertIfNegative val="0"/>
            <c:bubble3D val="0"/>
            <c:spPr>
              <a:solidFill>
                <a:srgbClr val="4D8DD3"/>
              </a:solidFill>
              <a:ln>
                <a:noFill/>
              </a:ln>
              <a:effectLst/>
            </c:spPr>
            <c:extLst>
              <c:ext xmlns:c16="http://schemas.microsoft.com/office/drawing/2014/chart" uri="{C3380CC4-5D6E-409C-BE32-E72D297353CC}">
                <c16:uniqueId val="{0000001B-9D9A-4E9A-B198-DEABD8AD9BFD}"/>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9D9A-4E9A-B198-DEABD8AD9BFD}"/>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9D9A-4E9A-B198-DEABD8AD9BFD}"/>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9D9A-4E9A-B198-DEABD8AD9BFD}"/>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9D9A-4E9A-B198-DEABD8AD9BFD}"/>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9D9A-4E9A-B198-DEABD8AD9BFD}"/>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9D9A-4E9A-B198-DEABD8AD9BFD}"/>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9D9A-4E9A-B198-DEABD8AD9BFD}"/>
              </c:ext>
            </c:extLst>
          </c:dPt>
          <c:dLbls>
            <c:dLbl>
              <c:idx val="0"/>
              <c:tx>
                <c:rich>
                  <a:bodyPr/>
                  <a:lstStyle/>
                  <a:p>
                    <a:fld id="{1AD843F2-E00E-4788-BA7D-D267C3FB8DDC}" type="CELLRANGE">
                      <a:rPr lang="en-IN"/>
                      <a:pPr/>
                      <a:t>[CELLRANGE]</a:t>
                    </a:fld>
                    <a:r>
                      <a:rPr lang="en-IN" baseline="0"/>
                      <a:t>, </a:t>
                    </a:r>
                    <a:fld id="{8538D454-3A47-4691-80C9-19766D408F75}" type="YVALUE">
                      <a:rPr lang="en-IN" baseline="0"/>
                      <a:pPr/>
                      <a:t>[Y VALUE]</a:t>
                    </a:fld>
                    <a:r>
                      <a:rPr lang="en-IN" baseline="0"/>
                      <a:t>, </a:t>
                    </a:r>
                    <a:fld id="{96B94192-883C-45D9-89A3-45EB4639459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9D9A-4E9A-B198-DEABD8AD9BFD}"/>
                </c:ext>
              </c:extLst>
            </c:dLbl>
            <c:dLbl>
              <c:idx val="1"/>
              <c:layout>
                <c:manualLayout>
                  <c:x val="-1.1981327112604616E-16"/>
                  <c:y val="-6.1961321036934018E-2"/>
                </c:manualLayout>
              </c:layout>
              <c:tx>
                <c:rich>
                  <a:bodyPr/>
                  <a:lstStyle/>
                  <a:p>
                    <a:fld id="{25913ABB-1452-4CC8-846C-E0498378DF23}" type="CELLRANGE">
                      <a:rPr lang="en-US" baseline="0"/>
                      <a:pPr/>
                      <a:t>[CELLRANGE]</a:t>
                    </a:fld>
                    <a:r>
                      <a:rPr lang="en-US" baseline="0"/>
                      <a:t>, </a:t>
                    </a:r>
                    <a:fld id="{BEB7CE4D-0C8F-480C-9EFA-BFC32217B7C3}" type="YVALUE">
                      <a:rPr lang="en-US" baseline="0"/>
                      <a:pPr/>
                      <a:t>[Y VALUE]</a:t>
                    </a:fld>
                    <a:r>
                      <a:rPr lang="en-US" baseline="0"/>
                      <a:t>, </a:t>
                    </a:r>
                    <a:fld id="{7F6FBEEC-19B6-4B73-B75A-63B39C72EFB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9D9A-4E9A-B198-DEABD8AD9BFD}"/>
                </c:ext>
              </c:extLst>
            </c:dLbl>
            <c:dLbl>
              <c:idx val="2"/>
              <c:tx>
                <c:rich>
                  <a:bodyPr/>
                  <a:lstStyle/>
                  <a:p>
                    <a:fld id="{4C7FE2C0-98EB-4F84-A9EE-DA83406ADC1A}" type="CELLRANGE">
                      <a:rPr lang="en-IN"/>
                      <a:pPr/>
                      <a:t>[CELLRANGE]</a:t>
                    </a:fld>
                    <a:r>
                      <a:rPr lang="en-IN" baseline="0"/>
                      <a:t>, </a:t>
                    </a:r>
                    <a:fld id="{261463B7-FC28-45E9-98AC-50D6B77CE637}" type="YVALUE">
                      <a:rPr lang="en-IN" baseline="0"/>
                      <a:pPr/>
                      <a:t>[Y VALUE]</a:t>
                    </a:fld>
                    <a:r>
                      <a:rPr lang="en-IN" baseline="0"/>
                      <a:t>, </a:t>
                    </a:r>
                    <a:fld id="{8CF84B19-1C37-48C0-A151-00AD47286308}"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9D9A-4E9A-B198-DEABD8AD9BFD}"/>
                </c:ext>
              </c:extLst>
            </c:dLbl>
            <c:dLbl>
              <c:idx val="3"/>
              <c:tx>
                <c:rich>
                  <a:bodyPr/>
                  <a:lstStyle/>
                  <a:p>
                    <a:fld id="{D9E1715D-BD69-4E92-9877-8835594ED1D0}" type="CELLRANGE">
                      <a:rPr lang="en-IN"/>
                      <a:pPr/>
                      <a:t>[CELLRANGE]</a:t>
                    </a:fld>
                    <a:r>
                      <a:rPr lang="en-IN" baseline="0"/>
                      <a:t>, </a:t>
                    </a:r>
                    <a:fld id="{C5BC54F3-2178-4C65-AE2D-EC306A2AE404}" type="YVALUE">
                      <a:rPr lang="en-IN" baseline="0"/>
                      <a:pPr/>
                      <a:t>[Y VALUE]</a:t>
                    </a:fld>
                    <a:r>
                      <a:rPr lang="en-IN" baseline="0"/>
                      <a:t>, </a:t>
                    </a:r>
                    <a:fld id="{3A26E7C6-E31E-46C4-B5DC-3542657D9812}"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9D9A-4E9A-B198-DEABD8AD9BFD}"/>
                </c:ext>
              </c:extLst>
            </c:dLbl>
            <c:dLbl>
              <c:idx val="4"/>
              <c:tx>
                <c:rich>
                  <a:bodyPr/>
                  <a:lstStyle/>
                  <a:p>
                    <a:fld id="{E1EB1F9E-EA43-4071-96A6-D2F4F3CB04DE}" type="CELLRANGE">
                      <a:rPr lang="en-IN"/>
                      <a:pPr/>
                      <a:t>[CELLRANGE]</a:t>
                    </a:fld>
                    <a:r>
                      <a:rPr lang="en-IN" baseline="0"/>
                      <a:t>, </a:t>
                    </a:r>
                    <a:fld id="{14331D15-995D-4F21-9F74-BA95317C57D7}" type="YVALUE">
                      <a:rPr lang="en-IN" baseline="0"/>
                      <a:pPr/>
                      <a:t>[Y VALUE]</a:t>
                    </a:fld>
                    <a:r>
                      <a:rPr lang="en-IN" baseline="0"/>
                      <a:t>, </a:t>
                    </a:r>
                    <a:fld id="{F2E45EFB-43D9-4554-9F6F-1BE667EF3831}"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9D9A-4E9A-B198-DEABD8AD9BFD}"/>
                </c:ext>
              </c:extLst>
            </c:dLbl>
            <c:dLbl>
              <c:idx val="5"/>
              <c:tx>
                <c:rich>
                  <a:bodyPr/>
                  <a:lstStyle/>
                  <a:p>
                    <a:fld id="{CB25BBBD-C886-46D2-A6A3-4EF666CD71D2}" type="CELLRANGE">
                      <a:rPr lang="en-IN"/>
                      <a:pPr/>
                      <a:t>[CELLRANGE]</a:t>
                    </a:fld>
                    <a:r>
                      <a:rPr lang="en-IN" baseline="0"/>
                      <a:t>, </a:t>
                    </a:r>
                    <a:fld id="{DA8A429E-6F7A-4F96-AF0B-E05626CE82E3}" type="YVALUE">
                      <a:rPr lang="en-IN" baseline="0"/>
                      <a:pPr/>
                      <a:t>[Y VALUE]</a:t>
                    </a:fld>
                    <a:r>
                      <a:rPr lang="en-IN" baseline="0"/>
                      <a:t>, </a:t>
                    </a:r>
                    <a:fld id="{991A6437-5F48-48D8-B473-06BA25FE04CB}"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9D9A-4E9A-B198-DEABD8AD9BFD}"/>
                </c:ext>
              </c:extLst>
            </c:dLbl>
            <c:dLbl>
              <c:idx val="6"/>
              <c:tx>
                <c:rich>
                  <a:bodyPr/>
                  <a:lstStyle/>
                  <a:p>
                    <a:fld id="{43FF410B-A1DC-4670-9CFC-0231F775B954}" type="CELLRANGE">
                      <a:rPr lang="en-IN"/>
                      <a:pPr/>
                      <a:t>[CELLRANGE]</a:t>
                    </a:fld>
                    <a:r>
                      <a:rPr lang="en-IN" baseline="0"/>
                      <a:t>, </a:t>
                    </a:r>
                    <a:fld id="{2ADF613B-2CBE-4867-861C-4496ADB59736}" type="YVALUE">
                      <a:rPr lang="en-IN" baseline="0"/>
                      <a:pPr/>
                      <a:t>[Y VALUE]</a:t>
                    </a:fld>
                    <a:r>
                      <a:rPr lang="en-IN" baseline="0"/>
                      <a:t>, </a:t>
                    </a:r>
                    <a:fld id="{CB4A21C6-21DE-4D05-B0E7-D7A84958927A}"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9D9A-4E9A-B198-DEABD8AD9BFD}"/>
                </c:ext>
              </c:extLst>
            </c:dLbl>
            <c:dLbl>
              <c:idx val="7"/>
              <c:tx>
                <c:rich>
                  <a:bodyPr/>
                  <a:lstStyle/>
                  <a:p>
                    <a:fld id="{6E768D7E-5D01-4100-A4BF-DDF244209866}" type="CELLRANGE">
                      <a:rPr lang="en-IN"/>
                      <a:pPr/>
                      <a:t>[CELLRANGE]</a:t>
                    </a:fld>
                    <a:r>
                      <a:rPr lang="en-IN" baseline="0"/>
                      <a:t>, </a:t>
                    </a:r>
                    <a:fld id="{3DDBD939-DC90-4E2E-B426-5F6E3267408C}" type="YVALUE">
                      <a:rPr lang="en-IN" baseline="0"/>
                      <a:pPr/>
                      <a:t>[Y VALUE]</a:t>
                    </a:fld>
                    <a:r>
                      <a:rPr lang="en-IN" baseline="0"/>
                      <a:t>, </a:t>
                    </a:r>
                    <a:fld id="{0859A97F-6661-4175-AA42-60394767DDCE}"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9D9A-4E9A-B198-DEABD8AD9BFD}"/>
                </c:ext>
              </c:extLst>
            </c:dLbl>
            <c:dLbl>
              <c:idx val="8"/>
              <c:tx>
                <c:rich>
                  <a:bodyPr/>
                  <a:lstStyle/>
                  <a:p>
                    <a:fld id="{30AC0448-AB16-43D4-B5C6-4DB7867FE93C}" type="CELLRANGE">
                      <a:rPr lang="en-IN"/>
                      <a:pPr/>
                      <a:t>[CELLRANGE]</a:t>
                    </a:fld>
                    <a:r>
                      <a:rPr lang="en-IN" baseline="0"/>
                      <a:t>, </a:t>
                    </a:r>
                    <a:fld id="{8455719F-A581-4246-9595-B681A4AA9391}" type="YVALUE">
                      <a:rPr lang="en-IN" baseline="0"/>
                      <a:pPr/>
                      <a:t>[Y VALUE]</a:t>
                    </a:fld>
                    <a:r>
                      <a:rPr lang="en-IN" baseline="0"/>
                      <a:t>, </a:t>
                    </a:r>
                    <a:fld id="{80FFAEF6-1F56-499E-8CC1-2C09474CDCB0}"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9D9A-4E9A-B198-DEABD8AD9BFD}"/>
                </c:ext>
              </c:extLst>
            </c:dLbl>
            <c:dLbl>
              <c:idx val="9"/>
              <c:tx>
                <c:rich>
                  <a:bodyPr/>
                  <a:lstStyle/>
                  <a:p>
                    <a:fld id="{CFEE03B6-3704-4011-89F0-BC15D7F6DDEC}" type="CELLRANGE">
                      <a:rPr lang="en-IN"/>
                      <a:pPr/>
                      <a:t>[CELLRANGE]</a:t>
                    </a:fld>
                    <a:r>
                      <a:rPr lang="en-IN" baseline="0"/>
                      <a:t>, </a:t>
                    </a:r>
                    <a:fld id="{C2312FEF-47A2-4D6F-8726-6B5887CB91E5}" type="YVALUE">
                      <a:rPr lang="en-IN" baseline="0"/>
                      <a:pPr/>
                      <a:t>[Y VALUE]</a:t>
                    </a:fld>
                    <a:r>
                      <a:rPr lang="en-IN" baseline="0"/>
                      <a:t>, </a:t>
                    </a:r>
                    <a:fld id="{9F6FBC33-50A9-43A9-B27F-2D28E1F8A8AE}"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9D9A-4E9A-B198-DEABD8AD9BFD}"/>
                </c:ext>
              </c:extLst>
            </c:dLbl>
            <c:dLbl>
              <c:idx val="10"/>
              <c:tx>
                <c:rich>
                  <a:bodyPr/>
                  <a:lstStyle/>
                  <a:p>
                    <a:fld id="{40429244-E4BF-40F6-8762-D07518FF0D0D}" type="CELLRANGE">
                      <a:rPr lang="en-IN"/>
                      <a:pPr/>
                      <a:t>[CELLRANGE]</a:t>
                    </a:fld>
                    <a:r>
                      <a:rPr lang="en-IN" baseline="0"/>
                      <a:t>, </a:t>
                    </a:r>
                    <a:fld id="{2A35BA39-E3E6-46B5-80B9-1003CF97B2AB}" type="YVALUE">
                      <a:rPr lang="en-IN" baseline="0"/>
                      <a:pPr/>
                      <a:t>[Y VALUE]</a:t>
                    </a:fld>
                    <a:r>
                      <a:rPr lang="en-IN" baseline="0"/>
                      <a:t>, </a:t>
                    </a:r>
                    <a:fld id="{A2346F21-E470-4757-BF5D-212495B4371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9D9A-4E9A-B198-DEABD8AD9BFD}"/>
                </c:ext>
              </c:extLst>
            </c:dLbl>
            <c:dLbl>
              <c:idx val="11"/>
              <c:tx>
                <c:rich>
                  <a:bodyPr/>
                  <a:lstStyle/>
                  <a:p>
                    <a:fld id="{881FC66E-049B-4124-8AF6-D8C334AFD521}" type="CELLRANGE">
                      <a:rPr lang="en-IN"/>
                      <a:pPr/>
                      <a:t>[CELLRANGE]</a:t>
                    </a:fld>
                    <a:r>
                      <a:rPr lang="en-IN" baseline="0"/>
                      <a:t>, </a:t>
                    </a:r>
                    <a:fld id="{FE342B66-2948-4C7D-A100-87A84E777AD7}" type="YVALUE">
                      <a:rPr lang="en-IN" baseline="0"/>
                      <a:pPr/>
                      <a:t>[Y VALUE]</a:t>
                    </a:fld>
                    <a:r>
                      <a:rPr lang="en-IN" baseline="0"/>
                      <a:t>, </a:t>
                    </a:r>
                    <a:fld id="{BB498220-FDB0-48A7-8632-60AB74797F21}"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9D9A-4E9A-B198-DEABD8AD9BFD}"/>
                </c:ext>
              </c:extLst>
            </c:dLbl>
            <c:dLbl>
              <c:idx val="12"/>
              <c:layout>
                <c:manualLayout>
                  <c:x val="-1.171784400435647E-2"/>
                  <c:y val="-3.0193236714975844E-2"/>
                </c:manualLayout>
              </c:layout>
              <c:tx>
                <c:rich>
                  <a:bodyPr/>
                  <a:lstStyle/>
                  <a:p>
                    <a:fld id="{C6A00159-F499-4F63-B420-F6973D08F418}" type="CELLRANGE">
                      <a:rPr lang="en-US" baseline="0"/>
                      <a:pPr/>
                      <a:t>[CELLRANGE]</a:t>
                    </a:fld>
                    <a:r>
                      <a:rPr lang="en-US" baseline="0"/>
                      <a:t>, </a:t>
                    </a:r>
                    <a:fld id="{2776D894-A5D4-4D11-B23D-D51F481229B8}" type="YVALUE">
                      <a:rPr lang="en-US" baseline="0"/>
                      <a:pPr/>
                      <a:t>[Y VALUE]</a:t>
                    </a:fld>
                    <a:r>
                      <a:rPr lang="en-US" baseline="0"/>
                      <a:t>, </a:t>
                    </a:r>
                    <a:fld id="{FAFA5333-4371-4BEB-AA01-CF8B54E479B1}"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19-9D9A-4E9A-B198-DEABD8AD9BFD}"/>
                </c:ext>
              </c:extLst>
            </c:dLbl>
            <c:dLbl>
              <c:idx val="13"/>
              <c:tx>
                <c:rich>
                  <a:bodyPr/>
                  <a:lstStyle/>
                  <a:p>
                    <a:fld id="{FD039B2E-C507-4FAD-ADE6-812FD6D0C2B9}" type="CELLRANGE">
                      <a:rPr lang="en-IN"/>
                      <a:pPr/>
                      <a:t>[CELLRANGE]</a:t>
                    </a:fld>
                    <a:r>
                      <a:rPr lang="en-IN" baseline="0"/>
                      <a:t>, </a:t>
                    </a:r>
                    <a:fld id="{25AD9BE9-0422-4196-B2A2-11A079C0422F}" type="YVALUE">
                      <a:rPr lang="en-IN" baseline="0"/>
                      <a:pPr/>
                      <a:t>[Y VALUE]</a:t>
                    </a:fld>
                    <a:r>
                      <a:rPr lang="en-IN" baseline="0"/>
                      <a:t>, </a:t>
                    </a:r>
                    <a:fld id="{555CF3A9-42AE-49D7-9D14-39C4F9C5B186}"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9D9A-4E9A-B198-DEABD8AD9BFD}"/>
                </c:ext>
              </c:extLst>
            </c:dLbl>
            <c:dLbl>
              <c:idx val="14"/>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D-9D9A-4E9A-B198-DEABD8AD9BFD}"/>
                </c:ext>
              </c:extLst>
            </c:dLbl>
            <c:dLbl>
              <c:idx val="15"/>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F-9D9A-4E9A-B198-DEABD8AD9BFD}"/>
                </c:ext>
              </c:extLst>
            </c:dLbl>
            <c:dLbl>
              <c:idx val="16"/>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1-9D9A-4E9A-B198-DEABD8AD9BFD}"/>
                </c:ext>
              </c:extLst>
            </c:dLbl>
            <c:dLbl>
              <c:idx val="17"/>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3-9D9A-4E9A-B198-DEABD8AD9BFD}"/>
                </c:ext>
              </c:extLst>
            </c:dLbl>
            <c:dLbl>
              <c:idx val="18"/>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5-9D9A-4E9A-B198-DEABD8AD9BFD}"/>
                </c:ext>
              </c:extLst>
            </c:dLbl>
            <c:dLbl>
              <c:idx val="19"/>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7-9D9A-4E9A-B198-DEABD8AD9BFD}"/>
                </c:ext>
              </c:extLst>
            </c:dLbl>
            <c:dLbl>
              <c:idx val="20"/>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9-9D9A-4E9A-B198-DEABD8AD9BFD}"/>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xVal>
          <c:yVal>
            <c:numRef>
              <c:f>Sheet1!$B$2:$B$22</c:f>
              <c:numCache>
                <c:formatCode>0.00%</c:formatCode>
                <c:ptCount val="21"/>
                <c:pt idx="0">
                  <c:v>3.3000000000000002E-2</c:v>
                </c:pt>
                <c:pt idx="1">
                  <c:v>1.6E-2</c:v>
                </c:pt>
                <c:pt idx="2">
                  <c:v>5.0000000000000001E-3</c:v>
                </c:pt>
                <c:pt idx="3">
                  <c:v>1.4E-2</c:v>
                </c:pt>
                <c:pt idx="4">
                  <c:v>2.3E-2</c:v>
                </c:pt>
                <c:pt idx="5">
                  <c:v>1.7999999999999999E-2</c:v>
                </c:pt>
                <c:pt idx="6">
                  <c:v>2.7E-2</c:v>
                </c:pt>
                <c:pt idx="7">
                  <c:v>2.5000000000000001E-2</c:v>
                </c:pt>
                <c:pt idx="8">
                  <c:v>8.0000000000000002E-3</c:v>
                </c:pt>
                <c:pt idx="9">
                  <c:v>1.6E-2</c:v>
                </c:pt>
                <c:pt idx="10">
                  <c:v>1.9E-2</c:v>
                </c:pt>
                <c:pt idx="11">
                  <c:v>1.0999999999999999E-2</c:v>
                </c:pt>
                <c:pt idx="12">
                  <c:v>2.5000000000000001E-2</c:v>
                </c:pt>
                <c:pt idx="13">
                  <c:v>7.0000000000000001E-3</c:v>
                </c:pt>
              </c:numCache>
            </c:numRef>
          </c:yVal>
          <c:bubbleSize>
            <c:numRef>
              <c:f>Sheet1!$C$2:$C$22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bubbleSize>
          <c:bubble3D val="0"/>
          <c:extLst>
            <c:ext xmlns:c15="http://schemas.microsoft.com/office/drawing/2012/chart" uri="{02D57815-91ED-43cb-92C2-25804820EDAC}">
              <c15:datalabelsRange>
                <c15:f>Sheet1!$F$2:$F$22</c15:f>
                <c15:dlblRangeCache>
                  <c:ptCount val="21"/>
                  <c:pt idx="0">
                    <c:v>Breakfast @ Work / School</c:v>
                  </c:pt>
                  <c:pt idx="1">
                    <c:v>Evening Me</c:v>
                  </c:pt>
                  <c:pt idx="2">
                    <c:v>Family Breakfast</c:v>
                  </c:pt>
                  <c:pt idx="3">
                    <c:v>Mid Morning Snack</c:v>
                  </c:pt>
                  <c:pt idx="4">
                    <c:v>Evening We</c:v>
                  </c:pt>
                  <c:pt idx="5">
                    <c:v>Early Morning Bite</c:v>
                  </c:pt>
                  <c:pt idx="6">
                    <c:v>After Work / School Bite</c:v>
                  </c:pt>
                  <c:pt idx="7">
                    <c:v>Dinner Alternative</c:v>
                  </c:pt>
                  <c:pt idx="8">
                    <c:v>Breakfast For One</c:v>
                  </c:pt>
                  <c:pt idx="9">
                    <c:v>Afternoon Snack</c:v>
                  </c:pt>
                  <c:pt idx="10">
                    <c:v>Bedtime / Late Night Snack</c:v>
                  </c:pt>
                  <c:pt idx="11">
                    <c:v>Lunch</c:v>
                  </c:pt>
                  <c:pt idx="12">
                    <c:v>Lunch Alternative</c:v>
                  </c:pt>
                  <c:pt idx="13">
                    <c:v>Dinner</c:v>
                  </c:pt>
                </c15:dlblRangeCache>
              </c15:datalabelsRange>
            </c:ext>
            <c:ext xmlns:c16="http://schemas.microsoft.com/office/drawing/2014/chart" uri="{C3380CC4-5D6E-409C-BE32-E72D297353CC}">
              <c16:uniqueId val="{0000002A-9D9A-4E9A-B198-DEABD8AD9BFD}"/>
            </c:ext>
          </c:extLst>
        </c:ser>
        <c:ser>
          <c:idx val="1"/>
          <c:order val="1"/>
          <c:tx>
            <c:strRef>
              <c:f>Sheet1!$J$1</c:f>
              <c:strCache>
                <c:ptCount val="1"/>
              </c:strCache>
            </c:strRef>
          </c:tx>
          <c:spPr>
            <a:solidFill>
              <a:schemeClr val="accent2">
                <a:alpha val="75000"/>
              </a:schemeClr>
            </a:solidFill>
            <a:ln w="25400">
              <a:noFill/>
            </a:ln>
            <a:effectLst/>
          </c:spPr>
          <c:invertIfNegative val="0"/>
          <c:dLbls>
            <c:delete val="1"/>
          </c:dLbls>
          <c:xVal>
            <c:numRef>
              <c:f>Sheet1!$I$2:$I$15</c:f>
              <c:numCache>
                <c:formatCode>General</c:formatCode>
                <c:ptCount val="14"/>
                <c:pt idx="0">
                  <c:v>1</c:v>
                </c:pt>
                <c:pt idx="1">
                  <c:v>2</c:v>
                </c:pt>
                <c:pt idx="2">
                  <c:v>3</c:v>
                </c:pt>
                <c:pt idx="3">
                  <c:v>4</c:v>
                </c:pt>
                <c:pt idx="4">
                  <c:v>5</c:v>
                </c:pt>
                <c:pt idx="5">
                  <c:v>6</c:v>
                </c:pt>
                <c:pt idx="6">
                  <c:v>7</c:v>
                </c:pt>
                <c:pt idx="7">
                  <c:v>8</c:v>
                </c:pt>
                <c:pt idx="8">
                  <c:v>9</c:v>
                </c:pt>
                <c:pt idx="9">
                  <c:v>10</c:v>
                </c:pt>
                <c:pt idx="10">
                  <c:v>11</c:v>
                </c:pt>
                <c:pt idx="11">
                  <c:v>12</c:v>
                </c:pt>
                <c:pt idx="12">
                  <c:v>13</c:v>
                </c:pt>
                <c:pt idx="13">
                  <c:v>14</c:v>
                </c:pt>
              </c:numCache>
            </c:numRef>
          </c:xVal>
          <c:yVal>
            <c:numRef>
              <c:f>Sheet1!$J$2:$J$15</c:f>
              <c:numCache>
                <c:formatCode>0.00%</c:formatCode>
                <c:ptCount val="14"/>
                <c:pt idx="0">
                  <c:v>1.2999999999999999E-2</c:v>
                </c:pt>
                <c:pt idx="1">
                  <c:v>1.2999999999999999E-2</c:v>
                </c:pt>
                <c:pt idx="2">
                  <c:v>1.2999999999999999E-2</c:v>
                </c:pt>
                <c:pt idx="3">
                  <c:v>1.2999999999999999E-2</c:v>
                </c:pt>
                <c:pt idx="4">
                  <c:v>1.2999999999999999E-2</c:v>
                </c:pt>
                <c:pt idx="5">
                  <c:v>1.2999999999999999E-2</c:v>
                </c:pt>
                <c:pt idx="6">
                  <c:v>1.2999999999999999E-2</c:v>
                </c:pt>
                <c:pt idx="7">
                  <c:v>1.2999999999999999E-2</c:v>
                </c:pt>
                <c:pt idx="8">
                  <c:v>1.2999999999999999E-2</c:v>
                </c:pt>
                <c:pt idx="9">
                  <c:v>1.2999999999999999E-2</c:v>
                </c:pt>
                <c:pt idx="10">
                  <c:v>1.2999999999999999E-2</c:v>
                </c:pt>
                <c:pt idx="11">
                  <c:v>1.2999999999999999E-2</c:v>
                </c:pt>
                <c:pt idx="12">
                  <c:v>1.2999999999999999E-2</c:v>
                </c:pt>
                <c:pt idx="13">
                  <c:v>1.2999999999999999E-2</c:v>
                </c:pt>
              </c:numCache>
            </c:numRef>
          </c:yVal>
          <c:bubbleSize>
            <c:numLit>
              <c:formatCode>General</c:formatCode>
              <c:ptCount val="1"/>
              <c:pt idx="0">
                <c:v>1</c:v>
              </c:pt>
            </c:numLit>
          </c:bubbleSize>
          <c:bubble3D val="0"/>
          <c:extLst>
            <c:ext xmlns:c16="http://schemas.microsoft.com/office/drawing/2014/chart" uri="{C3380CC4-5D6E-409C-BE32-E72D297353CC}">
              <c16:uniqueId val="{0000002B-9D9A-4E9A-B198-DEABD8AD9BFD}"/>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quot;$&quot;#,##0" sourceLinked="0"/>
        <c:majorTickMark val="none"/>
        <c:minorTickMark val="none"/>
        <c:tickLblPos val="low"/>
        <c:spPr>
          <a:noFill/>
          <a:ln w="9525" cap="flat" cmpd="sng" algn="ctr">
            <a:solidFill>
              <a:schemeClr val="bg1">
                <a:lumMod val="75000"/>
              </a:schemeClr>
            </a:solidFill>
            <a:prstDash val="sysDash"/>
            <a:round/>
          </a:ln>
          <a:effectLst/>
        </c:spPr>
        <c:txPr>
          <a:bodyPr rot="-60000000" spcFirstLastPara="1" vertOverflow="ellipsis" vert="horz" wrap="square" anchor="ctr" anchorCtr="1"/>
          <a:lstStyle/>
          <a:p>
            <a:pPr>
              <a:defRPr sz="700" b="0" i="0" u="none" strike="noStrike" kern="1200" baseline="0">
                <a:solidFill>
                  <a:schemeClr val="tx1">
                    <a:lumMod val="95000"/>
                    <a:lumOff val="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solidFill>
            <a:schemeClr val="bg1"/>
          </a:solidFill>
          <a:ln w="9525" cap="flat" cmpd="sng" algn="ctr">
            <a:solidFill>
              <a:schemeClr val="bg1">
                <a:lumMod val="75000"/>
              </a:schemeClr>
            </a:solidFill>
            <a:prstDash val="sysDash"/>
            <a:round/>
          </a:ln>
          <a:effectLst/>
        </c:spPr>
        <c:txPr>
          <a:bodyPr rot="-60000000" spcFirstLastPara="1" vertOverflow="ellipsis" vert="horz" wrap="square" anchor="ctr" anchorCtr="1"/>
          <a:lstStyle/>
          <a:p>
            <a:pPr>
              <a:defRPr sz="800" b="0" i="0" u="none" strike="noStrike" kern="1200" baseline="0">
                <a:solidFill>
                  <a:schemeClr val="tx1">
                    <a:lumMod val="95000"/>
                    <a:lumOff val="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4.9119529178265266E-2"/>
          <c:w val="1"/>
          <c:h val="0.95088046789169312"/>
        </c:manualLayout>
      </c:layout>
      <c:scatterChart>
        <c:scatterStyle val="lineMarker"/>
        <c:varyColors val="0"/>
        <c:ser>
          <c:idx val="0"/>
          <c:order val="0"/>
          <c:tx>
            <c:strRef>
              <c:f>Sheet1!$B$2</c:f>
              <c:strCache>
                <c:ptCount val="1"/>
                <c:pt idx="0">
                  <c:v>-0.593447912088808</c:v>
                </c:pt>
              </c:strCache>
            </c:strRef>
          </c:tx>
          <c:spPr>
            <a:ln>
              <a:noFill/>
            </a:ln>
          </c:spPr>
          <c:marker>
            <c:symbol val="circle"/>
            <c:size val="10"/>
          </c:marker>
          <c:dPt>
            <c:idx val="0"/>
            <c:marker>
              <c:spPr>
                <a:solidFill>
                  <a:srgbClr val="C00000"/>
                </a:solidFill>
                <a:ln>
                  <a:solidFill>
                    <a:srgbClr val="C00000"/>
                  </a:solidFill>
                </a:ln>
              </c:spPr>
            </c:marker>
            <c:bubble3D val="0"/>
            <c:extLst>
              <c:ext xmlns:c16="http://schemas.microsoft.com/office/drawing/2014/chart" uri="{C3380CC4-5D6E-409C-BE32-E72D297353CC}">
                <c16:uniqueId val="{00000000-BF89-42A5-8888-3591BDABE6F7}"/>
              </c:ext>
            </c:extLst>
          </c:dPt>
          <c:dPt>
            <c:idx val="1"/>
            <c:marker>
              <c:spPr>
                <a:solidFill>
                  <a:srgbClr val="C00000"/>
                </a:solidFill>
                <a:ln>
                  <a:solidFill>
                    <a:srgbClr val="C00000"/>
                  </a:solidFill>
                </a:ln>
              </c:spPr>
            </c:marker>
            <c:bubble3D val="0"/>
            <c:extLst>
              <c:ext xmlns:c16="http://schemas.microsoft.com/office/drawing/2014/chart" uri="{C3380CC4-5D6E-409C-BE32-E72D297353CC}">
                <c16:uniqueId val="{00000001-BF89-42A5-8888-3591BDABE6F7}"/>
              </c:ext>
            </c:extLst>
          </c:dPt>
          <c:dPt>
            <c:idx val="2"/>
            <c:marker>
              <c:spPr>
                <a:solidFill>
                  <a:srgbClr val="C00000"/>
                </a:solidFill>
                <a:ln>
                  <a:solidFill>
                    <a:srgbClr val="C00000"/>
                  </a:solidFill>
                </a:ln>
              </c:spPr>
            </c:marker>
            <c:bubble3D val="0"/>
            <c:extLst>
              <c:ext xmlns:c16="http://schemas.microsoft.com/office/drawing/2014/chart" uri="{C3380CC4-5D6E-409C-BE32-E72D297353CC}">
                <c16:uniqueId val="{00000002-BF89-42A5-8888-3591BDABE6F7}"/>
              </c:ext>
            </c:extLst>
          </c:dPt>
          <c:dPt>
            <c:idx val="3"/>
            <c:marker>
              <c:spPr>
                <a:solidFill>
                  <a:srgbClr val="C00000"/>
                </a:solidFill>
                <a:ln>
                  <a:solidFill>
                    <a:srgbClr val="C00000"/>
                  </a:solidFill>
                </a:ln>
              </c:spPr>
            </c:marker>
            <c:bubble3D val="0"/>
            <c:extLst>
              <c:ext xmlns:c16="http://schemas.microsoft.com/office/drawing/2014/chart" uri="{C3380CC4-5D6E-409C-BE32-E72D297353CC}">
                <c16:uniqueId val="{00000003-BF89-42A5-8888-3591BDABE6F7}"/>
              </c:ext>
            </c:extLst>
          </c:dPt>
          <c:dPt>
            <c:idx val="4"/>
            <c:marker>
              <c:spPr>
                <a:solidFill>
                  <a:srgbClr val="C00000"/>
                </a:solidFill>
                <a:ln>
                  <a:solidFill>
                    <a:srgbClr val="C00000"/>
                  </a:solidFill>
                </a:ln>
              </c:spPr>
            </c:marker>
            <c:bubble3D val="0"/>
            <c:extLst>
              <c:ext xmlns:c16="http://schemas.microsoft.com/office/drawing/2014/chart" uri="{C3380CC4-5D6E-409C-BE32-E72D297353CC}">
                <c16:uniqueId val="{00000004-BF89-42A5-8888-3591BDABE6F7}"/>
              </c:ext>
            </c:extLst>
          </c:dPt>
          <c:dPt>
            <c:idx val="5"/>
            <c:marker>
              <c:spPr>
                <a:solidFill>
                  <a:srgbClr val="C00000"/>
                </a:solidFill>
                <a:ln>
                  <a:solidFill>
                    <a:srgbClr val="C00000"/>
                  </a:solidFill>
                </a:ln>
              </c:spPr>
            </c:marker>
            <c:bubble3D val="0"/>
            <c:extLst>
              <c:ext xmlns:c16="http://schemas.microsoft.com/office/drawing/2014/chart" uri="{C3380CC4-5D6E-409C-BE32-E72D297353CC}">
                <c16:uniqueId val="{00000005-BF89-42A5-8888-3591BDABE6F7}"/>
              </c:ext>
            </c:extLst>
          </c:dPt>
          <c:dPt>
            <c:idx val="6"/>
            <c:marker>
              <c:spPr>
                <a:solidFill>
                  <a:srgbClr val="C00000"/>
                </a:solidFill>
                <a:ln>
                  <a:solidFill>
                    <a:srgbClr val="C00000"/>
                  </a:solidFill>
                </a:ln>
              </c:spPr>
            </c:marker>
            <c:bubble3D val="0"/>
            <c:extLst>
              <c:ext xmlns:c16="http://schemas.microsoft.com/office/drawing/2014/chart" uri="{C3380CC4-5D6E-409C-BE32-E72D297353CC}">
                <c16:uniqueId val="{00000006-BF89-42A5-8888-3591BDABE6F7}"/>
              </c:ext>
            </c:extLst>
          </c:dPt>
          <c:dPt>
            <c:idx val="7"/>
            <c:marker>
              <c:spPr>
                <a:solidFill>
                  <a:srgbClr val="C00000"/>
                </a:solidFill>
                <a:ln>
                  <a:solidFill>
                    <a:srgbClr val="C00000"/>
                  </a:solidFill>
                </a:ln>
              </c:spPr>
            </c:marker>
            <c:bubble3D val="0"/>
            <c:extLst>
              <c:ext xmlns:c16="http://schemas.microsoft.com/office/drawing/2014/chart" uri="{C3380CC4-5D6E-409C-BE32-E72D297353CC}">
                <c16:uniqueId val="{00000007-BF89-42A5-8888-3591BDABE6F7}"/>
              </c:ext>
            </c:extLst>
          </c:dPt>
          <c:dPt>
            <c:idx val="8"/>
            <c:marker>
              <c:spPr>
                <a:solidFill>
                  <a:srgbClr val="C00000"/>
                </a:solidFill>
                <a:ln>
                  <a:solidFill>
                    <a:srgbClr val="C00000"/>
                  </a:solidFill>
                </a:ln>
              </c:spPr>
            </c:marker>
            <c:bubble3D val="0"/>
            <c:extLst>
              <c:ext xmlns:c16="http://schemas.microsoft.com/office/drawing/2014/chart" uri="{C3380CC4-5D6E-409C-BE32-E72D297353CC}">
                <c16:uniqueId val="{00000008-BF89-42A5-8888-3591BDABE6F7}"/>
              </c:ext>
            </c:extLst>
          </c:dPt>
          <c:dPt>
            <c:idx val="9"/>
            <c:marker>
              <c:spPr>
                <a:solidFill>
                  <a:srgbClr val="C00000"/>
                </a:solidFill>
                <a:ln>
                  <a:solidFill>
                    <a:srgbClr val="C00000"/>
                  </a:solidFill>
                </a:ln>
              </c:spPr>
            </c:marker>
            <c:bubble3D val="0"/>
            <c:extLst>
              <c:ext xmlns:c16="http://schemas.microsoft.com/office/drawing/2014/chart" uri="{C3380CC4-5D6E-409C-BE32-E72D297353CC}">
                <c16:uniqueId val="{00000009-BF89-42A5-8888-3591BDABE6F7}"/>
              </c:ext>
            </c:extLst>
          </c:dPt>
          <c:dPt>
            <c:idx val="10"/>
            <c:marker>
              <c:spPr>
                <a:solidFill>
                  <a:srgbClr val="C00000"/>
                </a:solidFill>
                <a:ln>
                  <a:solidFill>
                    <a:srgbClr val="C00000"/>
                  </a:solidFill>
                </a:ln>
              </c:spPr>
            </c:marker>
            <c:bubble3D val="0"/>
            <c:extLst>
              <c:ext xmlns:c16="http://schemas.microsoft.com/office/drawing/2014/chart" uri="{C3380CC4-5D6E-409C-BE32-E72D297353CC}">
                <c16:uniqueId val="{0000000A-BF89-42A5-8888-3591BDABE6F7}"/>
              </c:ext>
            </c:extLst>
          </c:dPt>
          <c:dPt>
            <c:idx val="11"/>
            <c:marker>
              <c:spPr>
                <a:solidFill>
                  <a:srgbClr val="C00000"/>
                </a:solidFill>
                <a:ln>
                  <a:solidFill>
                    <a:srgbClr val="C00000"/>
                  </a:solidFill>
                </a:ln>
              </c:spPr>
            </c:marker>
            <c:bubble3D val="0"/>
            <c:extLst>
              <c:ext xmlns:c16="http://schemas.microsoft.com/office/drawing/2014/chart" uri="{C3380CC4-5D6E-409C-BE32-E72D297353CC}">
                <c16:uniqueId val="{0000000B-BF89-42A5-8888-3591BDABE6F7}"/>
              </c:ext>
            </c:extLst>
          </c:dPt>
          <c:dPt>
            <c:idx val="12"/>
            <c:marker>
              <c:spPr>
                <a:solidFill>
                  <a:srgbClr val="C00000"/>
                </a:solidFill>
                <a:ln>
                  <a:solidFill>
                    <a:srgbClr val="C00000"/>
                  </a:solidFill>
                </a:ln>
              </c:spPr>
            </c:marker>
            <c:bubble3D val="0"/>
            <c:extLst>
              <c:ext xmlns:c16="http://schemas.microsoft.com/office/drawing/2014/chart" uri="{C3380CC4-5D6E-409C-BE32-E72D297353CC}">
                <c16:uniqueId val="{0000000C-BF89-42A5-8888-3591BDABE6F7}"/>
              </c:ext>
            </c:extLst>
          </c:dPt>
          <c:dPt>
            <c:idx val="13"/>
            <c:marker>
              <c:spPr>
                <a:solidFill>
                  <a:srgbClr val="C00000"/>
                </a:solidFill>
                <a:ln>
                  <a:solidFill>
                    <a:srgbClr val="C00000"/>
                  </a:solidFill>
                </a:ln>
              </c:spPr>
            </c:marker>
            <c:bubble3D val="0"/>
            <c:extLst>
              <c:ext xmlns:c16="http://schemas.microsoft.com/office/drawing/2014/chart" uri="{C3380CC4-5D6E-409C-BE32-E72D297353CC}">
                <c16:uniqueId val="{0000000D-BF89-42A5-8888-3591BDABE6F7}"/>
              </c:ext>
            </c:extLst>
          </c:dPt>
          <c:dPt>
            <c:idx val="14"/>
            <c:marker>
              <c:spPr>
                <a:solidFill>
                  <a:srgbClr val="C00000"/>
                </a:solidFill>
                <a:ln>
                  <a:solidFill>
                    <a:srgbClr val="C00000"/>
                  </a:solidFill>
                </a:ln>
              </c:spPr>
            </c:marker>
            <c:bubble3D val="0"/>
            <c:extLst>
              <c:ext xmlns:c16="http://schemas.microsoft.com/office/drawing/2014/chart" uri="{C3380CC4-5D6E-409C-BE32-E72D297353CC}">
                <c16:uniqueId val="{0000000E-BF89-42A5-8888-3591BDABE6F7}"/>
              </c:ext>
            </c:extLst>
          </c:dPt>
          <c:dPt>
            <c:idx val="15"/>
            <c:marker>
              <c:spPr>
                <a:solidFill>
                  <a:srgbClr val="C00000"/>
                </a:solidFill>
                <a:ln>
                  <a:solidFill>
                    <a:srgbClr val="C00000"/>
                  </a:solidFill>
                </a:ln>
              </c:spPr>
            </c:marker>
            <c:bubble3D val="0"/>
            <c:extLst>
              <c:ext xmlns:c16="http://schemas.microsoft.com/office/drawing/2014/chart" uri="{C3380CC4-5D6E-409C-BE32-E72D297353CC}">
                <c16:uniqueId val="{0000000F-BF89-42A5-8888-3591BDABE6F7}"/>
              </c:ext>
            </c:extLst>
          </c:dPt>
          <c:dPt>
            <c:idx val="16"/>
            <c:marker>
              <c:spPr>
                <a:solidFill>
                  <a:srgbClr val="C00000"/>
                </a:solidFill>
                <a:ln>
                  <a:solidFill>
                    <a:srgbClr val="C00000"/>
                  </a:solidFill>
                </a:ln>
              </c:spPr>
            </c:marker>
            <c:bubble3D val="0"/>
            <c:extLst>
              <c:ext xmlns:c16="http://schemas.microsoft.com/office/drawing/2014/chart" uri="{C3380CC4-5D6E-409C-BE32-E72D297353CC}">
                <c16:uniqueId val="{00000010-BF89-42A5-8888-3591BDABE6F7}"/>
              </c:ext>
            </c:extLst>
          </c:dPt>
          <c:dPt>
            <c:idx val="17"/>
            <c:marker>
              <c:spPr>
                <a:solidFill>
                  <a:srgbClr val="C00000"/>
                </a:solidFill>
                <a:ln>
                  <a:solidFill>
                    <a:srgbClr val="C00000"/>
                  </a:solidFill>
                </a:ln>
              </c:spPr>
            </c:marker>
            <c:bubble3D val="0"/>
            <c:extLst>
              <c:ext xmlns:c16="http://schemas.microsoft.com/office/drawing/2014/chart" uri="{C3380CC4-5D6E-409C-BE32-E72D297353CC}">
                <c16:uniqueId val="{00000011-BF89-42A5-8888-3591BDABE6F7}"/>
              </c:ext>
            </c:extLst>
          </c:dPt>
          <c:dPt>
            <c:idx val="18"/>
            <c:marker>
              <c:spPr>
                <a:solidFill>
                  <a:srgbClr val="C00000"/>
                </a:solidFill>
                <a:ln>
                  <a:solidFill>
                    <a:srgbClr val="C00000"/>
                  </a:solidFill>
                </a:ln>
              </c:spPr>
            </c:marker>
            <c:bubble3D val="0"/>
            <c:extLst>
              <c:ext xmlns:c16="http://schemas.microsoft.com/office/drawing/2014/chart" uri="{C3380CC4-5D6E-409C-BE32-E72D297353CC}">
                <c16:uniqueId val="{00000012-BF89-42A5-8888-3591BDABE6F7}"/>
              </c:ext>
            </c:extLst>
          </c:dPt>
          <c:dPt>
            <c:idx val="19"/>
            <c:marker>
              <c:spPr>
                <a:solidFill>
                  <a:srgbClr val="C00000"/>
                </a:solidFill>
                <a:ln>
                  <a:solidFill>
                    <a:srgbClr val="C00000"/>
                  </a:solidFill>
                </a:ln>
              </c:spPr>
            </c:marker>
            <c:bubble3D val="0"/>
            <c:extLst>
              <c:ext xmlns:c16="http://schemas.microsoft.com/office/drawing/2014/chart" uri="{C3380CC4-5D6E-409C-BE32-E72D297353CC}">
                <c16:uniqueId val="{00000013-BF89-42A5-8888-3591BDABE6F7}"/>
              </c:ext>
            </c:extLst>
          </c:dPt>
          <c:dPt>
            <c:idx val="20"/>
            <c:marker>
              <c:spPr>
                <a:solidFill>
                  <a:srgbClr val="FFC000"/>
                </a:solidFill>
                <a:ln>
                  <a:solidFill>
                    <a:srgbClr val="FFC000"/>
                  </a:solidFill>
                </a:ln>
              </c:spPr>
            </c:marker>
            <c:bubble3D val="0"/>
            <c:extLst>
              <c:ext xmlns:c16="http://schemas.microsoft.com/office/drawing/2014/chart" uri="{C3380CC4-5D6E-409C-BE32-E72D297353CC}">
                <c16:uniqueId val="{00000014-BF89-42A5-8888-3591BDABE6F7}"/>
              </c:ext>
            </c:extLst>
          </c:dPt>
          <c:dPt>
            <c:idx val="21"/>
            <c:marker>
              <c:spPr>
                <a:solidFill>
                  <a:srgbClr val="FFC000"/>
                </a:solidFill>
                <a:ln>
                  <a:solidFill>
                    <a:srgbClr val="FFC000"/>
                  </a:solidFill>
                </a:ln>
              </c:spPr>
            </c:marker>
            <c:bubble3D val="0"/>
            <c:extLst>
              <c:ext xmlns:c16="http://schemas.microsoft.com/office/drawing/2014/chart" uri="{C3380CC4-5D6E-409C-BE32-E72D297353CC}">
                <c16:uniqueId val="{00000015-BF89-42A5-8888-3591BDABE6F7}"/>
              </c:ext>
            </c:extLst>
          </c:dPt>
          <c:dPt>
            <c:idx val="22"/>
            <c:marker>
              <c:spPr>
                <a:solidFill>
                  <a:srgbClr val="FFC000"/>
                </a:solidFill>
                <a:ln>
                  <a:solidFill>
                    <a:srgbClr val="FFC000"/>
                  </a:solidFill>
                </a:ln>
              </c:spPr>
            </c:marker>
            <c:bubble3D val="0"/>
            <c:extLst>
              <c:ext xmlns:c16="http://schemas.microsoft.com/office/drawing/2014/chart" uri="{C3380CC4-5D6E-409C-BE32-E72D297353CC}">
                <c16:uniqueId val="{00000016-BF89-42A5-8888-3591BDABE6F7}"/>
              </c:ext>
            </c:extLst>
          </c:dPt>
          <c:dPt>
            <c:idx val="23"/>
            <c:marker>
              <c:spPr>
                <a:solidFill>
                  <a:srgbClr val="FFC000"/>
                </a:solidFill>
                <a:ln>
                  <a:solidFill>
                    <a:srgbClr val="FFC000"/>
                  </a:solidFill>
                </a:ln>
              </c:spPr>
            </c:marker>
            <c:bubble3D val="0"/>
            <c:extLst>
              <c:ext xmlns:c16="http://schemas.microsoft.com/office/drawing/2014/chart" uri="{C3380CC4-5D6E-409C-BE32-E72D297353CC}">
                <c16:uniqueId val="{00000017-BF89-42A5-8888-3591BDABE6F7}"/>
              </c:ext>
            </c:extLst>
          </c:dPt>
          <c:dPt>
            <c:idx val="24"/>
            <c:marker>
              <c:spPr>
                <a:solidFill>
                  <a:srgbClr val="FFC000"/>
                </a:solidFill>
                <a:ln>
                  <a:solidFill>
                    <a:srgbClr val="FFC000"/>
                  </a:solidFill>
                </a:ln>
              </c:spPr>
            </c:marker>
            <c:bubble3D val="0"/>
            <c:extLst>
              <c:ext xmlns:c16="http://schemas.microsoft.com/office/drawing/2014/chart" uri="{C3380CC4-5D6E-409C-BE32-E72D297353CC}">
                <c16:uniqueId val="{00000018-BF89-42A5-8888-3591BDABE6F7}"/>
              </c:ext>
            </c:extLst>
          </c:dPt>
          <c:dPt>
            <c:idx val="25"/>
            <c:marker>
              <c:spPr>
                <a:solidFill>
                  <a:srgbClr val="FFC000"/>
                </a:solidFill>
                <a:ln>
                  <a:solidFill>
                    <a:srgbClr val="FFC000"/>
                  </a:solidFill>
                </a:ln>
              </c:spPr>
            </c:marker>
            <c:bubble3D val="0"/>
            <c:extLst>
              <c:ext xmlns:c16="http://schemas.microsoft.com/office/drawing/2014/chart" uri="{C3380CC4-5D6E-409C-BE32-E72D297353CC}">
                <c16:uniqueId val="{00000019-BF89-42A5-8888-3591BDABE6F7}"/>
              </c:ext>
            </c:extLst>
          </c:dPt>
          <c:dPt>
            <c:idx val="26"/>
            <c:marker>
              <c:spPr>
                <a:solidFill>
                  <a:srgbClr val="FFC000"/>
                </a:solidFill>
                <a:ln>
                  <a:solidFill>
                    <a:srgbClr val="FFC000"/>
                  </a:solidFill>
                </a:ln>
              </c:spPr>
            </c:marker>
            <c:bubble3D val="0"/>
            <c:extLst>
              <c:ext xmlns:c16="http://schemas.microsoft.com/office/drawing/2014/chart" uri="{C3380CC4-5D6E-409C-BE32-E72D297353CC}">
                <c16:uniqueId val="{0000001A-BF89-42A5-8888-3591BDABE6F7}"/>
              </c:ext>
            </c:extLst>
          </c:dPt>
          <c:dPt>
            <c:idx val="27"/>
            <c:marker>
              <c:spPr>
                <a:solidFill>
                  <a:srgbClr val="FFC000"/>
                </a:solidFill>
                <a:ln>
                  <a:solidFill>
                    <a:srgbClr val="FFC000"/>
                  </a:solidFill>
                </a:ln>
              </c:spPr>
            </c:marker>
            <c:bubble3D val="0"/>
            <c:extLst>
              <c:ext xmlns:c16="http://schemas.microsoft.com/office/drawing/2014/chart" uri="{C3380CC4-5D6E-409C-BE32-E72D297353CC}">
                <c16:uniqueId val="{0000001B-BF89-42A5-8888-3591BDABE6F7}"/>
              </c:ext>
            </c:extLst>
          </c:dPt>
          <c:dPt>
            <c:idx val="28"/>
            <c:marker>
              <c:spPr>
                <a:solidFill>
                  <a:srgbClr val="FFC000"/>
                </a:solidFill>
                <a:ln>
                  <a:solidFill>
                    <a:srgbClr val="FFC000"/>
                  </a:solidFill>
                </a:ln>
              </c:spPr>
            </c:marker>
            <c:bubble3D val="0"/>
            <c:extLst>
              <c:ext xmlns:c16="http://schemas.microsoft.com/office/drawing/2014/chart" uri="{C3380CC4-5D6E-409C-BE32-E72D297353CC}">
                <c16:uniqueId val="{0000001C-BF89-42A5-8888-3591BDABE6F7}"/>
              </c:ext>
            </c:extLst>
          </c:dPt>
          <c:dPt>
            <c:idx val="29"/>
            <c:marker>
              <c:spPr>
                <a:solidFill>
                  <a:srgbClr val="FFC000"/>
                </a:solidFill>
                <a:ln>
                  <a:solidFill>
                    <a:srgbClr val="FFC000"/>
                  </a:solidFill>
                </a:ln>
              </c:spPr>
            </c:marker>
            <c:bubble3D val="0"/>
            <c:extLst>
              <c:ext xmlns:c16="http://schemas.microsoft.com/office/drawing/2014/chart" uri="{C3380CC4-5D6E-409C-BE32-E72D297353CC}">
                <c16:uniqueId val="{0000001D-BF89-42A5-8888-3591BDABE6F7}"/>
              </c:ext>
            </c:extLst>
          </c:dPt>
          <c:dPt>
            <c:idx val="30"/>
            <c:marker>
              <c:spPr>
                <a:solidFill>
                  <a:srgbClr val="FFC000"/>
                </a:solidFill>
                <a:ln>
                  <a:solidFill>
                    <a:srgbClr val="FFC000"/>
                  </a:solidFill>
                </a:ln>
              </c:spPr>
            </c:marker>
            <c:bubble3D val="0"/>
            <c:extLst>
              <c:ext xmlns:c16="http://schemas.microsoft.com/office/drawing/2014/chart" uri="{C3380CC4-5D6E-409C-BE32-E72D297353CC}">
                <c16:uniqueId val="{0000001E-BF89-42A5-8888-3591BDABE6F7}"/>
              </c:ext>
            </c:extLst>
          </c:dPt>
          <c:dPt>
            <c:idx val="31"/>
            <c:marker>
              <c:spPr>
                <a:solidFill>
                  <a:srgbClr val="FFC000"/>
                </a:solidFill>
                <a:ln>
                  <a:solidFill>
                    <a:srgbClr val="FFC000"/>
                  </a:solidFill>
                </a:ln>
              </c:spPr>
            </c:marker>
            <c:bubble3D val="0"/>
            <c:extLst>
              <c:ext xmlns:c16="http://schemas.microsoft.com/office/drawing/2014/chart" uri="{C3380CC4-5D6E-409C-BE32-E72D297353CC}">
                <c16:uniqueId val="{0000001F-BF89-42A5-8888-3591BDABE6F7}"/>
              </c:ext>
            </c:extLst>
          </c:dPt>
          <c:dPt>
            <c:idx val="32"/>
            <c:marker>
              <c:spPr>
                <a:solidFill>
                  <a:srgbClr val="FFC000"/>
                </a:solidFill>
                <a:ln>
                  <a:solidFill>
                    <a:srgbClr val="FFC000"/>
                  </a:solidFill>
                </a:ln>
              </c:spPr>
            </c:marker>
            <c:bubble3D val="0"/>
            <c:extLst>
              <c:ext xmlns:c16="http://schemas.microsoft.com/office/drawing/2014/chart" uri="{C3380CC4-5D6E-409C-BE32-E72D297353CC}">
                <c16:uniqueId val="{00000020-BF89-42A5-8888-3591BDABE6F7}"/>
              </c:ext>
            </c:extLst>
          </c:dPt>
          <c:dPt>
            <c:idx val="33"/>
            <c:marker>
              <c:spPr>
                <a:solidFill>
                  <a:srgbClr val="FFC000"/>
                </a:solidFill>
                <a:ln>
                  <a:solidFill>
                    <a:srgbClr val="FFC000"/>
                  </a:solidFill>
                </a:ln>
              </c:spPr>
            </c:marker>
            <c:bubble3D val="0"/>
            <c:extLst>
              <c:ext xmlns:c16="http://schemas.microsoft.com/office/drawing/2014/chart" uri="{C3380CC4-5D6E-409C-BE32-E72D297353CC}">
                <c16:uniqueId val="{00000021-BF89-42A5-8888-3591BDABE6F7}"/>
              </c:ext>
            </c:extLst>
          </c:dPt>
          <c:dPt>
            <c:idx val="34"/>
            <c:marker>
              <c:spPr>
                <a:solidFill>
                  <a:srgbClr val="FFC000"/>
                </a:solidFill>
                <a:ln>
                  <a:solidFill>
                    <a:srgbClr val="FFC000"/>
                  </a:solidFill>
                </a:ln>
              </c:spPr>
            </c:marker>
            <c:bubble3D val="0"/>
            <c:extLst>
              <c:ext xmlns:c16="http://schemas.microsoft.com/office/drawing/2014/chart" uri="{C3380CC4-5D6E-409C-BE32-E72D297353CC}">
                <c16:uniqueId val="{00000022-BF89-42A5-8888-3591BDABE6F7}"/>
              </c:ext>
            </c:extLst>
          </c:dPt>
          <c:dPt>
            <c:idx val="35"/>
            <c:marker>
              <c:spPr>
                <a:solidFill>
                  <a:srgbClr val="FFC000"/>
                </a:solidFill>
                <a:ln>
                  <a:solidFill>
                    <a:srgbClr val="FFC000"/>
                  </a:solidFill>
                </a:ln>
              </c:spPr>
            </c:marker>
            <c:bubble3D val="0"/>
            <c:extLst>
              <c:ext xmlns:c16="http://schemas.microsoft.com/office/drawing/2014/chart" uri="{C3380CC4-5D6E-409C-BE32-E72D297353CC}">
                <c16:uniqueId val="{00000023-BF89-42A5-8888-3591BDABE6F7}"/>
              </c:ext>
            </c:extLst>
          </c:dPt>
          <c:dPt>
            <c:idx val="36"/>
            <c:marker>
              <c:spPr>
                <a:solidFill>
                  <a:srgbClr val="FFC000"/>
                </a:solidFill>
                <a:ln>
                  <a:solidFill>
                    <a:srgbClr val="FFC000"/>
                  </a:solidFill>
                </a:ln>
              </c:spPr>
            </c:marker>
            <c:bubble3D val="0"/>
            <c:extLst>
              <c:ext xmlns:c16="http://schemas.microsoft.com/office/drawing/2014/chart" uri="{C3380CC4-5D6E-409C-BE32-E72D297353CC}">
                <c16:uniqueId val="{00000024-BF89-42A5-8888-3591BDABE6F7}"/>
              </c:ext>
            </c:extLst>
          </c:dPt>
          <c:dPt>
            <c:idx val="37"/>
            <c:marker>
              <c:spPr>
                <a:solidFill>
                  <a:srgbClr val="FFC000"/>
                </a:solidFill>
                <a:ln>
                  <a:solidFill>
                    <a:srgbClr val="FFC000"/>
                  </a:solidFill>
                </a:ln>
              </c:spPr>
            </c:marker>
            <c:bubble3D val="0"/>
            <c:extLst>
              <c:ext xmlns:c16="http://schemas.microsoft.com/office/drawing/2014/chart" uri="{C3380CC4-5D6E-409C-BE32-E72D297353CC}">
                <c16:uniqueId val="{00000025-BF89-42A5-8888-3591BDABE6F7}"/>
              </c:ext>
            </c:extLst>
          </c:dPt>
          <c:dPt>
            <c:idx val="38"/>
            <c:marker>
              <c:spPr>
                <a:solidFill>
                  <a:srgbClr val="FFC000"/>
                </a:solidFill>
                <a:ln>
                  <a:solidFill>
                    <a:srgbClr val="FFC000"/>
                  </a:solidFill>
                </a:ln>
              </c:spPr>
            </c:marker>
            <c:bubble3D val="0"/>
            <c:extLst>
              <c:ext xmlns:c16="http://schemas.microsoft.com/office/drawing/2014/chart" uri="{C3380CC4-5D6E-409C-BE32-E72D297353CC}">
                <c16:uniqueId val="{00000026-BF89-42A5-8888-3591BDABE6F7}"/>
              </c:ext>
            </c:extLst>
          </c:dPt>
          <c:dPt>
            <c:idx val="39"/>
            <c:marker>
              <c:spPr>
                <a:solidFill>
                  <a:srgbClr val="FFC000"/>
                </a:solidFill>
                <a:ln>
                  <a:solidFill>
                    <a:srgbClr val="FFC000"/>
                  </a:solidFill>
                </a:ln>
              </c:spPr>
            </c:marker>
            <c:bubble3D val="0"/>
            <c:extLst>
              <c:ext xmlns:c16="http://schemas.microsoft.com/office/drawing/2014/chart" uri="{C3380CC4-5D6E-409C-BE32-E72D297353CC}">
                <c16:uniqueId val="{00000027-BF89-42A5-8888-3591BDABE6F7}"/>
              </c:ext>
            </c:extLst>
          </c:dPt>
          <c:dPt>
            <c:idx val="40"/>
            <c:marker>
              <c:spPr>
                <a:solidFill>
                  <a:srgbClr val="FFC000"/>
                </a:solidFill>
                <a:ln>
                  <a:solidFill>
                    <a:srgbClr val="FFC000"/>
                  </a:solidFill>
                </a:ln>
              </c:spPr>
            </c:marker>
            <c:bubble3D val="0"/>
            <c:extLst>
              <c:ext xmlns:c16="http://schemas.microsoft.com/office/drawing/2014/chart" uri="{C3380CC4-5D6E-409C-BE32-E72D297353CC}">
                <c16:uniqueId val="{00000028-BF89-42A5-8888-3591BDABE6F7}"/>
              </c:ext>
            </c:extLst>
          </c:dPt>
          <c:dLbls>
            <c:dLbl>
              <c:idx val="0"/>
              <c:tx>
                <c:rich>
                  <a:bodyPr/>
                  <a:lstStyle/>
                  <a:p>
                    <a:r>
                      <a:rPr lang="en-US"/>
                      <a:t>Prepared Breakfast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BF89-42A5-8888-3591BDABE6F7}"/>
                </c:ext>
              </c:extLst>
            </c:dLbl>
            <c:dLbl>
              <c:idx val="1"/>
              <c:tx>
                <c:rich>
                  <a:bodyPr/>
                  <a:lstStyle/>
                  <a:p>
                    <a:r>
                      <a:rPr lang="en-US"/>
                      <a:t>Frozen Breakfast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BF89-42A5-8888-3591BDABE6F7}"/>
                </c:ext>
              </c:extLst>
            </c:dLbl>
            <c:dLbl>
              <c:idx val="2"/>
              <c:tx>
                <c:rich>
                  <a:bodyPr/>
                  <a:lstStyle/>
                  <a:p>
                    <a:r>
                      <a:rPr lang="en-US"/>
                      <a:t>Cereal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BF89-42A5-8888-3591BDABE6F7}"/>
                </c:ext>
              </c:extLst>
            </c:dLbl>
            <c:dLbl>
              <c:idx val="3"/>
              <c:tx>
                <c:rich>
                  <a:bodyPr/>
                  <a:lstStyle/>
                  <a:p>
                    <a:r>
                      <a:rPr lang="en-US"/>
                      <a:t>Bread/Bakery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BF89-42A5-8888-3591BDABE6F7}"/>
                </c:ext>
              </c:extLst>
            </c:dLbl>
            <c:dLbl>
              <c:idx val="4"/>
              <c:tx>
                <c:rich>
                  <a:bodyPr/>
                  <a:lstStyle/>
                  <a:p>
                    <a:r>
                      <a:rPr lang="en-US"/>
                      <a:t>Yogurt/Cheese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BF89-42A5-8888-3591BDABE6F7}"/>
                </c:ext>
              </c:extLst>
            </c:dLbl>
            <c:dLbl>
              <c:idx val="5"/>
              <c:tx>
                <c:rich>
                  <a:bodyPr/>
                  <a:lstStyle/>
                  <a:p>
                    <a:r>
                      <a:rPr lang="en-US"/>
                      <a:t>Fruits and Veggies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BF89-42A5-8888-3591BDABE6F7}"/>
                </c:ext>
              </c:extLst>
            </c:dLbl>
            <c:dLbl>
              <c:idx val="6"/>
              <c:tx>
                <c:rich>
                  <a:bodyPr/>
                  <a:lstStyle/>
                  <a:p>
                    <a:r>
                      <a:rPr lang="en-US"/>
                      <a:t>Salty/Savory Snacks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BF89-42A5-8888-3591BDABE6F7}"/>
                </c:ext>
              </c:extLst>
            </c:dLbl>
            <c:dLbl>
              <c:idx val="7"/>
              <c:layout>
                <c:manualLayout>
                  <c:x val="3.6429872495446266E-3"/>
                  <c:y val="1.2880053487718184E-2"/>
                </c:manualLayout>
              </c:layout>
              <c:tx>
                <c:rich>
                  <a:bodyPr/>
                  <a:lstStyle/>
                  <a:p>
                    <a:r>
                      <a:rPr lang="en-US"/>
                      <a:t>Meat Snacks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BF89-42A5-8888-3591BDABE6F7}"/>
                </c:ext>
              </c:extLst>
            </c:dLbl>
            <c:dLbl>
              <c:idx val="8"/>
              <c:tx>
                <c:rich>
                  <a:bodyPr/>
                  <a:lstStyle/>
                  <a:p>
                    <a:r>
                      <a:rPr lang="en-US"/>
                      <a:t>Nuts/Seeds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BF89-42A5-8888-3591BDABE6F7}"/>
                </c:ext>
              </c:extLst>
            </c:dLbl>
            <c:dLbl>
              <c:idx val="9"/>
              <c:layout>
                <c:manualLayout>
                  <c:x val="1.7304189435336976E-2"/>
                  <c:y val="3.2200133719295461E-3"/>
                </c:manualLayout>
              </c:layout>
              <c:tx>
                <c:rich>
                  <a:bodyPr/>
                  <a:lstStyle/>
                  <a:p>
                    <a:r>
                      <a:rPr lang="en-US"/>
                      <a:t>Crackers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BF89-42A5-8888-3591BDABE6F7}"/>
                </c:ext>
              </c:extLst>
            </c:dLbl>
            <c:dLbl>
              <c:idx val="10"/>
              <c:tx>
                <c:rich>
                  <a:bodyPr/>
                  <a:lstStyle/>
                  <a:p>
                    <a:r>
                      <a:rPr lang="en-US"/>
                      <a:t>Cookies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BF89-42A5-8888-3591BDABE6F7}"/>
                </c:ext>
              </c:extLst>
            </c:dLbl>
            <c:dLbl>
              <c:idx val="11"/>
              <c:tx>
                <c:rich>
                  <a:bodyPr/>
                  <a:lstStyle/>
                  <a:p>
                    <a:r>
                      <a:rPr lang="en-US"/>
                      <a:t>Bars/Bites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BF89-42A5-8888-3591BDABE6F7}"/>
                </c:ext>
              </c:extLst>
            </c:dLbl>
            <c:dLbl>
              <c:idx val="12"/>
              <c:tx>
                <c:rich>
                  <a:bodyPr/>
                  <a:lstStyle/>
                  <a:p>
                    <a:r>
                      <a:rPr lang="en-US"/>
                      <a:t>Sweets/Candy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BF89-42A5-8888-3591BDABE6F7}"/>
                </c:ext>
              </c:extLst>
            </c:dLbl>
            <c:dLbl>
              <c:idx val="13"/>
              <c:tx>
                <c:rich>
                  <a:bodyPr/>
                  <a:lstStyle/>
                  <a:p>
                    <a:r>
                      <a:rPr lang="en-US"/>
                      <a:t>Dessert Items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BF89-42A5-8888-3591BDABE6F7}"/>
                </c:ext>
              </c:extLst>
            </c:dLbl>
            <c:dLbl>
              <c:idx val="14"/>
              <c:tx>
                <c:rich>
                  <a:bodyPr/>
                  <a:lstStyle/>
                  <a:p>
                    <a:r>
                      <a:rPr lang="en-US"/>
                      <a:t>Sweet Baked Items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E-BF89-42A5-8888-3591BDABE6F7}"/>
                </c:ext>
              </c:extLst>
            </c:dLbl>
            <c:dLbl>
              <c:idx val="15"/>
              <c:tx>
                <c:rich>
                  <a:bodyPr/>
                  <a:lstStyle/>
                  <a:p>
                    <a:r>
                      <a:rPr lang="en-US"/>
                      <a:t>Packaged Frozen Entrees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F-BF89-42A5-8888-3591BDABE6F7}"/>
                </c:ext>
              </c:extLst>
            </c:dLbl>
            <c:dLbl>
              <c:idx val="16"/>
              <c:tx>
                <c:rich>
                  <a:bodyPr/>
                  <a:lstStyle/>
                  <a:p>
                    <a:r>
                      <a:rPr lang="en-US"/>
                      <a:t>Main Meal Foods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0-BF89-42A5-8888-3591BDABE6F7}"/>
                </c:ext>
              </c:extLst>
            </c:dLbl>
            <c:dLbl>
              <c:idx val="17"/>
              <c:tx>
                <c:rich>
                  <a:bodyPr/>
                  <a:lstStyle/>
                  <a:p>
                    <a:r>
                      <a:rPr lang="en-US"/>
                      <a:t>Nutritional Drinks/Smoothies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1-BF89-42A5-8888-3591BDABE6F7}"/>
                </c:ext>
              </c:extLst>
            </c:dLbl>
            <c:dLbl>
              <c:idx val="18"/>
              <c:tx>
                <c:rich>
                  <a:bodyPr/>
                  <a:lstStyle/>
                  <a:p>
                    <a:r>
                      <a:rPr lang="en-US"/>
                      <a:t>Beverages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BF89-42A5-8888-3591BDABE6F7}"/>
                </c:ext>
              </c:extLst>
            </c:dLbl>
            <c:dLbl>
              <c:idx val="19"/>
              <c:layout>
                <c:manualLayout>
                  <c:x val="-2.0036429872495445E-2"/>
                  <c:y val="-3.8640160463154556E-2"/>
                </c:manualLayout>
              </c:layout>
              <c:tx>
                <c:rich>
                  <a:bodyPr/>
                  <a:lstStyle/>
                  <a:p>
                    <a:r>
                      <a:rPr lang="en-US"/>
                      <a:t>Some Other Type of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BF89-42A5-8888-3591BDABE6F7}"/>
                </c:ext>
              </c:extLst>
            </c:dLbl>
            <c:dLbl>
              <c:idx val="20"/>
              <c:tx>
                <c:rich>
                  <a:bodyPr/>
                  <a:lstStyle/>
                  <a:p>
                    <a:r>
                      <a:rPr lang="en-US"/>
                      <a:t>To replace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BF89-42A5-8888-3591BDABE6F7}"/>
                </c:ext>
              </c:extLst>
            </c:dLbl>
            <c:dLbl>
              <c:idx val="21"/>
              <c:tx>
                <c:rich>
                  <a:bodyPr/>
                  <a:lstStyle/>
                  <a:p>
                    <a:r>
                      <a:rPr lang="en-US"/>
                      <a:t>To have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BF89-42A5-8888-3591BDABE6F7}"/>
                </c:ext>
              </c:extLst>
            </c:dLbl>
            <c:dLbl>
              <c:idx val="22"/>
              <c:tx>
                <c:rich>
                  <a:bodyPr/>
                  <a:lstStyle/>
                  <a:p>
                    <a:r>
                      <a:rPr lang="en-US"/>
                      <a:t>To treat or reward myself</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6-BF89-42A5-8888-3591BDABE6F7}"/>
                </c:ext>
              </c:extLst>
            </c:dLbl>
            <c:dLbl>
              <c:idx val="23"/>
              <c:layout>
                <c:manualLayout>
                  <c:x val="5.4644808743169399E-3"/>
                  <c:y val="1.9320080231577278E-2"/>
                </c:manualLayout>
              </c:layout>
              <c:tx>
                <c:rich>
                  <a:bodyPr/>
                  <a:lstStyle/>
                  <a:p>
                    <a:r>
                      <a:rPr lang="en-US"/>
                      <a:t>To help me relax/unwind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7-BF89-42A5-8888-3591BDABE6F7}"/>
                </c:ext>
              </c:extLst>
            </c:dLbl>
            <c:dLbl>
              <c:idx val="24"/>
              <c:tx>
                <c:rich>
                  <a:bodyPr/>
                  <a:lstStyle/>
                  <a:p>
                    <a:r>
                      <a:rPr lang="en-US"/>
                      <a:t>To satisfy a craving</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8-BF89-42A5-8888-3591BDABE6F7}"/>
                </c:ext>
              </c:extLst>
            </c:dLbl>
            <c:dLbl>
              <c:idx val="25"/>
              <c:layout>
                <c:manualLayout>
                  <c:x val="9.1074681238615665E-4"/>
                  <c:y val="-9.660040115788698E-3"/>
                </c:manualLayout>
              </c:layout>
              <c:tx>
                <c:rich>
                  <a:bodyPr/>
                  <a:lstStyle/>
                  <a:p>
                    <a:r>
                      <a:rPr lang="en-US"/>
                      <a:t>To reduce stress/anxiety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9-BF89-42A5-8888-3591BDABE6F7}"/>
                </c:ext>
              </c:extLst>
            </c:dLbl>
            <c:dLbl>
              <c:idx val="26"/>
              <c:tx>
                <c:rich>
                  <a:bodyPr/>
                  <a:lstStyle/>
                  <a:p>
                    <a:r>
                      <a:rPr lang="en-US"/>
                      <a:t>As a way to celebrate a special occasion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BF89-42A5-8888-3591BDABE6F7}"/>
                </c:ext>
              </c:extLst>
            </c:dLbl>
            <c:dLbl>
              <c:idx val="27"/>
              <c:layout>
                <c:manualLayout>
                  <c:x val="7.8324225865209401E-2"/>
                  <c:y val="-6.4400267438590921E-3"/>
                </c:manualLayout>
              </c:layout>
              <c:tx>
                <c:rich>
                  <a:bodyPr/>
                  <a:lstStyle/>
                  <a:p>
                    <a:r>
                      <a:rPr lang="en-US"/>
                      <a:t>Have something I feel good about eating with others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BF89-42A5-8888-3591BDABE6F7}"/>
                </c:ext>
              </c:extLst>
            </c:dLbl>
            <c:dLbl>
              <c:idx val="28"/>
              <c:tx>
                <c:rich>
                  <a:bodyPr/>
                  <a:lstStyle/>
                  <a:p>
                    <a:r>
                      <a:rPr lang="en-US"/>
                      <a:t>To enhance time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BF89-42A5-8888-3591BDABE6F7}"/>
                </c:ext>
              </c:extLst>
            </c:dLbl>
            <c:dLbl>
              <c:idx val="29"/>
              <c:layout>
                <c:manualLayout>
                  <c:x val="-0.20856102003642987"/>
                  <c:y val="1.4490060173682958E-2"/>
                </c:manualLayout>
              </c:layout>
              <c:tx>
                <c:rich>
                  <a:bodyPr/>
                  <a:lstStyle/>
                  <a:p>
                    <a:r>
                      <a:rPr lang="en-US"/>
                      <a:t>To demonstrate to my family/friends that I care for them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BF89-42A5-8888-3591BDABE6F7}"/>
                </c:ext>
              </c:extLst>
            </c:dLbl>
            <c:dLbl>
              <c:idx val="30"/>
              <c:tx>
                <c:rich>
                  <a:bodyPr/>
                  <a:lstStyle/>
                  <a:p>
                    <a:r>
                      <a:rPr lang="en-US"/>
                      <a:t>Easy to prepare/make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BF89-42A5-8888-3591BDABE6F7}"/>
                </c:ext>
              </c:extLst>
            </c:dLbl>
            <c:dLbl>
              <c:idx val="31"/>
              <c:tx>
                <c:rich>
                  <a:bodyPr/>
                  <a:lstStyle/>
                  <a:p>
                    <a:r>
                      <a:rPr lang="en-US"/>
                      <a:t>Consume it anywhere/on the go</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BF89-42A5-8888-3591BDABE6F7}"/>
                </c:ext>
              </c:extLst>
            </c:dLbl>
            <c:dLbl>
              <c:idx val="32"/>
              <c:tx>
                <c:rich>
                  <a:bodyPr/>
                  <a:lstStyle/>
                  <a:p>
                    <a:r>
                      <a:rPr lang="en-US"/>
                      <a:t>To stop hunger in between meals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BF89-42A5-8888-3591BDABE6F7}"/>
                </c:ext>
              </c:extLst>
            </c:dLbl>
            <c:dLbl>
              <c:idx val="33"/>
              <c:layout>
                <c:manualLayout>
                  <c:x val="-0.21311475409836064"/>
                  <c:y val="4.8300200578943195E-3"/>
                </c:manualLayout>
              </c:layout>
              <c:tx>
                <c:rich>
                  <a:bodyPr/>
                  <a:lstStyle/>
                  <a:p>
                    <a:r>
                      <a:rPr lang="en-US"/>
                      <a:t>Have something that can be eaten quickly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BF89-42A5-8888-3591BDABE6F7}"/>
                </c:ext>
              </c:extLst>
            </c:dLbl>
            <c:dLbl>
              <c:idx val="34"/>
              <c:layout>
                <c:manualLayout>
                  <c:x val="9.1074681238615673E-3"/>
                  <c:y val="2.2540093603506763E-2"/>
                </c:manualLayout>
              </c:layout>
              <c:tx>
                <c:rich>
                  <a:bodyPr/>
                  <a:lstStyle/>
                  <a:p>
                    <a:r>
                      <a:rPr lang="en-US"/>
                      <a:t>To eat while doing something else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BF89-42A5-8888-3591BDABE6F7}"/>
                </c:ext>
              </c:extLst>
            </c:dLbl>
            <c:dLbl>
              <c:idx val="35"/>
              <c:tx>
                <c:rich>
                  <a:bodyPr/>
                  <a:lstStyle/>
                  <a:p>
                    <a:r>
                      <a:rPr lang="en-US"/>
                      <a:t>Have something nutritious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BF89-42A5-8888-3591BDABE6F7}"/>
                </c:ext>
              </c:extLst>
            </c:dLbl>
            <c:dLbl>
              <c:idx val="36"/>
              <c:tx>
                <c:rich>
                  <a:bodyPr/>
                  <a:lstStyle/>
                  <a:p>
                    <a:r>
                      <a:rPr lang="en-US"/>
                      <a:t>To help balance my diet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BF89-42A5-8888-3591BDABE6F7}"/>
                </c:ext>
              </c:extLst>
            </c:dLbl>
            <c:dLbl>
              <c:idx val="37"/>
              <c:tx>
                <c:rich>
                  <a:bodyPr/>
                  <a:lstStyle/>
                  <a:p>
                    <a:r>
                      <a:rPr lang="en-US"/>
                      <a:t>Give an instant energy boost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BF89-42A5-8888-3591BDABE6F7}"/>
                </c:ext>
              </c:extLst>
            </c:dLbl>
            <c:dLbl>
              <c:idx val="38"/>
              <c:tx>
                <c:rich>
                  <a:bodyPr/>
                  <a:lstStyle/>
                  <a:p>
                    <a:r>
                      <a:rPr lang="en-US"/>
                      <a:t>Helps recover from physical exertion</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BF89-42A5-8888-3591BDABE6F7}"/>
                </c:ext>
              </c:extLst>
            </c:dLbl>
            <c:dLbl>
              <c:idx val="39"/>
              <c:tx>
                <c:rich>
                  <a:bodyPr/>
                  <a:lstStyle/>
                  <a:p>
                    <a:r>
                      <a:rPr lang="en-US"/>
                      <a:t>To relieve boredom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BF89-42A5-8888-3591BDABE6F7}"/>
                </c:ext>
              </c:extLst>
            </c:dLbl>
            <c:dLbl>
              <c:idx val="40"/>
              <c:layout>
                <c:manualLayout>
                  <c:x val="0"/>
                  <c:y val="1.6100066859647731E-2"/>
                </c:manualLayout>
              </c:layout>
              <c:tx>
                <c:rich>
                  <a:bodyPr/>
                  <a:lstStyle/>
                  <a:p>
                    <a:r>
                      <a:rPr lang="en-US"/>
                      <a:t>Just wanted something to graze on/pick at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BF89-42A5-8888-3591BDABE6F7}"/>
                </c:ext>
              </c:extLst>
            </c:dLbl>
            <c:spPr>
              <a:noFill/>
              <a:ln>
                <a:noFill/>
              </a:ln>
              <a:effectLst/>
            </c:spPr>
            <c:txPr>
              <a:bodyPr wrap="none"/>
              <a:lstStyle/>
              <a:p>
                <a:pPr>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showLeaderLines val="1"/>
              </c:ext>
            </c:extLst>
          </c:dLbls>
          <c:xVal>
            <c:numRef>
              <c:f>Sheet1!$A$1:$A$41</c:f>
              <c:numCache>
                <c:formatCode>General</c:formatCode>
                <c:ptCount val="41"/>
                <c:pt idx="0">
                  <c:v>-0.70138238434868905</c:v>
                </c:pt>
                <c:pt idx="1">
                  <c:v>0.32623733702934898</c:v>
                </c:pt>
                <c:pt idx="2">
                  <c:v>-0.43485707995083001</c:v>
                </c:pt>
                <c:pt idx="3">
                  <c:v>-3.25984591704164E-2</c:v>
                </c:pt>
                <c:pt idx="4">
                  <c:v>8.2126701513772604E-2</c:v>
                </c:pt>
                <c:pt idx="5">
                  <c:v>-0.60285718117592801</c:v>
                </c:pt>
                <c:pt idx="6">
                  <c:v>1.6410542107436401</c:v>
                </c:pt>
                <c:pt idx="7">
                  <c:v>1.2491429734663999</c:v>
                </c:pt>
                <c:pt idx="8">
                  <c:v>0.91726018856292701</c:v>
                </c:pt>
                <c:pt idx="9">
                  <c:v>1.27173409730297</c:v>
                </c:pt>
                <c:pt idx="10">
                  <c:v>1.52192223167455</c:v>
                </c:pt>
                <c:pt idx="11">
                  <c:v>0.96667562721326195</c:v>
                </c:pt>
                <c:pt idx="12">
                  <c:v>1.8397713162623299</c:v>
                </c:pt>
                <c:pt idx="13">
                  <c:v>1.49444906633625</c:v>
                </c:pt>
                <c:pt idx="14">
                  <c:v>1.35875099375854</c:v>
                </c:pt>
                <c:pt idx="15">
                  <c:v>-2.83265499047262E-2</c:v>
                </c:pt>
                <c:pt idx="16">
                  <c:v>-1.22854062758131</c:v>
                </c:pt>
                <c:pt idx="17">
                  <c:v>0.20930430355181301</c:v>
                </c:pt>
                <c:pt idx="18">
                  <c:v>-0.34611082105119101</c:v>
                </c:pt>
                <c:pt idx="19">
                  <c:v>-0.38749017882402598</c:v>
                </c:pt>
                <c:pt idx="20">
                  <c:v>0.75281304304893804</c:v>
                </c:pt>
                <c:pt idx="21">
                  <c:v>-1.3525876603264899</c:v>
                </c:pt>
                <c:pt idx="22">
                  <c:v>1.1821648199914001</c:v>
                </c:pt>
                <c:pt idx="23">
                  <c:v>0.889899246804848</c:v>
                </c:pt>
                <c:pt idx="24">
                  <c:v>0.96031984050899799</c:v>
                </c:pt>
                <c:pt idx="25">
                  <c:v>0.94665935677359403</c:v>
                </c:pt>
                <c:pt idx="26">
                  <c:v>0.22942394542932701</c:v>
                </c:pt>
                <c:pt idx="27">
                  <c:v>-0.41263345193858803</c:v>
                </c:pt>
                <c:pt idx="28">
                  <c:v>-0.48262794118633501</c:v>
                </c:pt>
                <c:pt idx="29">
                  <c:v>-0.24972689692145</c:v>
                </c:pt>
                <c:pt idx="30">
                  <c:v>-0.360948315277694</c:v>
                </c:pt>
                <c:pt idx="31">
                  <c:v>0.78690407619059199</c:v>
                </c:pt>
                <c:pt idx="32">
                  <c:v>0.93880175525021303</c:v>
                </c:pt>
                <c:pt idx="33">
                  <c:v>0.42734171285552203</c:v>
                </c:pt>
                <c:pt idx="34">
                  <c:v>1.0823411993290299</c:v>
                </c:pt>
                <c:pt idx="35">
                  <c:v>-0.76936015169076899</c:v>
                </c:pt>
                <c:pt idx="36">
                  <c:v>-0.58235187807699096</c:v>
                </c:pt>
                <c:pt idx="37">
                  <c:v>0.265353409538441</c:v>
                </c:pt>
                <c:pt idx="38">
                  <c:v>0.27069563591422302</c:v>
                </c:pt>
                <c:pt idx="39">
                  <c:v>1.5954037995204999</c:v>
                </c:pt>
                <c:pt idx="40">
                  <c:v>1.9428992923975099</c:v>
                </c:pt>
              </c:numCache>
            </c:numRef>
          </c:xVal>
          <c:yVal>
            <c:numRef>
              <c:f>Sheet1!$B$1:$B$41</c:f>
              <c:numCache>
                <c:formatCode>General</c:formatCode>
                <c:ptCount val="41"/>
                <c:pt idx="0">
                  <c:v>-0.28855656391489498</c:v>
                </c:pt>
                <c:pt idx="1">
                  <c:v>-0.59344791208880798</c:v>
                </c:pt>
                <c:pt idx="2">
                  <c:v>-1.0279174392787001</c:v>
                </c:pt>
                <c:pt idx="3">
                  <c:v>-0.30485553900405998</c:v>
                </c:pt>
                <c:pt idx="4">
                  <c:v>-1.34553408100923</c:v>
                </c:pt>
                <c:pt idx="5">
                  <c:v>-1.1845464700783299</c:v>
                </c:pt>
                <c:pt idx="6">
                  <c:v>0.70025855636398304</c:v>
                </c:pt>
                <c:pt idx="7">
                  <c:v>-0.35241270282614301</c:v>
                </c:pt>
                <c:pt idx="8">
                  <c:v>-1.5717381035604301</c:v>
                </c:pt>
                <c:pt idx="9">
                  <c:v>-0.29711179930907</c:v>
                </c:pt>
                <c:pt idx="10">
                  <c:v>0.88289757801319502</c:v>
                </c:pt>
                <c:pt idx="11">
                  <c:v>-2.0631144457988402</c:v>
                </c:pt>
                <c:pt idx="12">
                  <c:v>1.2780937939878301</c:v>
                </c:pt>
                <c:pt idx="13">
                  <c:v>1.8703679372098301</c:v>
                </c:pt>
                <c:pt idx="14">
                  <c:v>1.6131129199102401</c:v>
                </c:pt>
                <c:pt idx="15">
                  <c:v>0.26050098021103502</c:v>
                </c:pt>
                <c:pt idx="16">
                  <c:v>1.00026555833836</c:v>
                </c:pt>
                <c:pt idx="17">
                  <c:v>-3.3708415359392601</c:v>
                </c:pt>
                <c:pt idx="18">
                  <c:v>0.13623714934610501</c:v>
                </c:pt>
                <c:pt idx="19">
                  <c:v>0.58154217461357005</c:v>
                </c:pt>
                <c:pt idx="20">
                  <c:v>-1.81751808972787</c:v>
                </c:pt>
                <c:pt idx="21">
                  <c:v>0.74171466352417303</c:v>
                </c:pt>
                <c:pt idx="22">
                  <c:v>1.4042635469707301</c:v>
                </c:pt>
                <c:pt idx="23">
                  <c:v>0.879485303112853</c:v>
                </c:pt>
                <c:pt idx="24">
                  <c:v>0.92708727137393698</c:v>
                </c:pt>
                <c:pt idx="25">
                  <c:v>8.5972247916709002E-2</c:v>
                </c:pt>
                <c:pt idx="26">
                  <c:v>1.0876708392690699</c:v>
                </c:pt>
                <c:pt idx="27">
                  <c:v>0.51704127927059895</c:v>
                </c:pt>
                <c:pt idx="28">
                  <c:v>1.46569802469555</c:v>
                </c:pt>
                <c:pt idx="29">
                  <c:v>0.49303153340317701</c:v>
                </c:pt>
                <c:pt idx="30">
                  <c:v>-0.54714805572638903</c:v>
                </c:pt>
                <c:pt idx="31">
                  <c:v>-1.08972585080789</c:v>
                </c:pt>
                <c:pt idx="32">
                  <c:v>-0.732159831245912</c:v>
                </c:pt>
                <c:pt idx="33">
                  <c:v>-0.74805232753874995</c:v>
                </c:pt>
                <c:pt idx="34">
                  <c:v>5.7721260708139599E-2</c:v>
                </c:pt>
                <c:pt idx="35">
                  <c:v>-1.4901448063287499</c:v>
                </c:pt>
                <c:pt idx="36">
                  <c:v>-1.69247827923665</c:v>
                </c:pt>
                <c:pt idx="37">
                  <c:v>-1.57620071569856</c:v>
                </c:pt>
                <c:pt idx="38">
                  <c:v>-0.93703172662682099</c:v>
                </c:pt>
                <c:pt idx="39">
                  <c:v>0.50245273990557504</c:v>
                </c:pt>
                <c:pt idx="40">
                  <c:v>0.44334102033428402</c:v>
                </c:pt>
              </c:numCache>
            </c:numRef>
          </c:yVal>
          <c:smooth val="0"/>
          <c:extLst>
            <c:ext xmlns:c16="http://schemas.microsoft.com/office/drawing/2014/chart" uri="{C3380CC4-5D6E-409C-BE32-E72D297353CC}">
              <c16:uniqueId val="{00000029-BF89-42A5-8888-3591BDABE6F7}"/>
            </c:ext>
          </c:extLst>
        </c:ser>
        <c:dLbls>
          <c:showLegendKey val="0"/>
          <c:showVal val="0"/>
          <c:showCatName val="0"/>
          <c:showSerName val="0"/>
          <c:showPercent val="0"/>
          <c:showBubbleSize val="0"/>
        </c:dLbls>
        <c:axId val="249329583"/>
        <c:axId val="239794543"/>
      </c:scatterChart>
      <c:valAx>
        <c:axId val="249329583"/>
        <c:scaling>
          <c:orientation val="minMax"/>
        </c:scaling>
        <c:delete val="0"/>
        <c:axPos val="b"/>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39794543"/>
        <c:crosses val="autoZero"/>
        <c:crossBetween val="midCat"/>
      </c:valAx>
      <c:valAx>
        <c:axId val="239794543"/>
        <c:scaling>
          <c:orientation val="minMax"/>
        </c:scaling>
        <c:delete val="0"/>
        <c:axPos val="l"/>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49329583"/>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250009889668104E-2"/>
          <c:y val="1.4987521185455682E-2"/>
          <c:w val="0.93550165456447276"/>
          <c:h val="0.9328674646345535"/>
        </c:manualLayout>
      </c:layout>
      <c:bubbleChart>
        <c:varyColors val="1"/>
        <c:ser>
          <c:idx val="0"/>
          <c:order val="0"/>
          <c:tx>
            <c:strRef>
              <c:f>Sheet1!$B$1</c:f>
              <c:strCache>
                <c:ptCount val="1"/>
                <c:pt idx="0">
                  <c:v>Category Share</c:v>
                </c:pt>
              </c:strCache>
            </c:strRef>
          </c:tx>
          <c:spPr>
            <a:solidFill>
              <a:schemeClr val="accent1">
                <a:alpha val="75000"/>
              </a:schemeClr>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9C72-4927-AE01-5D7A653D1678}"/>
              </c:ext>
            </c:extLst>
          </c:dPt>
          <c:dPt>
            <c:idx val="1"/>
            <c:invertIfNegative val="0"/>
            <c:bubble3D val="0"/>
            <c:spPr>
              <a:solidFill>
                <a:srgbClr val="E84518"/>
              </a:solidFill>
              <a:ln>
                <a:noFill/>
              </a:ln>
              <a:effectLst/>
            </c:spPr>
            <c:extLst>
              <c:ext xmlns:c16="http://schemas.microsoft.com/office/drawing/2014/chart" uri="{C3380CC4-5D6E-409C-BE32-E72D297353CC}">
                <c16:uniqueId val="{00000003-9C72-4927-AE01-5D7A653D1678}"/>
              </c:ext>
            </c:extLst>
          </c:dPt>
          <c:dPt>
            <c:idx val="2"/>
            <c:invertIfNegative val="0"/>
            <c:bubble3D val="0"/>
            <c:spPr>
              <a:solidFill>
                <a:srgbClr val="FF6600"/>
              </a:solidFill>
              <a:ln>
                <a:noFill/>
              </a:ln>
              <a:effectLst/>
            </c:spPr>
            <c:extLst>
              <c:ext xmlns:c16="http://schemas.microsoft.com/office/drawing/2014/chart" uri="{C3380CC4-5D6E-409C-BE32-E72D297353CC}">
                <c16:uniqueId val="{00000005-9C72-4927-AE01-5D7A653D1678}"/>
              </c:ext>
            </c:extLst>
          </c:dPt>
          <c:dPt>
            <c:idx val="3"/>
            <c:invertIfNegative val="0"/>
            <c:bubble3D val="0"/>
            <c:spPr>
              <a:solidFill>
                <a:schemeClr val="tx2">
                  <a:lumMod val="60000"/>
                  <a:lumOff val="40000"/>
                </a:schemeClr>
              </a:solidFill>
              <a:ln>
                <a:noFill/>
              </a:ln>
              <a:effectLst/>
            </c:spPr>
            <c:extLst>
              <c:ext xmlns:c16="http://schemas.microsoft.com/office/drawing/2014/chart" uri="{C3380CC4-5D6E-409C-BE32-E72D297353CC}">
                <c16:uniqueId val="{00000007-9C72-4927-AE01-5D7A653D1678}"/>
              </c:ext>
            </c:extLst>
          </c:dPt>
          <c:dPt>
            <c:idx val="4"/>
            <c:invertIfNegative val="0"/>
            <c:bubble3D val="0"/>
            <c:spPr>
              <a:solidFill>
                <a:schemeClr val="bg1">
                  <a:lumMod val="65000"/>
                </a:schemeClr>
              </a:solidFill>
              <a:ln>
                <a:noFill/>
              </a:ln>
              <a:effectLst/>
            </c:spPr>
            <c:extLst>
              <c:ext xmlns:c16="http://schemas.microsoft.com/office/drawing/2014/chart" uri="{C3380CC4-5D6E-409C-BE32-E72D297353CC}">
                <c16:uniqueId val="{00000009-9C72-4927-AE01-5D7A653D1678}"/>
              </c:ext>
            </c:extLst>
          </c:dPt>
          <c:dPt>
            <c:idx val="5"/>
            <c:invertIfNegative val="0"/>
            <c:bubble3D val="0"/>
            <c:spPr>
              <a:solidFill>
                <a:schemeClr val="accent1">
                  <a:lumMod val="20000"/>
                  <a:lumOff val="80000"/>
                </a:schemeClr>
              </a:solidFill>
              <a:ln>
                <a:noFill/>
              </a:ln>
              <a:effectLst/>
            </c:spPr>
            <c:extLst>
              <c:ext xmlns:c16="http://schemas.microsoft.com/office/drawing/2014/chart" uri="{C3380CC4-5D6E-409C-BE32-E72D297353CC}">
                <c16:uniqueId val="{0000000B-9C72-4927-AE01-5D7A653D1678}"/>
              </c:ext>
            </c:extLst>
          </c:dPt>
          <c:dPt>
            <c:idx val="6"/>
            <c:invertIfNegative val="0"/>
            <c:bubble3D val="0"/>
            <c:spPr>
              <a:solidFill>
                <a:srgbClr val="FFCE00"/>
              </a:solidFill>
              <a:ln>
                <a:noFill/>
              </a:ln>
              <a:effectLst/>
            </c:spPr>
            <c:extLst>
              <c:ext xmlns:c16="http://schemas.microsoft.com/office/drawing/2014/chart" uri="{C3380CC4-5D6E-409C-BE32-E72D297353CC}">
                <c16:uniqueId val="{0000000D-9C72-4927-AE01-5D7A653D1678}"/>
              </c:ext>
            </c:extLst>
          </c:dPt>
          <c:dPt>
            <c:idx val="7"/>
            <c:invertIfNegative val="0"/>
            <c:bubble3D val="0"/>
            <c:spPr>
              <a:solidFill>
                <a:srgbClr val="FFF57B"/>
              </a:solidFill>
              <a:ln>
                <a:noFill/>
              </a:ln>
              <a:effectLst/>
            </c:spPr>
            <c:extLst>
              <c:ext xmlns:c16="http://schemas.microsoft.com/office/drawing/2014/chart" uri="{C3380CC4-5D6E-409C-BE32-E72D297353CC}">
                <c16:uniqueId val="{0000000F-9C72-4927-AE01-5D7A653D1678}"/>
              </c:ext>
            </c:extLst>
          </c:dPt>
          <c:dPt>
            <c:idx val="8"/>
            <c:invertIfNegative val="0"/>
            <c:bubble3D val="0"/>
            <c:spPr>
              <a:solidFill>
                <a:srgbClr val="D1D105"/>
              </a:solidFill>
              <a:ln>
                <a:noFill/>
              </a:ln>
              <a:effectLst/>
            </c:spPr>
            <c:extLst>
              <c:ext xmlns:c16="http://schemas.microsoft.com/office/drawing/2014/chart" uri="{C3380CC4-5D6E-409C-BE32-E72D297353CC}">
                <c16:uniqueId val="{00000011-9C72-4927-AE01-5D7A653D1678}"/>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9C72-4927-AE01-5D7A653D1678}"/>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9C72-4927-AE01-5D7A653D1678}"/>
              </c:ext>
            </c:extLst>
          </c:dPt>
          <c:dPt>
            <c:idx val="11"/>
            <c:invertIfNegative val="0"/>
            <c:bubble3D val="0"/>
            <c:spPr>
              <a:solidFill>
                <a:srgbClr val="0ADDCD"/>
              </a:solidFill>
              <a:ln>
                <a:noFill/>
              </a:ln>
              <a:effectLst/>
            </c:spPr>
            <c:extLst>
              <c:ext xmlns:c16="http://schemas.microsoft.com/office/drawing/2014/chart" uri="{C3380CC4-5D6E-409C-BE32-E72D297353CC}">
                <c16:uniqueId val="{00000017-9C72-4927-AE01-5D7A653D1678}"/>
              </c:ext>
            </c:extLst>
          </c:dPt>
          <c:dPt>
            <c:idx val="12"/>
            <c:invertIfNegative val="0"/>
            <c:bubble3D val="0"/>
            <c:spPr>
              <a:solidFill>
                <a:schemeClr val="accent3">
                  <a:lumMod val="90000"/>
                  <a:lumOff val="10000"/>
                </a:schemeClr>
              </a:solidFill>
              <a:ln w="38100">
                <a:noFill/>
              </a:ln>
              <a:effectLst/>
            </c:spPr>
            <c:extLst>
              <c:ext xmlns:c16="http://schemas.microsoft.com/office/drawing/2014/chart" uri="{C3380CC4-5D6E-409C-BE32-E72D297353CC}">
                <c16:uniqueId val="{00000019-9C72-4927-AE01-5D7A653D1678}"/>
              </c:ext>
            </c:extLst>
          </c:dPt>
          <c:dPt>
            <c:idx val="13"/>
            <c:invertIfNegative val="0"/>
            <c:bubble3D val="0"/>
            <c:spPr>
              <a:solidFill>
                <a:srgbClr val="4D8DD3"/>
              </a:solidFill>
              <a:ln>
                <a:noFill/>
              </a:ln>
              <a:effectLst/>
            </c:spPr>
            <c:extLst>
              <c:ext xmlns:c16="http://schemas.microsoft.com/office/drawing/2014/chart" uri="{C3380CC4-5D6E-409C-BE32-E72D297353CC}">
                <c16:uniqueId val="{0000001B-9C72-4927-AE01-5D7A653D1678}"/>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9C72-4927-AE01-5D7A653D1678}"/>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9C72-4927-AE01-5D7A653D1678}"/>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9C72-4927-AE01-5D7A653D1678}"/>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9C72-4927-AE01-5D7A653D1678}"/>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9C72-4927-AE01-5D7A653D1678}"/>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9C72-4927-AE01-5D7A653D1678}"/>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9C72-4927-AE01-5D7A653D1678}"/>
              </c:ext>
            </c:extLst>
          </c:dPt>
          <c:dLbls>
            <c:dLbl>
              <c:idx val="0"/>
              <c:tx>
                <c:rich>
                  <a:bodyPr/>
                  <a:lstStyle/>
                  <a:p>
                    <a:fld id="{21ECB834-E191-4C01-A87D-B8C4DA6401FB}" type="CELLRANGE">
                      <a:rPr lang="en-IN"/>
                      <a:pPr/>
                      <a:t>[CELLRANGE]</a:t>
                    </a:fld>
                    <a:r>
                      <a:rPr lang="en-IN" baseline="0"/>
                      <a:t>, </a:t>
                    </a:r>
                    <a:fld id="{2787FD12-2742-418F-A367-8DBA334D1DD7}" type="YVALUE">
                      <a:rPr lang="en-IN" baseline="0"/>
                      <a:pPr/>
                      <a:t>[Y VALUE]</a:t>
                    </a:fld>
                    <a:r>
                      <a:rPr lang="en-IN" baseline="0"/>
                      <a:t>, </a:t>
                    </a:r>
                    <a:fld id="{DBD894E4-570A-43FC-9989-2810269262DD}"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9C72-4927-AE01-5D7A653D1678}"/>
                </c:ext>
              </c:extLst>
            </c:dLbl>
            <c:dLbl>
              <c:idx val="1"/>
              <c:layout>
                <c:manualLayout>
                  <c:x val="-1.1981327112604616E-16"/>
                  <c:y val="-6.1961321036934018E-2"/>
                </c:manualLayout>
              </c:layout>
              <c:tx>
                <c:rich>
                  <a:bodyPr/>
                  <a:lstStyle/>
                  <a:p>
                    <a:fld id="{A4760312-09D8-47E9-9CF2-82E6744CFBE5}" type="CELLRANGE">
                      <a:rPr lang="en-US" baseline="0"/>
                      <a:pPr/>
                      <a:t>[CELLRANGE]</a:t>
                    </a:fld>
                    <a:r>
                      <a:rPr lang="en-US" baseline="0"/>
                      <a:t>, </a:t>
                    </a:r>
                    <a:fld id="{622A1B52-9899-4CC4-BA02-78FD7DA88F42}" type="YVALUE">
                      <a:rPr lang="en-US" baseline="0"/>
                      <a:pPr/>
                      <a:t>[Y VALUE]</a:t>
                    </a:fld>
                    <a:r>
                      <a:rPr lang="en-US" baseline="0"/>
                      <a:t>, </a:t>
                    </a:r>
                    <a:fld id="{C1190A3E-2512-45BE-BD1E-7BB9E630ED2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9C72-4927-AE01-5D7A653D1678}"/>
                </c:ext>
              </c:extLst>
            </c:dLbl>
            <c:dLbl>
              <c:idx val="2"/>
              <c:tx>
                <c:rich>
                  <a:bodyPr/>
                  <a:lstStyle/>
                  <a:p>
                    <a:fld id="{99E46D47-2AE7-416E-B421-BC6B99CA9817}" type="CELLRANGE">
                      <a:rPr lang="en-IN"/>
                      <a:pPr/>
                      <a:t>[CELLRANGE]</a:t>
                    </a:fld>
                    <a:r>
                      <a:rPr lang="en-IN" baseline="0"/>
                      <a:t>, </a:t>
                    </a:r>
                    <a:fld id="{BB47DAFD-AC29-41EB-BE38-F03E23244125}" type="YVALUE">
                      <a:rPr lang="en-IN" baseline="0"/>
                      <a:pPr/>
                      <a:t>[Y VALUE]</a:t>
                    </a:fld>
                    <a:r>
                      <a:rPr lang="en-IN" baseline="0"/>
                      <a:t>, </a:t>
                    </a:r>
                    <a:fld id="{EB3E6942-96C0-4299-88A5-3AF835E39B8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9C72-4927-AE01-5D7A653D1678}"/>
                </c:ext>
              </c:extLst>
            </c:dLbl>
            <c:dLbl>
              <c:idx val="3"/>
              <c:tx>
                <c:rich>
                  <a:bodyPr/>
                  <a:lstStyle/>
                  <a:p>
                    <a:fld id="{F0D405C8-54F9-4ED4-BD66-482D634ED52E}" type="CELLRANGE">
                      <a:rPr lang="en-IN"/>
                      <a:pPr/>
                      <a:t>[CELLRANGE]</a:t>
                    </a:fld>
                    <a:r>
                      <a:rPr lang="en-IN" baseline="0"/>
                      <a:t>, </a:t>
                    </a:r>
                    <a:fld id="{EB8C5B56-21EC-4CE7-9A94-709BF8AD3E69}" type="YVALUE">
                      <a:rPr lang="en-IN" baseline="0"/>
                      <a:pPr/>
                      <a:t>[Y VALUE]</a:t>
                    </a:fld>
                    <a:r>
                      <a:rPr lang="en-IN" baseline="0"/>
                      <a:t>, </a:t>
                    </a:r>
                    <a:fld id="{A39A8994-FEC0-4807-9FEC-7B8A463C4DBB}"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9C72-4927-AE01-5D7A653D1678}"/>
                </c:ext>
              </c:extLst>
            </c:dLbl>
            <c:dLbl>
              <c:idx val="4"/>
              <c:tx>
                <c:rich>
                  <a:bodyPr/>
                  <a:lstStyle/>
                  <a:p>
                    <a:fld id="{B03973B2-220F-4C9F-9B81-1D303E495169}" type="CELLRANGE">
                      <a:rPr lang="en-IN"/>
                      <a:pPr/>
                      <a:t>[CELLRANGE]</a:t>
                    </a:fld>
                    <a:r>
                      <a:rPr lang="en-IN" baseline="0"/>
                      <a:t>, </a:t>
                    </a:r>
                    <a:fld id="{375B5A22-9666-4B04-8E21-9C9884F76FB5}" type="YVALUE">
                      <a:rPr lang="en-IN" baseline="0"/>
                      <a:pPr/>
                      <a:t>[Y VALUE]</a:t>
                    </a:fld>
                    <a:r>
                      <a:rPr lang="en-IN" baseline="0"/>
                      <a:t>, </a:t>
                    </a:r>
                    <a:fld id="{7328E802-2D50-48C9-83F1-29B94E393DD6}"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9C72-4927-AE01-5D7A653D1678}"/>
                </c:ext>
              </c:extLst>
            </c:dLbl>
            <c:dLbl>
              <c:idx val="5"/>
              <c:tx>
                <c:rich>
                  <a:bodyPr/>
                  <a:lstStyle/>
                  <a:p>
                    <a:fld id="{6E694510-B79B-4494-B267-B5F128C7E3A9}" type="CELLRANGE">
                      <a:rPr lang="en-IN"/>
                      <a:pPr/>
                      <a:t>[CELLRANGE]</a:t>
                    </a:fld>
                    <a:r>
                      <a:rPr lang="en-IN" baseline="0"/>
                      <a:t>, </a:t>
                    </a:r>
                    <a:fld id="{389A6C9E-C3AB-4D54-88DE-B3291C52C443}" type="YVALUE">
                      <a:rPr lang="en-IN" baseline="0"/>
                      <a:pPr/>
                      <a:t>[Y VALUE]</a:t>
                    </a:fld>
                    <a:r>
                      <a:rPr lang="en-IN" baseline="0"/>
                      <a:t>, </a:t>
                    </a:r>
                    <a:fld id="{6B323D51-A85F-4D83-A6CB-E73C4F09F7A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9C72-4927-AE01-5D7A653D1678}"/>
                </c:ext>
              </c:extLst>
            </c:dLbl>
            <c:dLbl>
              <c:idx val="6"/>
              <c:tx>
                <c:rich>
                  <a:bodyPr/>
                  <a:lstStyle/>
                  <a:p>
                    <a:fld id="{D98FAC68-A254-43C0-BAA3-9DB7A832C061}" type="CELLRANGE">
                      <a:rPr lang="en-IN"/>
                      <a:pPr/>
                      <a:t>[CELLRANGE]</a:t>
                    </a:fld>
                    <a:r>
                      <a:rPr lang="en-IN" baseline="0"/>
                      <a:t>, </a:t>
                    </a:r>
                    <a:fld id="{E24BBBCF-F573-4C9E-AC27-4E21E032C255}" type="YVALUE">
                      <a:rPr lang="en-IN" baseline="0"/>
                      <a:pPr/>
                      <a:t>[Y VALUE]</a:t>
                    </a:fld>
                    <a:r>
                      <a:rPr lang="en-IN" baseline="0"/>
                      <a:t>, </a:t>
                    </a:r>
                    <a:fld id="{878C2007-1741-49AB-93C8-442060F7254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9C72-4927-AE01-5D7A653D1678}"/>
                </c:ext>
              </c:extLst>
            </c:dLbl>
            <c:dLbl>
              <c:idx val="7"/>
              <c:tx>
                <c:rich>
                  <a:bodyPr/>
                  <a:lstStyle/>
                  <a:p>
                    <a:fld id="{14F80CFA-6706-4951-AB8B-66B2CFC5687B}" type="CELLRANGE">
                      <a:rPr lang="en-IN"/>
                      <a:pPr/>
                      <a:t>[CELLRANGE]</a:t>
                    </a:fld>
                    <a:r>
                      <a:rPr lang="en-IN" baseline="0"/>
                      <a:t>, </a:t>
                    </a:r>
                    <a:fld id="{8C95696C-B3D1-45F4-B20F-B4823718194B}" type="YVALUE">
                      <a:rPr lang="en-IN" baseline="0"/>
                      <a:pPr/>
                      <a:t>[Y VALUE]</a:t>
                    </a:fld>
                    <a:r>
                      <a:rPr lang="en-IN" baseline="0"/>
                      <a:t>, </a:t>
                    </a:r>
                    <a:fld id="{8A94CCCD-8F8C-43C4-B554-84E81CA6497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9C72-4927-AE01-5D7A653D1678}"/>
                </c:ext>
              </c:extLst>
            </c:dLbl>
            <c:dLbl>
              <c:idx val="8"/>
              <c:tx>
                <c:rich>
                  <a:bodyPr/>
                  <a:lstStyle/>
                  <a:p>
                    <a:fld id="{6FD95633-0CEE-41EE-88FE-BD81026F7A24}" type="CELLRANGE">
                      <a:rPr lang="en-IN"/>
                      <a:pPr/>
                      <a:t>[CELLRANGE]</a:t>
                    </a:fld>
                    <a:r>
                      <a:rPr lang="en-IN" baseline="0"/>
                      <a:t>, </a:t>
                    </a:r>
                    <a:fld id="{EB5D66FB-1FE0-48B7-94A1-0C71D51105D2}" type="YVALUE">
                      <a:rPr lang="en-IN" baseline="0"/>
                      <a:pPr/>
                      <a:t>[Y VALUE]</a:t>
                    </a:fld>
                    <a:r>
                      <a:rPr lang="en-IN" baseline="0"/>
                      <a:t>, </a:t>
                    </a:r>
                    <a:fld id="{A25EFD30-57DE-42DC-948F-2B75CE270498}"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9C72-4927-AE01-5D7A653D1678}"/>
                </c:ext>
              </c:extLst>
            </c:dLbl>
            <c:dLbl>
              <c:idx val="9"/>
              <c:tx>
                <c:rich>
                  <a:bodyPr/>
                  <a:lstStyle/>
                  <a:p>
                    <a:fld id="{F6DB66CF-EDFC-4C7A-A87B-0975D02E0632}" type="CELLRANGE">
                      <a:rPr lang="en-IN"/>
                      <a:pPr/>
                      <a:t>[CELLRANGE]</a:t>
                    </a:fld>
                    <a:r>
                      <a:rPr lang="en-IN" baseline="0"/>
                      <a:t>, </a:t>
                    </a:r>
                    <a:fld id="{F0A15944-F027-4898-9E25-2AC73136F893}" type="YVALUE">
                      <a:rPr lang="en-IN" baseline="0"/>
                      <a:pPr/>
                      <a:t>[Y VALUE]</a:t>
                    </a:fld>
                    <a:r>
                      <a:rPr lang="en-IN" baseline="0"/>
                      <a:t>, </a:t>
                    </a:r>
                    <a:fld id="{D10F060F-0D4F-47EB-A61B-F2EE29D5826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9C72-4927-AE01-5D7A653D1678}"/>
                </c:ext>
              </c:extLst>
            </c:dLbl>
            <c:dLbl>
              <c:idx val="10"/>
              <c:tx>
                <c:rich>
                  <a:bodyPr/>
                  <a:lstStyle/>
                  <a:p>
                    <a:fld id="{30A16F8F-57B9-42FC-B63C-C1F4D0FFA2E2}" type="CELLRANGE">
                      <a:rPr lang="en-IN"/>
                      <a:pPr/>
                      <a:t>[CELLRANGE]</a:t>
                    </a:fld>
                    <a:r>
                      <a:rPr lang="en-IN" baseline="0"/>
                      <a:t>, </a:t>
                    </a:r>
                    <a:fld id="{8FA4DDD6-374D-4A18-8BF5-1F5C099BBBAE}" type="YVALUE">
                      <a:rPr lang="en-IN" baseline="0"/>
                      <a:pPr/>
                      <a:t>[Y VALUE]</a:t>
                    </a:fld>
                    <a:r>
                      <a:rPr lang="en-IN" baseline="0"/>
                      <a:t>, </a:t>
                    </a:r>
                    <a:fld id="{F6402A8D-1E63-4B2B-82C0-133D4485920F}"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9C72-4927-AE01-5D7A653D1678}"/>
                </c:ext>
              </c:extLst>
            </c:dLbl>
            <c:dLbl>
              <c:idx val="11"/>
              <c:tx>
                <c:rich>
                  <a:bodyPr/>
                  <a:lstStyle/>
                  <a:p>
                    <a:fld id="{0E5466F0-ABE2-42C1-80FE-076B8020296B}" type="CELLRANGE">
                      <a:rPr lang="en-IN"/>
                      <a:pPr/>
                      <a:t>[CELLRANGE]</a:t>
                    </a:fld>
                    <a:r>
                      <a:rPr lang="en-IN" baseline="0"/>
                      <a:t>, </a:t>
                    </a:r>
                    <a:fld id="{7A44CDB8-7F13-44C3-965D-C84AB38D2206}" type="YVALUE">
                      <a:rPr lang="en-IN" baseline="0"/>
                      <a:pPr/>
                      <a:t>[Y VALUE]</a:t>
                    </a:fld>
                    <a:r>
                      <a:rPr lang="en-IN" baseline="0"/>
                      <a:t>, </a:t>
                    </a:r>
                    <a:fld id="{0D8D890C-6F28-4CB2-9729-F385E00D19D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9C72-4927-AE01-5D7A653D1678}"/>
                </c:ext>
              </c:extLst>
            </c:dLbl>
            <c:dLbl>
              <c:idx val="12"/>
              <c:layout>
                <c:manualLayout>
                  <c:x val="-1.171784400435647E-2"/>
                  <c:y val="-3.0193236714975844E-2"/>
                </c:manualLayout>
              </c:layout>
              <c:tx>
                <c:rich>
                  <a:bodyPr/>
                  <a:lstStyle/>
                  <a:p>
                    <a:fld id="{0E01162D-B9A3-478F-9EA6-DB83833EBFE3}" type="CELLRANGE">
                      <a:rPr lang="en-US" baseline="0"/>
                      <a:pPr/>
                      <a:t>[CELLRANGE]</a:t>
                    </a:fld>
                    <a:r>
                      <a:rPr lang="en-US" baseline="0"/>
                      <a:t>, </a:t>
                    </a:r>
                    <a:fld id="{5B16E255-9050-4296-AE89-91646D79EA14}" type="YVALUE">
                      <a:rPr lang="en-US" baseline="0"/>
                      <a:pPr/>
                      <a:t>[Y VALUE]</a:t>
                    </a:fld>
                    <a:r>
                      <a:rPr lang="en-US" baseline="0"/>
                      <a:t>, </a:t>
                    </a:r>
                    <a:fld id="{035518DD-0800-4CC6-A01C-B357090D085F}"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19-9C72-4927-AE01-5D7A653D1678}"/>
                </c:ext>
              </c:extLst>
            </c:dLbl>
            <c:dLbl>
              <c:idx val="13"/>
              <c:tx>
                <c:rich>
                  <a:bodyPr/>
                  <a:lstStyle/>
                  <a:p>
                    <a:fld id="{C44EBE7C-CE9E-468F-8D7F-16CA051AECD4}" type="CELLRANGE">
                      <a:rPr lang="en-IN"/>
                      <a:pPr/>
                      <a:t>[CELLRANGE]</a:t>
                    </a:fld>
                    <a:r>
                      <a:rPr lang="en-IN" baseline="0"/>
                      <a:t>, </a:t>
                    </a:r>
                    <a:fld id="{1BDC0F6F-A93F-40C7-B136-C35E61779DB8}" type="YVALUE">
                      <a:rPr lang="en-IN" baseline="0"/>
                      <a:pPr/>
                      <a:t>[Y VALUE]</a:t>
                    </a:fld>
                    <a:r>
                      <a:rPr lang="en-IN" baseline="0"/>
                      <a:t>, </a:t>
                    </a:r>
                    <a:fld id="{D3C5F5C6-0E7B-4018-9828-B9DA2569B9C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9C72-4927-AE01-5D7A653D1678}"/>
                </c:ext>
              </c:extLst>
            </c:dLbl>
            <c:dLbl>
              <c:idx val="14"/>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D-9C72-4927-AE01-5D7A653D1678}"/>
                </c:ext>
              </c:extLst>
            </c:dLbl>
            <c:dLbl>
              <c:idx val="15"/>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F-9C72-4927-AE01-5D7A653D1678}"/>
                </c:ext>
              </c:extLst>
            </c:dLbl>
            <c:dLbl>
              <c:idx val="16"/>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1-9C72-4927-AE01-5D7A653D1678}"/>
                </c:ext>
              </c:extLst>
            </c:dLbl>
            <c:dLbl>
              <c:idx val="17"/>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3-9C72-4927-AE01-5D7A653D1678}"/>
                </c:ext>
              </c:extLst>
            </c:dLbl>
            <c:dLbl>
              <c:idx val="18"/>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5-9C72-4927-AE01-5D7A653D1678}"/>
                </c:ext>
              </c:extLst>
            </c:dLbl>
            <c:dLbl>
              <c:idx val="19"/>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7-9C72-4927-AE01-5D7A653D1678}"/>
                </c:ext>
              </c:extLst>
            </c:dLbl>
            <c:dLbl>
              <c:idx val="20"/>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9-9C72-4927-AE01-5D7A653D1678}"/>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xVal>
          <c:yVal>
            <c:numRef>
              <c:f>Sheet1!$B$2:$B$22</c:f>
              <c:numCache>
                <c:formatCode>0.00%</c:formatCode>
                <c:ptCount val="21"/>
                <c:pt idx="0">
                  <c:v>3.3000000000000002E-2</c:v>
                </c:pt>
                <c:pt idx="1">
                  <c:v>1.6E-2</c:v>
                </c:pt>
                <c:pt idx="2">
                  <c:v>5.0000000000000001E-3</c:v>
                </c:pt>
                <c:pt idx="3">
                  <c:v>1.4E-2</c:v>
                </c:pt>
                <c:pt idx="4">
                  <c:v>2.3E-2</c:v>
                </c:pt>
                <c:pt idx="5">
                  <c:v>1.7999999999999999E-2</c:v>
                </c:pt>
                <c:pt idx="6">
                  <c:v>2.7E-2</c:v>
                </c:pt>
                <c:pt idx="7">
                  <c:v>2.5000000000000001E-2</c:v>
                </c:pt>
                <c:pt idx="8">
                  <c:v>8.0000000000000002E-3</c:v>
                </c:pt>
                <c:pt idx="9">
                  <c:v>1.6E-2</c:v>
                </c:pt>
                <c:pt idx="10">
                  <c:v>1.9E-2</c:v>
                </c:pt>
                <c:pt idx="11">
                  <c:v>1.0999999999999999E-2</c:v>
                </c:pt>
                <c:pt idx="12">
                  <c:v>2.5000000000000001E-2</c:v>
                </c:pt>
                <c:pt idx="13">
                  <c:v>7.0000000000000001E-3</c:v>
                </c:pt>
              </c:numCache>
            </c:numRef>
          </c:yVal>
          <c:bubbleSize>
            <c:numRef>
              <c:f>Sheet1!$C$2:$C$22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bubbleSize>
          <c:bubble3D val="0"/>
          <c:extLst>
            <c:ext xmlns:c15="http://schemas.microsoft.com/office/drawing/2012/chart" uri="{02D57815-91ED-43cb-92C2-25804820EDAC}">
              <c15:datalabelsRange>
                <c15:f>Sheet1!$F$2:$F$22</c15:f>
                <c15:dlblRangeCache>
                  <c:ptCount val="21"/>
                  <c:pt idx="0">
                    <c:v>Breakfast @ Work / School</c:v>
                  </c:pt>
                  <c:pt idx="1">
                    <c:v>Evening Me</c:v>
                  </c:pt>
                  <c:pt idx="2">
                    <c:v>Family Breakfast</c:v>
                  </c:pt>
                  <c:pt idx="3">
                    <c:v>Mid Morning Snack</c:v>
                  </c:pt>
                  <c:pt idx="4">
                    <c:v>Evening We</c:v>
                  </c:pt>
                  <c:pt idx="5">
                    <c:v>Early Morning Bite</c:v>
                  </c:pt>
                  <c:pt idx="6">
                    <c:v>After Work / School Bite</c:v>
                  </c:pt>
                  <c:pt idx="7">
                    <c:v>Dinner Alternative</c:v>
                  </c:pt>
                  <c:pt idx="8">
                    <c:v>Breakfast For One</c:v>
                  </c:pt>
                  <c:pt idx="9">
                    <c:v>Afternoon Snack</c:v>
                  </c:pt>
                  <c:pt idx="10">
                    <c:v>Bedtime / Late Night Snack</c:v>
                  </c:pt>
                  <c:pt idx="11">
                    <c:v>Lunch</c:v>
                  </c:pt>
                  <c:pt idx="12">
                    <c:v>Lunch Alternative</c:v>
                  </c:pt>
                  <c:pt idx="13">
                    <c:v>Dinner</c:v>
                  </c:pt>
                </c15:dlblRangeCache>
              </c15:datalabelsRange>
            </c:ext>
            <c:ext xmlns:c16="http://schemas.microsoft.com/office/drawing/2014/chart" uri="{C3380CC4-5D6E-409C-BE32-E72D297353CC}">
              <c16:uniqueId val="{0000002A-9C72-4927-AE01-5D7A653D1678}"/>
            </c:ext>
          </c:extLst>
        </c:ser>
        <c:ser>
          <c:idx val="1"/>
          <c:order val="1"/>
          <c:tx>
            <c:strRef>
              <c:f>Sheet1!$J$1</c:f>
              <c:strCache>
                <c:ptCount val="1"/>
              </c:strCache>
            </c:strRef>
          </c:tx>
          <c:spPr>
            <a:solidFill>
              <a:schemeClr val="accent2">
                <a:alpha val="75000"/>
              </a:schemeClr>
            </a:solidFill>
            <a:ln w="25400">
              <a:noFill/>
            </a:ln>
            <a:effectLst/>
          </c:spPr>
          <c:invertIfNegative val="0"/>
          <c:dLbls>
            <c:delete val="1"/>
          </c:dLbls>
          <c:xVal>
            <c:numRef>
              <c:f>Sheet1!$I$2:$I$15</c:f>
              <c:numCache>
                <c:formatCode>General</c:formatCode>
                <c:ptCount val="14"/>
                <c:pt idx="0">
                  <c:v>1</c:v>
                </c:pt>
                <c:pt idx="1">
                  <c:v>2</c:v>
                </c:pt>
                <c:pt idx="2">
                  <c:v>3</c:v>
                </c:pt>
                <c:pt idx="3">
                  <c:v>4</c:v>
                </c:pt>
                <c:pt idx="4">
                  <c:v>5</c:v>
                </c:pt>
                <c:pt idx="5">
                  <c:v>6</c:v>
                </c:pt>
                <c:pt idx="6">
                  <c:v>7</c:v>
                </c:pt>
                <c:pt idx="7">
                  <c:v>8</c:v>
                </c:pt>
                <c:pt idx="8">
                  <c:v>9</c:v>
                </c:pt>
                <c:pt idx="9">
                  <c:v>10</c:v>
                </c:pt>
                <c:pt idx="10">
                  <c:v>11</c:v>
                </c:pt>
                <c:pt idx="11">
                  <c:v>12</c:v>
                </c:pt>
                <c:pt idx="12">
                  <c:v>13</c:v>
                </c:pt>
                <c:pt idx="13">
                  <c:v>14</c:v>
                </c:pt>
              </c:numCache>
            </c:numRef>
          </c:xVal>
          <c:yVal>
            <c:numRef>
              <c:f>Sheet1!$J$2:$J$15</c:f>
              <c:numCache>
                <c:formatCode>0.00%</c:formatCode>
                <c:ptCount val="14"/>
                <c:pt idx="0">
                  <c:v>1.2999999999999999E-2</c:v>
                </c:pt>
                <c:pt idx="1">
                  <c:v>1.2999999999999999E-2</c:v>
                </c:pt>
                <c:pt idx="2">
                  <c:v>1.2999999999999999E-2</c:v>
                </c:pt>
                <c:pt idx="3">
                  <c:v>1.2999999999999999E-2</c:v>
                </c:pt>
                <c:pt idx="4">
                  <c:v>1.2999999999999999E-2</c:v>
                </c:pt>
                <c:pt idx="5">
                  <c:v>1.2999999999999999E-2</c:v>
                </c:pt>
                <c:pt idx="6">
                  <c:v>1.2999999999999999E-2</c:v>
                </c:pt>
                <c:pt idx="7">
                  <c:v>1.2999999999999999E-2</c:v>
                </c:pt>
                <c:pt idx="8">
                  <c:v>1.2999999999999999E-2</c:v>
                </c:pt>
                <c:pt idx="9">
                  <c:v>1.2999999999999999E-2</c:v>
                </c:pt>
                <c:pt idx="10">
                  <c:v>1.2999999999999999E-2</c:v>
                </c:pt>
                <c:pt idx="11">
                  <c:v>1.2999999999999999E-2</c:v>
                </c:pt>
                <c:pt idx="12">
                  <c:v>1.2999999999999999E-2</c:v>
                </c:pt>
                <c:pt idx="13">
                  <c:v>1.2999999999999999E-2</c:v>
                </c:pt>
              </c:numCache>
            </c:numRef>
          </c:yVal>
          <c:bubbleSize>
            <c:numLit>
              <c:formatCode>General</c:formatCode>
              <c:ptCount val="1"/>
              <c:pt idx="0">
                <c:v>1</c:v>
              </c:pt>
            </c:numLit>
          </c:bubbleSize>
          <c:bubble3D val="0"/>
          <c:extLst>
            <c:ext xmlns:c16="http://schemas.microsoft.com/office/drawing/2014/chart" uri="{C3380CC4-5D6E-409C-BE32-E72D297353CC}">
              <c16:uniqueId val="{0000002B-0422-45FB-8F37-D53605EC14E1}"/>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quot;$&quot;#,##0" sourceLinked="0"/>
        <c:majorTickMark val="none"/>
        <c:minorTickMark val="none"/>
        <c:tickLblPos val="low"/>
        <c:spPr>
          <a:noFill/>
          <a:ln w="9525" cap="flat" cmpd="sng" algn="ctr">
            <a:solidFill>
              <a:schemeClr val="bg1">
                <a:lumMod val="75000"/>
              </a:schemeClr>
            </a:solidFill>
            <a:prstDash val="solid"/>
            <a:round/>
          </a:ln>
          <a:effectLst/>
        </c:spPr>
        <c:txPr>
          <a:bodyPr rot="-60000000" spcFirstLastPara="1" vertOverflow="ellipsis" vert="horz" wrap="square" anchor="ctr" anchorCtr="1"/>
          <a:lstStyle/>
          <a:p>
            <a:pPr>
              <a:defRPr sz="700" b="0" i="0" u="none" strike="noStrike" kern="1200" baseline="0">
                <a:solidFill>
                  <a:schemeClr val="tx1">
                    <a:lumMod val="95000"/>
                    <a:lumOff val="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95000"/>
                    <a:lumOff val="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1.1808126633177476E-3"/>
          <c:y val="8.5343721643355453E-3"/>
          <c:w val="0.99881923409947182"/>
          <c:h val="0.90054444757345364"/>
        </c:manualLayout>
      </c:layout>
      <c:barChart>
        <c:barDir val="col"/>
        <c:grouping val="clustered"/>
        <c:varyColors val="0"/>
        <c:ser>
          <c:idx val="0"/>
          <c:order val="0"/>
          <c:tx>
            <c:strRef>
              <c:f>Sheet1!$B$1</c:f>
              <c:strCache>
                <c:ptCount val="1"/>
                <c:pt idx="0">
                  <c:v>Q1-Q3 2019</c:v>
                </c:pt>
              </c:strCache>
            </c:strRef>
          </c:tx>
          <c:spPr>
            <a:solidFill>
              <a:schemeClr val="accent1">
                <a:tint val="65000"/>
              </a:schemeClr>
            </a:solidFill>
            <a:ln>
              <a:noFill/>
            </a:ln>
            <a:effectLst/>
          </c:spPr>
          <c:invertIfNegative val="0"/>
          <c:dLbls>
            <c:delete val="1"/>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Sheet1!$B$2:$B$16</c:f>
              <c:numCache>
                <c:formatCode>0.0</c:formatCode>
                <c:ptCount val="15"/>
                <c:pt idx="0">
                  <c:v>0.24</c:v>
                </c:pt>
                <c:pt idx="1">
                  <c:v>0.23</c:v>
                </c:pt>
                <c:pt idx="2">
                  <c:v>0.22</c:v>
                </c:pt>
                <c:pt idx="3">
                  <c:v>0.22</c:v>
                </c:pt>
                <c:pt idx="4">
                  <c:v>0.2</c:v>
                </c:pt>
                <c:pt idx="5">
                  <c:v>0.14000000000000001</c:v>
                </c:pt>
                <c:pt idx="6">
                  <c:v>0.23</c:v>
                </c:pt>
                <c:pt idx="7">
                  <c:v>0.2</c:v>
                </c:pt>
                <c:pt idx="8">
                  <c:v>0.22</c:v>
                </c:pt>
                <c:pt idx="9">
                  <c:v>0.16</c:v>
                </c:pt>
                <c:pt idx="10">
                  <c:v>0.2</c:v>
                </c:pt>
                <c:pt idx="11">
                  <c:v>0.19</c:v>
                </c:pt>
                <c:pt idx="12">
                  <c:v>0.15</c:v>
                </c:pt>
                <c:pt idx="13">
                  <c:v>0.2</c:v>
                </c:pt>
                <c:pt idx="14" formatCode="0%">
                  <c:v>0.2</c:v>
                </c:pt>
              </c:numCache>
            </c:numRef>
          </c:val>
          <c:extLst>
            <c:ext xmlns:c16="http://schemas.microsoft.com/office/drawing/2014/chart" uri="{C3380CC4-5D6E-409C-BE32-E72D297353CC}">
              <c16:uniqueId val="{00000003-9A35-4405-8694-60B979F9FF5B}"/>
            </c:ext>
          </c:extLst>
        </c:ser>
        <c:ser>
          <c:idx val="1"/>
          <c:order val="1"/>
          <c:tx>
            <c:strRef>
              <c:f>Sheet1!$C$1</c:f>
              <c:strCache>
                <c:ptCount val="1"/>
                <c:pt idx="0">
                  <c:v>Q1-Q3 2020</c:v>
                </c:pt>
              </c:strCache>
            </c:strRef>
          </c:tx>
          <c:spPr>
            <a:solidFill>
              <a:schemeClr val="accent1"/>
            </a:solidFill>
            <a:ln>
              <a:noFill/>
            </a:ln>
            <a:effectLst/>
          </c:spPr>
          <c:invertIfNegative val="0"/>
          <c:dLbls>
            <c:delete val="1"/>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Sheet1!$C$2:$C$16</c:f>
              <c:numCache>
                <c:formatCode>0.0</c:formatCode>
                <c:ptCount val="15"/>
                <c:pt idx="0">
                  <c:v>0.38</c:v>
                </c:pt>
                <c:pt idx="1">
                  <c:v>0.2</c:v>
                </c:pt>
                <c:pt idx="2">
                  <c:v>0.28999999999999998</c:v>
                </c:pt>
                <c:pt idx="3">
                  <c:v>0.21</c:v>
                </c:pt>
                <c:pt idx="4">
                  <c:v>0.35</c:v>
                </c:pt>
                <c:pt idx="5">
                  <c:v>0.25</c:v>
                </c:pt>
                <c:pt idx="6">
                  <c:v>0.28999999999999998</c:v>
                </c:pt>
                <c:pt idx="7">
                  <c:v>0.28999999999999998</c:v>
                </c:pt>
                <c:pt idx="8">
                  <c:v>0.28999999999999998</c:v>
                </c:pt>
                <c:pt idx="9">
                  <c:v>0.23</c:v>
                </c:pt>
                <c:pt idx="10">
                  <c:v>0.35</c:v>
                </c:pt>
                <c:pt idx="11">
                  <c:v>0.26</c:v>
                </c:pt>
                <c:pt idx="12">
                  <c:v>0.35</c:v>
                </c:pt>
                <c:pt idx="13">
                  <c:v>0.39</c:v>
                </c:pt>
                <c:pt idx="14" formatCode="0%">
                  <c:v>0.3</c:v>
                </c:pt>
              </c:numCache>
            </c:numRef>
          </c:val>
          <c:extLst>
            <c:ext xmlns:c16="http://schemas.microsoft.com/office/drawing/2014/chart" uri="{C3380CC4-5D6E-409C-BE32-E72D297353CC}">
              <c16:uniqueId val="{00000005-9A35-4405-8694-60B979F9FF5B}"/>
            </c:ext>
          </c:extLst>
        </c:ser>
        <c:ser>
          <c:idx val="2"/>
          <c:order val="2"/>
          <c:tx>
            <c:strRef>
              <c:f>Sheet1!$D$1</c:f>
              <c:strCache>
                <c:ptCount val="1"/>
                <c:pt idx="0">
                  <c:v>Q1-Q3 2021</c:v>
                </c:pt>
              </c:strCache>
            </c:strRef>
          </c:tx>
          <c:spPr>
            <a:solidFill>
              <a:schemeClr val="accent1">
                <a:shade val="65000"/>
              </a:schemeClr>
            </a:solidFill>
            <a:ln>
              <a:noFill/>
            </a:ln>
            <a:effectLst/>
          </c:spPr>
          <c:invertIfNegative val="0"/>
          <c:dLbls>
            <c:numFmt formatCode="0%"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Sheet1!$D$2:$D$16</c:f>
              <c:numCache>
                <c:formatCode>0.0</c:formatCode>
                <c:ptCount val="15"/>
                <c:pt idx="0">
                  <c:v>0.38</c:v>
                </c:pt>
                <c:pt idx="1">
                  <c:v>0.2</c:v>
                </c:pt>
                <c:pt idx="2">
                  <c:v>0.28999999999999998</c:v>
                </c:pt>
                <c:pt idx="3">
                  <c:v>0.21</c:v>
                </c:pt>
                <c:pt idx="4">
                  <c:v>0.35</c:v>
                </c:pt>
                <c:pt idx="5">
                  <c:v>0.25</c:v>
                </c:pt>
                <c:pt idx="6">
                  <c:v>0.28999999999999998</c:v>
                </c:pt>
                <c:pt idx="7">
                  <c:v>0.28999999999999998</c:v>
                </c:pt>
                <c:pt idx="8">
                  <c:v>0.28999999999999998</c:v>
                </c:pt>
                <c:pt idx="9">
                  <c:v>0.23</c:v>
                </c:pt>
                <c:pt idx="10">
                  <c:v>0.35</c:v>
                </c:pt>
                <c:pt idx="11">
                  <c:v>0.26</c:v>
                </c:pt>
                <c:pt idx="12">
                  <c:v>0.35</c:v>
                </c:pt>
                <c:pt idx="13">
                  <c:v>0.39</c:v>
                </c:pt>
                <c:pt idx="14" formatCode="0%">
                  <c:v>0.3</c:v>
                </c:pt>
              </c:numCache>
            </c:numRef>
          </c:val>
          <c:extLst>
            <c:ext xmlns:c16="http://schemas.microsoft.com/office/drawing/2014/chart" uri="{C3380CC4-5D6E-409C-BE32-E72D297353CC}">
              <c16:uniqueId val="{00000013-9A35-4405-8694-60B979F9FF5B}"/>
            </c:ext>
          </c:extLst>
        </c:ser>
        <c:dLbls>
          <c:dLblPos val="outEnd"/>
          <c:showLegendKey val="0"/>
          <c:showVal val="1"/>
          <c:showCatName val="0"/>
          <c:showSerName val="0"/>
          <c:showPercent val="0"/>
          <c:showBubbleSize val="0"/>
        </c:dLbls>
        <c:gapWidth val="289"/>
        <c:overlap val="-47"/>
        <c:axId val="127979727"/>
        <c:axId val="502950559"/>
      </c:barChart>
      <c:catAx>
        <c:axId val="127979727"/>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crossAx val="502950559"/>
        <c:crosses val="autoZero"/>
        <c:auto val="1"/>
        <c:lblAlgn val="ctr"/>
        <c:lblOffset val="100"/>
        <c:noMultiLvlLbl val="0"/>
      </c:catAx>
      <c:valAx>
        <c:axId val="502950559"/>
        <c:scaling>
          <c:orientation val="minMax"/>
        </c:scaling>
        <c:delete val="1"/>
        <c:axPos val="l"/>
        <c:numFmt formatCode="0.0" sourceLinked="1"/>
        <c:majorTickMark val="out"/>
        <c:minorTickMark val="none"/>
        <c:tickLblPos val="nextTo"/>
        <c:crossAx val="127979727"/>
        <c:crosses val="autoZero"/>
        <c:crossBetween val="between"/>
      </c:valAx>
      <c:spPr>
        <a:noFill/>
        <a:ln>
          <a:noFill/>
        </a:ln>
        <a:effectLst/>
      </c:spPr>
    </c:plotArea>
    <c:legend>
      <c:legendPos val="t"/>
      <c:layout>
        <c:manualLayout>
          <c:xMode val="edge"/>
          <c:yMode val="edge"/>
          <c:x val="0.39619841048813703"/>
          <c:y val="4.4955131592873586E-2"/>
          <c:w val="0.20760312792724428"/>
          <c:h val="4.8756495043077282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latin typeface="Franklin Gothic Book" panose="020B0503020102020204" pitchFamily="34" charset="0"/>
        </a:defRPr>
      </a:pPr>
      <a:endParaRPr lang="en-US"/>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1.1808126633177476E-3"/>
          <c:y val="8.5343721643355453E-3"/>
          <c:w val="0.99881923409947182"/>
          <c:h val="0.90054444757345364"/>
        </c:manualLayout>
      </c:layout>
      <c:barChart>
        <c:barDir val="col"/>
        <c:grouping val="clustered"/>
        <c:varyColors val="0"/>
        <c:ser>
          <c:idx val="0"/>
          <c:order val="0"/>
          <c:tx>
            <c:strRef>
              <c:f>Sheet1!$B$1</c:f>
              <c:strCache>
                <c:ptCount val="1"/>
                <c:pt idx="0">
                  <c:v>Q1-Q3 2019</c:v>
                </c:pt>
              </c:strCache>
            </c:strRef>
          </c:tx>
          <c:spPr>
            <a:solidFill>
              <a:schemeClr val="accent1">
                <a:tint val="65000"/>
              </a:schemeClr>
            </a:solidFill>
            <a:ln>
              <a:noFill/>
            </a:ln>
            <a:effectLst/>
          </c:spPr>
          <c:invertIfNegative val="0"/>
          <c:dLbls>
            <c:delete val="1"/>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Sheet1!$B$2:$B$16</c:f>
              <c:numCache>
                <c:formatCode>0.0</c:formatCode>
                <c:ptCount val="15"/>
                <c:pt idx="0">
                  <c:v>0.24</c:v>
                </c:pt>
                <c:pt idx="1">
                  <c:v>0.23</c:v>
                </c:pt>
                <c:pt idx="2">
                  <c:v>0.22</c:v>
                </c:pt>
                <c:pt idx="3">
                  <c:v>0.22</c:v>
                </c:pt>
                <c:pt idx="4">
                  <c:v>0.2</c:v>
                </c:pt>
                <c:pt idx="5">
                  <c:v>0.14000000000000001</c:v>
                </c:pt>
                <c:pt idx="6">
                  <c:v>0.23</c:v>
                </c:pt>
                <c:pt idx="7">
                  <c:v>0.2</c:v>
                </c:pt>
                <c:pt idx="8">
                  <c:v>0.22</c:v>
                </c:pt>
                <c:pt idx="9">
                  <c:v>0.16</c:v>
                </c:pt>
                <c:pt idx="10">
                  <c:v>0.2</c:v>
                </c:pt>
                <c:pt idx="11">
                  <c:v>0.19</c:v>
                </c:pt>
                <c:pt idx="12">
                  <c:v>0.15</c:v>
                </c:pt>
                <c:pt idx="13">
                  <c:v>0.2</c:v>
                </c:pt>
                <c:pt idx="14" formatCode="0%">
                  <c:v>0.2</c:v>
                </c:pt>
              </c:numCache>
            </c:numRef>
          </c:val>
          <c:extLst>
            <c:ext xmlns:c16="http://schemas.microsoft.com/office/drawing/2014/chart" uri="{C3380CC4-5D6E-409C-BE32-E72D297353CC}">
              <c16:uniqueId val="{00000003-9A35-4405-8694-60B979F9FF5B}"/>
            </c:ext>
          </c:extLst>
        </c:ser>
        <c:ser>
          <c:idx val="1"/>
          <c:order val="1"/>
          <c:tx>
            <c:strRef>
              <c:f>Sheet1!$C$1</c:f>
              <c:strCache>
                <c:ptCount val="1"/>
                <c:pt idx="0">
                  <c:v>Q1-Q3 2020</c:v>
                </c:pt>
              </c:strCache>
            </c:strRef>
          </c:tx>
          <c:spPr>
            <a:solidFill>
              <a:schemeClr val="accent1"/>
            </a:solidFill>
            <a:ln>
              <a:noFill/>
            </a:ln>
            <a:effectLst/>
          </c:spPr>
          <c:invertIfNegative val="0"/>
          <c:dLbls>
            <c:delete val="1"/>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Sheet1!$C$2:$C$16</c:f>
              <c:numCache>
                <c:formatCode>0.0</c:formatCode>
                <c:ptCount val="15"/>
                <c:pt idx="0">
                  <c:v>0.38</c:v>
                </c:pt>
                <c:pt idx="1">
                  <c:v>0.2</c:v>
                </c:pt>
                <c:pt idx="2">
                  <c:v>0.28999999999999998</c:v>
                </c:pt>
                <c:pt idx="3">
                  <c:v>0.21</c:v>
                </c:pt>
                <c:pt idx="4">
                  <c:v>0.35</c:v>
                </c:pt>
                <c:pt idx="5">
                  <c:v>0.25</c:v>
                </c:pt>
                <c:pt idx="6">
                  <c:v>0.28999999999999998</c:v>
                </c:pt>
                <c:pt idx="7">
                  <c:v>0.28999999999999998</c:v>
                </c:pt>
                <c:pt idx="8">
                  <c:v>0.28999999999999998</c:v>
                </c:pt>
                <c:pt idx="9">
                  <c:v>0.23</c:v>
                </c:pt>
                <c:pt idx="10">
                  <c:v>0.35</c:v>
                </c:pt>
                <c:pt idx="11">
                  <c:v>0.26</c:v>
                </c:pt>
                <c:pt idx="12">
                  <c:v>0.35</c:v>
                </c:pt>
                <c:pt idx="13">
                  <c:v>0.39</c:v>
                </c:pt>
                <c:pt idx="14" formatCode="0%">
                  <c:v>0.3</c:v>
                </c:pt>
              </c:numCache>
            </c:numRef>
          </c:val>
          <c:extLst>
            <c:ext xmlns:c16="http://schemas.microsoft.com/office/drawing/2014/chart" uri="{C3380CC4-5D6E-409C-BE32-E72D297353CC}">
              <c16:uniqueId val="{00000005-9A35-4405-8694-60B979F9FF5B}"/>
            </c:ext>
          </c:extLst>
        </c:ser>
        <c:ser>
          <c:idx val="2"/>
          <c:order val="2"/>
          <c:tx>
            <c:strRef>
              <c:f>Sheet1!$D$1</c:f>
              <c:strCache>
                <c:ptCount val="1"/>
                <c:pt idx="0">
                  <c:v>Q1-Q3 2021</c:v>
                </c:pt>
              </c:strCache>
            </c:strRef>
          </c:tx>
          <c:spPr>
            <a:solidFill>
              <a:schemeClr val="accent1">
                <a:shade val="65000"/>
              </a:schemeClr>
            </a:solidFill>
            <a:ln>
              <a:noFill/>
            </a:ln>
            <a:effectLst/>
          </c:spPr>
          <c:invertIfNegative val="0"/>
          <c:dLbls>
            <c:numFmt formatCode="0%"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Sheet1!$D$2:$D$16</c:f>
              <c:numCache>
                <c:formatCode>0.0</c:formatCode>
                <c:ptCount val="15"/>
                <c:pt idx="0">
                  <c:v>0.38</c:v>
                </c:pt>
                <c:pt idx="1">
                  <c:v>0.2</c:v>
                </c:pt>
                <c:pt idx="2">
                  <c:v>0.28999999999999998</c:v>
                </c:pt>
                <c:pt idx="3">
                  <c:v>0.21</c:v>
                </c:pt>
                <c:pt idx="4">
                  <c:v>0.35</c:v>
                </c:pt>
                <c:pt idx="5">
                  <c:v>0.25</c:v>
                </c:pt>
                <c:pt idx="6">
                  <c:v>0.28999999999999998</c:v>
                </c:pt>
                <c:pt idx="7">
                  <c:v>0.28999999999999998</c:v>
                </c:pt>
                <c:pt idx="8">
                  <c:v>0.28999999999999998</c:v>
                </c:pt>
                <c:pt idx="9">
                  <c:v>0.23</c:v>
                </c:pt>
                <c:pt idx="10">
                  <c:v>0.35</c:v>
                </c:pt>
                <c:pt idx="11">
                  <c:v>0.26</c:v>
                </c:pt>
                <c:pt idx="12">
                  <c:v>0.35</c:v>
                </c:pt>
                <c:pt idx="13">
                  <c:v>0.39</c:v>
                </c:pt>
                <c:pt idx="14" formatCode="0%">
                  <c:v>0.3</c:v>
                </c:pt>
              </c:numCache>
            </c:numRef>
          </c:val>
          <c:extLst>
            <c:ext xmlns:c16="http://schemas.microsoft.com/office/drawing/2014/chart" uri="{C3380CC4-5D6E-409C-BE32-E72D297353CC}">
              <c16:uniqueId val="{00000013-9A35-4405-8694-60B979F9FF5B}"/>
            </c:ext>
          </c:extLst>
        </c:ser>
        <c:dLbls>
          <c:dLblPos val="outEnd"/>
          <c:showLegendKey val="0"/>
          <c:showVal val="1"/>
          <c:showCatName val="0"/>
          <c:showSerName val="0"/>
          <c:showPercent val="0"/>
          <c:showBubbleSize val="0"/>
        </c:dLbls>
        <c:gapWidth val="289"/>
        <c:overlap val="-47"/>
        <c:axId val="127979727"/>
        <c:axId val="502950559"/>
      </c:barChart>
      <c:catAx>
        <c:axId val="127979727"/>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crossAx val="502950559"/>
        <c:crosses val="autoZero"/>
        <c:auto val="1"/>
        <c:lblAlgn val="ctr"/>
        <c:lblOffset val="100"/>
        <c:noMultiLvlLbl val="0"/>
      </c:catAx>
      <c:valAx>
        <c:axId val="502950559"/>
        <c:scaling>
          <c:orientation val="minMax"/>
        </c:scaling>
        <c:delete val="1"/>
        <c:axPos val="l"/>
        <c:numFmt formatCode="0.0" sourceLinked="1"/>
        <c:majorTickMark val="out"/>
        <c:minorTickMark val="none"/>
        <c:tickLblPos val="nextTo"/>
        <c:crossAx val="127979727"/>
        <c:crosses val="autoZero"/>
        <c:crossBetween val="between"/>
      </c:valAx>
      <c:spPr>
        <a:noFill/>
        <a:ln>
          <a:noFill/>
        </a:ln>
        <a:effectLst/>
      </c:spPr>
    </c:plotArea>
    <c:legend>
      <c:legendPos val="t"/>
      <c:layout>
        <c:manualLayout>
          <c:xMode val="edge"/>
          <c:yMode val="edge"/>
          <c:x val="0.39619841048813703"/>
          <c:y val="4.4955131592873586E-2"/>
          <c:w val="0.20760312792724428"/>
          <c:h val="4.8756495043077282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latin typeface="Franklin Gothic Book" panose="020B0503020102020204" pitchFamily="34" charset="0"/>
        </a:defRPr>
      </a:pPr>
      <a:endParaRPr lang="en-US"/>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34689606659499E-2"/>
          <c:y val="4.0877400843420793E-2"/>
          <c:w val="0.97165310393340498"/>
          <c:h val="0.80752854210832115"/>
        </c:manualLayout>
      </c:layout>
      <c:lineChart>
        <c:grouping val="standard"/>
        <c:varyColors val="0"/>
        <c:ser>
          <c:idx val="0"/>
          <c:order val="0"/>
          <c:tx>
            <c:strRef>
              <c:f>Sheet1!$A$2</c:f>
              <c:strCache>
                <c:ptCount val="1"/>
                <c:pt idx="0">
                  <c:v>Q1-Q3 2019</c:v>
                </c:pt>
              </c:strCache>
            </c:strRef>
          </c:tx>
          <c:spPr>
            <a:ln w="15875" cap="rnd">
              <a:solidFill>
                <a:srgbClr val="C00000"/>
              </a:solidFill>
              <a:round/>
            </a:ln>
            <a:effectLst/>
          </c:spPr>
          <c:marker>
            <c:symbol val="circle"/>
            <c:size val="5"/>
            <c:spPr>
              <a:solidFill>
                <a:schemeClr val="bg1"/>
              </a:solidFill>
              <a:ln w="15875">
                <a:solidFill>
                  <a:srgbClr val="C00000"/>
                </a:solidFill>
              </a:ln>
              <a:effectLst/>
            </c:spPr>
          </c:marker>
          <c:cat>
            <c:strRef>
              <c:f>Sheet1!$B$1:$F$1</c:f>
              <c:strCache>
                <c:ptCount val="5"/>
                <c:pt idx="0">
                  <c:v>Alpha</c:v>
                </c:pt>
                <c:pt idx="1">
                  <c:v>Gen Z</c:v>
                </c:pt>
                <c:pt idx="2">
                  <c:v>Millennial</c:v>
                </c:pt>
                <c:pt idx="3">
                  <c:v>Gen X</c:v>
                </c:pt>
                <c:pt idx="4">
                  <c:v>Boomers</c:v>
                </c:pt>
              </c:strCache>
            </c:strRef>
          </c:cat>
          <c:val>
            <c:numRef>
              <c:f>Sheet1!$B$2:$F$2</c:f>
              <c:numCache>
                <c:formatCode>0.0</c:formatCode>
                <c:ptCount val="5"/>
                <c:pt idx="0">
                  <c:v>125.3</c:v>
                </c:pt>
                <c:pt idx="1">
                  <c:v>97.8</c:v>
                </c:pt>
                <c:pt idx="2">
                  <c:v>87.4</c:v>
                </c:pt>
                <c:pt idx="3">
                  <c:v>82.6</c:v>
                </c:pt>
                <c:pt idx="4">
                  <c:v>67.5</c:v>
                </c:pt>
              </c:numCache>
            </c:numRef>
          </c:val>
          <c:smooth val="0"/>
          <c:extLst>
            <c:ext xmlns:c16="http://schemas.microsoft.com/office/drawing/2014/chart" uri="{C3380CC4-5D6E-409C-BE32-E72D297353CC}">
              <c16:uniqueId val="{00000000-A3EC-4C75-85FC-662E46E62EEA}"/>
            </c:ext>
          </c:extLst>
        </c:ser>
        <c:ser>
          <c:idx val="1"/>
          <c:order val="1"/>
          <c:tx>
            <c:strRef>
              <c:f>Sheet1!$A$3</c:f>
              <c:strCache>
                <c:ptCount val="1"/>
                <c:pt idx="0">
                  <c:v>Q1-Q3 2020</c:v>
                </c:pt>
              </c:strCache>
            </c:strRef>
          </c:tx>
          <c:spPr>
            <a:ln w="15875" cap="rnd">
              <a:solidFill>
                <a:srgbClr val="FF6600"/>
              </a:solidFill>
              <a:round/>
            </a:ln>
            <a:effectLst/>
          </c:spPr>
          <c:marker>
            <c:symbol val="circle"/>
            <c:size val="5"/>
            <c:spPr>
              <a:solidFill>
                <a:schemeClr val="bg1"/>
              </a:solidFill>
              <a:ln w="15875">
                <a:solidFill>
                  <a:srgbClr val="FF6600"/>
                </a:solidFill>
              </a:ln>
              <a:effectLst/>
            </c:spPr>
          </c:marker>
          <c:cat>
            <c:strRef>
              <c:f>Sheet1!$B$1:$F$1</c:f>
              <c:strCache>
                <c:ptCount val="5"/>
                <c:pt idx="0">
                  <c:v>Alpha</c:v>
                </c:pt>
                <c:pt idx="1">
                  <c:v>Gen Z</c:v>
                </c:pt>
                <c:pt idx="2">
                  <c:v>Millennial</c:v>
                </c:pt>
                <c:pt idx="3">
                  <c:v>Gen X</c:v>
                </c:pt>
                <c:pt idx="4">
                  <c:v>Boomers</c:v>
                </c:pt>
              </c:strCache>
            </c:strRef>
          </c:cat>
          <c:val>
            <c:numRef>
              <c:f>Sheet1!$B$3:$F$3</c:f>
              <c:numCache>
                <c:formatCode>0.0</c:formatCode>
                <c:ptCount val="5"/>
                <c:pt idx="0">
                  <c:v>117.6</c:v>
                </c:pt>
                <c:pt idx="1">
                  <c:v>90.1</c:v>
                </c:pt>
                <c:pt idx="2">
                  <c:v>61.9</c:v>
                </c:pt>
                <c:pt idx="3">
                  <c:v>61.4</c:v>
                </c:pt>
                <c:pt idx="4">
                  <c:v>56.6</c:v>
                </c:pt>
              </c:numCache>
            </c:numRef>
          </c:val>
          <c:smooth val="0"/>
          <c:extLst>
            <c:ext xmlns:c16="http://schemas.microsoft.com/office/drawing/2014/chart" uri="{C3380CC4-5D6E-409C-BE32-E72D297353CC}">
              <c16:uniqueId val="{00000001-A3EC-4C75-85FC-662E46E62EEA}"/>
            </c:ext>
          </c:extLst>
        </c:ser>
        <c:ser>
          <c:idx val="2"/>
          <c:order val="2"/>
          <c:tx>
            <c:strRef>
              <c:f>Sheet1!$A$4</c:f>
              <c:strCache>
                <c:ptCount val="1"/>
                <c:pt idx="0">
                  <c:v>Q1-Q3 2021</c:v>
                </c:pt>
              </c:strCache>
            </c:strRef>
          </c:tx>
          <c:spPr>
            <a:ln w="15875" cap="rnd">
              <a:solidFill>
                <a:srgbClr val="FFC024"/>
              </a:solidFill>
              <a:round/>
            </a:ln>
            <a:effectLst/>
          </c:spPr>
          <c:marker>
            <c:symbol val="circle"/>
            <c:size val="5"/>
            <c:spPr>
              <a:solidFill>
                <a:schemeClr val="bg1"/>
              </a:solidFill>
              <a:ln w="15875">
                <a:solidFill>
                  <a:srgbClr val="FFC024"/>
                </a:solidFill>
              </a:ln>
              <a:effectLst/>
            </c:spPr>
          </c:marker>
          <c:cat>
            <c:strRef>
              <c:f>Sheet1!$B$1:$F$1</c:f>
              <c:strCache>
                <c:ptCount val="5"/>
                <c:pt idx="0">
                  <c:v>Alpha</c:v>
                </c:pt>
                <c:pt idx="1">
                  <c:v>Gen Z</c:v>
                </c:pt>
                <c:pt idx="2">
                  <c:v>Millennial</c:v>
                </c:pt>
                <c:pt idx="3">
                  <c:v>Gen X</c:v>
                </c:pt>
                <c:pt idx="4">
                  <c:v>Boomers</c:v>
                </c:pt>
              </c:strCache>
            </c:strRef>
          </c:cat>
          <c:val>
            <c:numRef>
              <c:f>Sheet1!$B$4:$F$4</c:f>
              <c:numCache>
                <c:formatCode>0.0</c:formatCode>
                <c:ptCount val="5"/>
                <c:pt idx="0">
                  <c:v>125.3</c:v>
                </c:pt>
                <c:pt idx="1">
                  <c:v>97.8</c:v>
                </c:pt>
                <c:pt idx="2">
                  <c:v>87.4</c:v>
                </c:pt>
                <c:pt idx="3">
                  <c:v>82.6</c:v>
                </c:pt>
                <c:pt idx="4">
                  <c:v>56.6</c:v>
                </c:pt>
              </c:numCache>
            </c:numRef>
          </c:val>
          <c:smooth val="0"/>
          <c:extLst>
            <c:ext xmlns:c16="http://schemas.microsoft.com/office/drawing/2014/chart" uri="{C3380CC4-5D6E-409C-BE32-E72D297353CC}">
              <c16:uniqueId val="{00000002-A3EC-4C75-85FC-662E46E62EEA}"/>
            </c:ext>
          </c:extLst>
        </c:ser>
        <c:dLbls>
          <c:showLegendKey val="0"/>
          <c:showVal val="0"/>
          <c:showCatName val="0"/>
          <c:showSerName val="0"/>
          <c:showPercent val="0"/>
          <c:showBubbleSize val="0"/>
        </c:dLbls>
        <c:marker val="1"/>
        <c:smooth val="0"/>
        <c:axId val="1303758896"/>
        <c:axId val="1305867360"/>
      </c:lineChart>
      <c:catAx>
        <c:axId val="1303758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95000"/>
                    <a:lumOff val="5000"/>
                  </a:schemeClr>
                </a:solidFill>
                <a:latin typeface="Franklin Gothic Book" panose="020B0503020102020204" pitchFamily="34" charset="0"/>
                <a:ea typeface="+mn-ea"/>
                <a:cs typeface="+mn-cs"/>
              </a:defRPr>
            </a:pPr>
            <a:endParaRPr lang="en-US"/>
          </a:p>
        </c:txPr>
        <c:crossAx val="1305867360"/>
        <c:crosses val="autoZero"/>
        <c:auto val="1"/>
        <c:lblAlgn val="ctr"/>
        <c:lblOffset val="100"/>
        <c:noMultiLvlLbl val="0"/>
      </c:catAx>
      <c:valAx>
        <c:axId val="1305867360"/>
        <c:scaling>
          <c:orientation val="minMax"/>
        </c:scaling>
        <c:delete val="0"/>
        <c:axPos val="l"/>
        <c:majorGridlines>
          <c:spPr>
            <a:ln w="6350" cap="flat" cmpd="sng" algn="ctr">
              <a:solidFill>
                <a:schemeClr val="bg2"/>
              </a:solidFill>
              <a:prstDash val="dash"/>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1303758896"/>
        <c:crosses val="autoZero"/>
        <c:crossBetween val="between"/>
      </c:valAx>
      <c:spPr>
        <a:noFill/>
        <a:ln>
          <a:noFill/>
        </a:ln>
        <a:effectLst/>
      </c:spPr>
    </c:plotArea>
    <c:legend>
      <c:legendPos val="t"/>
      <c:layout>
        <c:manualLayout>
          <c:xMode val="edge"/>
          <c:yMode val="edge"/>
          <c:x val="0.34570228830207123"/>
          <c:y val="0.95009183068479386"/>
          <c:w val="0.30859533552112134"/>
          <c:h val="4.9908169315206113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Franklin Gothic Book" panose="020B0503020102020204" pitchFamily="34" charset="0"/>
        </a:defRPr>
      </a:pPr>
      <a:endParaRPr lang="en-US"/>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BB5A-4AC8-B5C7-81867ACA89F8}"/>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BB5A-4AC8-B5C7-81867ACA89F8}"/>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BB5A-4AC8-B5C7-81867ACA89F8}"/>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4E6C-4D78-B997-7A0D8A9980AC}"/>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4E6C-4D78-B997-7A0D8A9980AC}"/>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4E6C-4D78-B997-7A0D8A9980AC}"/>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250009889668104E-2"/>
          <c:y val="1.4987521185455682E-2"/>
          <c:w val="0.93550165456447276"/>
          <c:h val="0.9328674646345535"/>
        </c:manualLayout>
      </c:layout>
      <c:bubbleChart>
        <c:varyColors val="1"/>
        <c:ser>
          <c:idx val="0"/>
          <c:order val="0"/>
          <c:tx>
            <c:strRef>
              <c:f>Sheet1!$B$1</c:f>
              <c:strCache>
                <c:ptCount val="1"/>
                <c:pt idx="0">
                  <c:v>Category Share</c:v>
                </c:pt>
              </c:strCache>
            </c:strRef>
          </c:tx>
          <c:spPr>
            <a:solidFill>
              <a:schemeClr val="accent1">
                <a:alpha val="75000"/>
              </a:schemeClr>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8C89-44EB-B0FB-19E83606895B}"/>
              </c:ext>
            </c:extLst>
          </c:dPt>
          <c:dPt>
            <c:idx val="1"/>
            <c:invertIfNegative val="0"/>
            <c:bubble3D val="0"/>
            <c:spPr>
              <a:solidFill>
                <a:srgbClr val="E84518"/>
              </a:solidFill>
              <a:ln>
                <a:noFill/>
              </a:ln>
              <a:effectLst/>
            </c:spPr>
            <c:extLst>
              <c:ext xmlns:c16="http://schemas.microsoft.com/office/drawing/2014/chart" uri="{C3380CC4-5D6E-409C-BE32-E72D297353CC}">
                <c16:uniqueId val="{00000003-8C89-44EB-B0FB-19E83606895B}"/>
              </c:ext>
            </c:extLst>
          </c:dPt>
          <c:dPt>
            <c:idx val="2"/>
            <c:invertIfNegative val="0"/>
            <c:bubble3D val="0"/>
            <c:spPr>
              <a:solidFill>
                <a:srgbClr val="FF6600"/>
              </a:solidFill>
              <a:ln>
                <a:noFill/>
              </a:ln>
              <a:effectLst/>
            </c:spPr>
            <c:extLst>
              <c:ext xmlns:c16="http://schemas.microsoft.com/office/drawing/2014/chart" uri="{C3380CC4-5D6E-409C-BE32-E72D297353CC}">
                <c16:uniqueId val="{00000005-8C89-44EB-B0FB-19E83606895B}"/>
              </c:ext>
            </c:extLst>
          </c:dPt>
          <c:dPt>
            <c:idx val="3"/>
            <c:invertIfNegative val="0"/>
            <c:bubble3D val="0"/>
            <c:spPr>
              <a:solidFill>
                <a:schemeClr val="tx2">
                  <a:lumMod val="60000"/>
                  <a:lumOff val="40000"/>
                </a:schemeClr>
              </a:solidFill>
              <a:ln>
                <a:noFill/>
              </a:ln>
              <a:effectLst/>
            </c:spPr>
            <c:extLst>
              <c:ext xmlns:c16="http://schemas.microsoft.com/office/drawing/2014/chart" uri="{C3380CC4-5D6E-409C-BE32-E72D297353CC}">
                <c16:uniqueId val="{00000007-8C89-44EB-B0FB-19E83606895B}"/>
              </c:ext>
            </c:extLst>
          </c:dPt>
          <c:dPt>
            <c:idx val="4"/>
            <c:invertIfNegative val="0"/>
            <c:bubble3D val="0"/>
            <c:spPr>
              <a:solidFill>
                <a:schemeClr val="bg1">
                  <a:lumMod val="65000"/>
                </a:schemeClr>
              </a:solidFill>
              <a:ln>
                <a:noFill/>
              </a:ln>
              <a:effectLst/>
            </c:spPr>
            <c:extLst>
              <c:ext xmlns:c16="http://schemas.microsoft.com/office/drawing/2014/chart" uri="{C3380CC4-5D6E-409C-BE32-E72D297353CC}">
                <c16:uniqueId val="{00000009-8C89-44EB-B0FB-19E83606895B}"/>
              </c:ext>
            </c:extLst>
          </c:dPt>
          <c:dPt>
            <c:idx val="5"/>
            <c:invertIfNegative val="0"/>
            <c:bubble3D val="0"/>
            <c:spPr>
              <a:solidFill>
                <a:schemeClr val="accent1">
                  <a:lumMod val="20000"/>
                  <a:lumOff val="80000"/>
                </a:schemeClr>
              </a:solidFill>
              <a:ln>
                <a:noFill/>
              </a:ln>
              <a:effectLst/>
            </c:spPr>
            <c:extLst>
              <c:ext xmlns:c16="http://schemas.microsoft.com/office/drawing/2014/chart" uri="{C3380CC4-5D6E-409C-BE32-E72D297353CC}">
                <c16:uniqueId val="{0000000B-8C89-44EB-B0FB-19E83606895B}"/>
              </c:ext>
            </c:extLst>
          </c:dPt>
          <c:dPt>
            <c:idx val="6"/>
            <c:invertIfNegative val="0"/>
            <c:bubble3D val="0"/>
            <c:spPr>
              <a:solidFill>
                <a:srgbClr val="FFCE00"/>
              </a:solidFill>
              <a:ln>
                <a:noFill/>
              </a:ln>
              <a:effectLst/>
            </c:spPr>
            <c:extLst>
              <c:ext xmlns:c16="http://schemas.microsoft.com/office/drawing/2014/chart" uri="{C3380CC4-5D6E-409C-BE32-E72D297353CC}">
                <c16:uniqueId val="{0000000D-8C89-44EB-B0FB-19E83606895B}"/>
              </c:ext>
            </c:extLst>
          </c:dPt>
          <c:dPt>
            <c:idx val="7"/>
            <c:invertIfNegative val="0"/>
            <c:bubble3D val="0"/>
            <c:spPr>
              <a:solidFill>
                <a:srgbClr val="FFF57B"/>
              </a:solidFill>
              <a:ln>
                <a:noFill/>
              </a:ln>
              <a:effectLst/>
            </c:spPr>
            <c:extLst>
              <c:ext xmlns:c16="http://schemas.microsoft.com/office/drawing/2014/chart" uri="{C3380CC4-5D6E-409C-BE32-E72D297353CC}">
                <c16:uniqueId val="{0000000F-8C89-44EB-B0FB-19E83606895B}"/>
              </c:ext>
            </c:extLst>
          </c:dPt>
          <c:dPt>
            <c:idx val="8"/>
            <c:invertIfNegative val="0"/>
            <c:bubble3D val="0"/>
            <c:spPr>
              <a:solidFill>
                <a:srgbClr val="D1D105"/>
              </a:solidFill>
              <a:ln>
                <a:noFill/>
              </a:ln>
              <a:effectLst/>
            </c:spPr>
            <c:extLst>
              <c:ext xmlns:c16="http://schemas.microsoft.com/office/drawing/2014/chart" uri="{C3380CC4-5D6E-409C-BE32-E72D297353CC}">
                <c16:uniqueId val="{00000011-8C89-44EB-B0FB-19E83606895B}"/>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8C89-44EB-B0FB-19E83606895B}"/>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8C89-44EB-B0FB-19E83606895B}"/>
              </c:ext>
            </c:extLst>
          </c:dPt>
          <c:dPt>
            <c:idx val="11"/>
            <c:invertIfNegative val="0"/>
            <c:bubble3D val="0"/>
            <c:spPr>
              <a:solidFill>
                <a:srgbClr val="0ADDCD"/>
              </a:solidFill>
              <a:ln>
                <a:noFill/>
              </a:ln>
              <a:effectLst/>
            </c:spPr>
            <c:extLst>
              <c:ext xmlns:c16="http://schemas.microsoft.com/office/drawing/2014/chart" uri="{C3380CC4-5D6E-409C-BE32-E72D297353CC}">
                <c16:uniqueId val="{00000017-8C89-44EB-B0FB-19E83606895B}"/>
              </c:ext>
            </c:extLst>
          </c:dPt>
          <c:dPt>
            <c:idx val="12"/>
            <c:invertIfNegative val="0"/>
            <c:bubble3D val="0"/>
            <c:spPr>
              <a:solidFill>
                <a:schemeClr val="accent3">
                  <a:lumMod val="90000"/>
                  <a:lumOff val="10000"/>
                </a:schemeClr>
              </a:solidFill>
              <a:ln w="38100">
                <a:noFill/>
              </a:ln>
              <a:effectLst/>
            </c:spPr>
            <c:extLst>
              <c:ext xmlns:c16="http://schemas.microsoft.com/office/drawing/2014/chart" uri="{C3380CC4-5D6E-409C-BE32-E72D297353CC}">
                <c16:uniqueId val="{00000019-8C89-44EB-B0FB-19E83606895B}"/>
              </c:ext>
            </c:extLst>
          </c:dPt>
          <c:dPt>
            <c:idx val="13"/>
            <c:invertIfNegative val="0"/>
            <c:bubble3D val="0"/>
            <c:spPr>
              <a:solidFill>
                <a:srgbClr val="4D8DD3"/>
              </a:solidFill>
              <a:ln>
                <a:noFill/>
              </a:ln>
              <a:effectLst/>
            </c:spPr>
            <c:extLst>
              <c:ext xmlns:c16="http://schemas.microsoft.com/office/drawing/2014/chart" uri="{C3380CC4-5D6E-409C-BE32-E72D297353CC}">
                <c16:uniqueId val="{0000001B-8C89-44EB-B0FB-19E83606895B}"/>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8C89-44EB-B0FB-19E83606895B}"/>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8C89-44EB-B0FB-19E83606895B}"/>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8C89-44EB-B0FB-19E83606895B}"/>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8C89-44EB-B0FB-19E83606895B}"/>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8C89-44EB-B0FB-19E83606895B}"/>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8C89-44EB-B0FB-19E83606895B}"/>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8C89-44EB-B0FB-19E83606895B}"/>
              </c:ext>
            </c:extLst>
          </c:dPt>
          <c:dLbls>
            <c:dLbl>
              <c:idx val="0"/>
              <c:tx>
                <c:rich>
                  <a:bodyPr/>
                  <a:lstStyle/>
                  <a:p>
                    <a:fld id="{3485CFAF-4264-4294-9D33-24ED05EB669B}" type="CELLRANGE">
                      <a:rPr lang="en-IN"/>
                      <a:pPr/>
                      <a:t>[CELLRANGE]</a:t>
                    </a:fld>
                    <a:r>
                      <a:rPr lang="en-IN" baseline="0"/>
                      <a:t>, </a:t>
                    </a:r>
                    <a:fld id="{484FF493-13D3-43FD-A305-E4ED00F5F474}" type="YVALUE">
                      <a:rPr lang="en-IN" baseline="0"/>
                      <a:pPr/>
                      <a:t>[Y VALUE]</a:t>
                    </a:fld>
                    <a:r>
                      <a:rPr lang="en-IN" baseline="0"/>
                      <a:t>, </a:t>
                    </a:r>
                    <a:fld id="{DD5D2145-91CB-4FA5-9BDC-18FD5560609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8C89-44EB-B0FB-19E83606895B}"/>
                </c:ext>
              </c:extLst>
            </c:dLbl>
            <c:dLbl>
              <c:idx val="1"/>
              <c:layout>
                <c:manualLayout>
                  <c:x val="-1.1981327112604616E-16"/>
                  <c:y val="-6.1961321036934018E-2"/>
                </c:manualLayout>
              </c:layout>
              <c:tx>
                <c:rich>
                  <a:bodyPr/>
                  <a:lstStyle/>
                  <a:p>
                    <a:fld id="{997A1E77-E186-41EE-91D1-BE4FB353AA5E}" type="CELLRANGE">
                      <a:rPr lang="en-US" baseline="0"/>
                      <a:pPr/>
                      <a:t>[CELLRANGE]</a:t>
                    </a:fld>
                    <a:r>
                      <a:rPr lang="en-US" baseline="0"/>
                      <a:t>, </a:t>
                    </a:r>
                    <a:fld id="{0E7798D5-4F29-45CD-97D8-C76C99173EDC}" type="YVALUE">
                      <a:rPr lang="en-US" baseline="0"/>
                      <a:pPr/>
                      <a:t>[Y VALUE]</a:t>
                    </a:fld>
                    <a:r>
                      <a:rPr lang="en-US" baseline="0"/>
                      <a:t>, </a:t>
                    </a:r>
                    <a:fld id="{BC9B16FE-D467-42CF-8CB4-4B0DE09B5D7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8C89-44EB-B0FB-19E83606895B}"/>
                </c:ext>
              </c:extLst>
            </c:dLbl>
            <c:dLbl>
              <c:idx val="2"/>
              <c:tx>
                <c:rich>
                  <a:bodyPr/>
                  <a:lstStyle/>
                  <a:p>
                    <a:fld id="{6155DA25-88DD-4B1E-B5CE-8FFBBE47DE58}" type="CELLRANGE">
                      <a:rPr lang="en-IN"/>
                      <a:pPr/>
                      <a:t>[CELLRANGE]</a:t>
                    </a:fld>
                    <a:r>
                      <a:rPr lang="en-IN" baseline="0"/>
                      <a:t>, </a:t>
                    </a:r>
                    <a:fld id="{B0116565-86D8-4F0E-A78E-0D8CD0C59158}" type="YVALUE">
                      <a:rPr lang="en-IN" baseline="0"/>
                      <a:pPr/>
                      <a:t>[Y VALUE]</a:t>
                    </a:fld>
                    <a:r>
                      <a:rPr lang="en-IN" baseline="0"/>
                      <a:t>, </a:t>
                    </a:r>
                    <a:fld id="{415E5720-34F3-4763-8EFF-2440D687BBF6}"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8C89-44EB-B0FB-19E83606895B}"/>
                </c:ext>
              </c:extLst>
            </c:dLbl>
            <c:dLbl>
              <c:idx val="3"/>
              <c:tx>
                <c:rich>
                  <a:bodyPr/>
                  <a:lstStyle/>
                  <a:p>
                    <a:fld id="{13E5C80F-C7B3-41B1-8D82-55C5D922F64F}" type="CELLRANGE">
                      <a:rPr lang="en-IN"/>
                      <a:pPr/>
                      <a:t>[CELLRANGE]</a:t>
                    </a:fld>
                    <a:r>
                      <a:rPr lang="en-IN" baseline="0"/>
                      <a:t>, </a:t>
                    </a:r>
                    <a:fld id="{688AC325-927A-480B-BAF6-FFAA20D6BE29}" type="YVALUE">
                      <a:rPr lang="en-IN" baseline="0"/>
                      <a:pPr/>
                      <a:t>[Y VALUE]</a:t>
                    </a:fld>
                    <a:r>
                      <a:rPr lang="en-IN" baseline="0"/>
                      <a:t>, </a:t>
                    </a:r>
                    <a:fld id="{06976FA7-106B-49F0-81AE-8F8D4FC4C2B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8C89-44EB-B0FB-19E83606895B}"/>
                </c:ext>
              </c:extLst>
            </c:dLbl>
            <c:dLbl>
              <c:idx val="4"/>
              <c:tx>
                <c:rich>
                  <a:bodyPr/>
                  <a:lstStyle/>
                  <a:p>
                    <a:fld id="{FDD871CF-8987-4032-865C-C61B3A5877F8}" type="CELLRANGE">
                      <a:rPr lang="en-IN"/>
                      <a:pPr/>
                      <a:t>[CELLRANGE]</a:t>
                    </a:fld>
                    <a:r>
                      <a:rPr lang="en-IN" baseline="0"/>
                      <a:t>, </a:t>
                    </a:r>
                    <a:fld id="{36AAB181-47B1-4636-BFDA-98416A72FEBD}" type="YVALUE">
                      <a:rPr lang="en-IN" baseline="0"/>
                      <a:pPr/>
                      <a:t>[Y VALUE]</a:t>
                    </a:fld>
                    <a:r>
                      <a:rPr lang="en-IN" baseline="0"/>
                      <a:t>, </a:t>
                    </a:r>
                    <a:fld id="{AB4902B5-20D6-45E4-89AD-F39150C137C2}"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8C89-44EB-B0FB-19E83606895B}"/>
                </c:ext>
              </c:extLst>
            </c:dLbl>
            <c:dLbl>
              <c:idx val="5"/>
              <c:tx>
                <c:rich>
                  <a:bodyPr/>
                  <a:lstStyle/>
                  <a:p>
                    <a:fld id="{FC633DB2-9966-47A7-A689-15DA4738993F}" type="CELLRANGE">
                      <a:rPr lang="en-IN"/>
                      <a:pPr/>
                      <a:t>[CELLRANGE]</a:t>
                    </a:fld>
                    <a:r>
                      <a:rPr lang="en-IN" baseline="0"/>
                      <a:t>, </a:t>
                    </a:r>
                    <a:fld id="{2AD60BB3-2471-4FE7-BD25-3A34697A1CAD}" type="YVALUE">
                      <a:rPr lang="en-IN" baseline="0"/>
                      <a:pPr/>
                      <a:t>[Y VALUE]</a:t>
                    </a:fld>
                    <a:r>
                      <a:rPr lang="en-IN" baseline="0"/>
                      <a:t>, </a:t>
                    </a:r>
                    <a:fld id="{BB2D2F4F-F07F-40E8-8D27-9194443F2A86}"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8C89-44EB-B0FB-19E83606895B}"/>
                </c:ext>
              </c:extLst>
            </c:dLbl>
            <c:dLbl>
              <c:idx val="6"/>
              <c:tx>
                <c:rich>
                  <a:bodyPr/>
                  <a:lstStyle/>
                  <a:p>
                    <a:fld id="{D73B858E-BD1B-4306-BB92-36EA89DDC67A}" type="CELLRANGE">
                      <a:rPr lang="en-IN"/>
                      <a:pPr/>
                      <a:t>[CELLRANGE]</a:t>
                    </a:fld>
                    <a:r>
                      <a:rPr lang="en-IN" baseline="0"/>
                      <a:t>, </a:t>
                    </a:r>
                    <a:fld id="{1CD95424-1B2B-4E3A-A86F-9C22A4513806}" type="YVALUE">
                      <a:rPr lang="en-IN" baseline="0"/>
                      <a:pPr/>
                      <a:t>[Y VALUE]</a:t>
                    </a:fld>
                    <a:r>
                      <a:rPr lang="en-IN" baseline="0"/>
                      <a:t>, </a:t>
                    </a:r>
                    <a:fld id="{AFF8CE4F-07E3-49CF-BE7B-FDE7E4FE8BF1}"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8C89-44EB-B0FB-19E83606895B}"/>
                </c:ext>
              </c:extLst>
            </c:dLbl>
            <c:dLbl>
              <c:idx val="7"/>
              <c:tx>
                <c:rich>
                  <a:bodyPr/>
                  <a:lstStyle/>
                  <a:p>
                    <a:fld id="{3D5F86DF-AE73-4A8D-8E75-00D8E476B131}" type="CELLRANGE">
                      <a:rPr lang="en-IN"/>
                      <a:pPr/>
                      <a:t>[CELLRANGE]</a:t>
                    </a:fld>
                    <a:r>
                      <a:rPr lang="en-IN" baseline="0"/>
                      <a:t>, </a:t>
                    </a:r>
                    <a:fld id="{3528BC98-6FA4-4D3A-93E6-DD93CCA0FC4B}" type="YVALUE">
                      <a:rPr lang="en-IN" baseline="0"/>
                      <a:pPr/>
                      <a:t>[Y VALUE]</a:t>
                    </a:fld>
                    <a:r>
                      <a:rPr lang="en-IN" baseline="0"/>
                      <a:t>, </a:t>
                    </a:r>
                    <a:fld id="{213ABA63-810A-4C41-A2FD-6EE43E785670}"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8C89-44EB-B0FB-19E83606895B}"/>
                </c:ext>
              </c:extLst>
            </c:dLbl>
            <c:dLbl>
              <c:idx val="8"/>
              <c:tx>
                <c:rich>
                  <a:bodyPr/>
                  <a:lstStyle/>
                  <a:p>
                    <a:fld id="{47E332C6-B9B0-44CA-A280-5BB2370E899B}" type="CELLRANGE">
                      <a:rPr lang="en-IN"/>
                      <a:pPr/>
                      <a:t>[CELLRANGE]</a:t>
                    </a:fld>
                    <a:r>
                      <a:rPr lang="en-IN" baseline="0"/>
                      <a:t>, </a:t>
                    </a:r>
                    <a:fld id="{DEE5149B-E086-4FE7-8A1D-C17C70BA5089}" type="YVALUE">
                      <a:rPr lang="en-IN" baseline="0"/>
                      <a:pPr/>
                      <a:t>[Y VALUE]</a:t>
                    </a:fld>
                    <a:r>
                      <a:rPr lang="en-IN" baseline="0"/>
                      <a:t>, </a:t>
                    </a:r>
                    <a:fld id="{E0EA4A7A-E78D-44AF-94AF-2EAFDC4248A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8C89-44EB-B0FB-19E83606895B}"/>
                </c:ext>
              </c:extLst>
            </c:dLbl>
            <c:dLbl>
              <c:idx val="9"/>
              <c:tx>
                <c:rich>
                  <a:bodyPr/>
                  <a:lstStyle/>
                  <a:p>
                    <a:fld id="{B06FADC6-AD55-4C7C-86DD-ABA1A0E3D7BC}" type="CELLRANGE">
                      <a:rPr lang="en-IN"/>
                      <a:pPr/>
                      <a:t>[CELLRANGE]</a:t>
                    </a:fld>
                    <a:r>
                      <a:rPr lang="en-IN" baseline="0"/>
                      <a:t>, </a:t>
                    </a:r>
                    <a:fld id="{7F192399-594F-4418-AFB0-772494631561}" type="YVALUE">
                      <a:rPr lang="en-IN" baseline="0"/>
                      <a:pPr/>
                      <a:t>[Y VALUE]</a:t>
                    </a:fld>
                    <a:r>
                      <a:rPr lang="en-IN" baseline="0"/>
                      <a:t>, </a:t>
                    </a:r>
                    <a:fld id="{F934022D-DCC4-4AF0-B5F1-871CF209A24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8C89-44EB-B0FB-19E83606895B}"/>
                </c:ext>
              </c:extLst>
            </c:dLbl>
            <c:dLbl>
              <c:idx val="10"/>
              <c:tx>
                <c:rich>
                  <a:bodyPr/>
                  <a:lstStyle/>
                  <a:p>
                    <a:fld id="{67B162AC-91E0-491D-8714-17202D2E3F1D}" type="CELLRANGE">
                      <a:rPr lang="en-IN"/>
                      <a:pPr/>
                      <a:t>[CELLRANGE]</a:t>
                    </a:fld>
                    <a:r>
                      <a:rPr lang="en-IN" baseline="0"/>
                      <a:t>, </a:t>
                    </a:r>
                    <a:fld id="{2CBF73D3-AA35-47F7-BE17-6D6C6944F192}" type="YVALUE">
                      <a:rPr lang="en-IN" baseline="0"/>
                      <a:pPr/>
                      <a:t>[Y VALUE]</a:t>
                    </a:fld>
                    <a:r>
                      <a:rPr lang="en-IN" baseline="0"/>
                      <a:t>, </a:t>
                    </a:r>
                    <a:fld id="{D467DFC9-F626-47CF-B56E-CD85C1CB0995}"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8C89-44EB-B0FB-19E83606895B}"/>
                </c:ext>
              </c:extLst>
            </c:dLbl>
            <c:dLbl>
              <c:idx val="11"/>
              <c:tx>
                <c:rich>
                  <a:bodyPr/>
                  <a:lstStyle/>
                  <a:p>
                    <a:fld id="{DD60F300-BA74-49FE-9A5D-5A32169FC014}" type="CELLRANGE">
                      <a:rPr lang="en-IN"/>
                      <a:pPr/>
                      <a:t>[CELLRANGE]</a:t>
                    </a:fld>
                    <a:r>
                      <a:rPr lang="en-IN" baseline="0"/>
                      <a:t>, </a:t>
                    </a:r>
                    <a:fld id="{589756E2-66BA-4EA8-8C7E-E18ABF4E4293}" type="YVALUE">
                      <a:rPr lang="en-IN" baseline="0"/>
                      <a:pPr/>
                      <a:t>[Y VALUE]</a:t>
                    </a:fld>
                    <a:r>
                      <a:rPr lang="en-IN" baseline="0"/>
                      <a:t>, </a:t>
                    </a:r>
                    <a:fld id="{04BE4B6B-02BE-4171-BAFE-91A001AC4E8B}"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8C89-44EB-B0FB-19E83606895B}"/>
                </c:ext>
              </c:extLst>
            </c:dLbl>
            <c:dLbl>
              <c:idx val="12"/>
              <c:layout>
                <c:manualLayout>
                  <c:x val="-1.171784400435647E-2"/>
                  <c:y val="-3.0193236714975844E-2"/>
                </c:manualLayout>
              </c:layout>
              <c:tx>
                <c:rich>
                  <a:bodyPr/>
                  <a:lstStyle/>
                  <a:p>
                    <a:fld id="{5C892C3D-213E-4EDC-8ECA-39E19C48098A}" type="CELLRANGE">
                      <a:rPr lang="en-US" baseline="0"/>
                      <a:pPr/>
                      <a:t>[CELLRANGE]</a:t>
                    </a:fld>
                    <a:r>
                      <a:rPr lang="en-US" baseline="0"/>
                      <a:t>, </a:t>
                    </a:r>
                    <a:fld id="{3FB87A2B-2E4F-41DF-9C49-C5C2515A558D}" type="YVALUE">
                      <a:rPr lang="en-US" baseline="0"/>
                      <a:pPr/>
                      <a:t>[Y VALUE]</a:t>
                    </a:fld>
                    <a:r>
                      <a:rPr lang="en-US" baseline="0"/>
                      <a:t>, </a:t>
                    </a:r>
                    <a:fld id="{EC565C1C-0EA4-4D90-8D95-FDB2D3B474E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19-8C89-44EB-B0FB-19E83606895B}"/>
                </c:ext>
              </c:extLst>
            </c:dLbl>
            <c:dLbl>
              <c:idx val="13"/>
              <c:tx>
                <c:rich>
                  <a:bodyPr/>
                  <a:lstStyle/>
                  <a:p>
                    <a:fld id="{E84262C6-FF49-422F-8145-577D099884DB}" type="CELLRANGE">
                      <a:rPr lang="en-IN"/>
                      <a:pPr/>
                      <a:t>[CELLRANGE]</a:t>
                    </a:fld>
                    <a:r>
                      <a:rPr lang="en-IN" baseline="0"/>
                      <a:t>, </a:t>
                    </a:r>
                    <a:fld id="{457AA8F6-AC04-48B8-AE8D-3ECDCA62F0B2}" type="YVALUE">
                      <a:rPr lang="en-IN" baseline="0"/>
                      <a:pPr/>
                      <a:t>[Y VALUE]</a:t>
                    </a:fld>
                    <a:r>
                      <a:rPr lang="en-IN" baseline="0"/>
                      <a:t>, </a:t>
                    </a:r>
                    <a:fld id="{A1CA57FE-1054-46BF-95C0-DD3AAE26145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8C89-44EB-B0FB-19E83606895B}"/>
                </c:ext>
              </c:extLst>
            </c:dLbl>
            <c:dLbl>
              <c:idx val="14"/>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D-8C89-44EB-B0FB-19E83606895B}"/>
                </c:ext>
              </c:extLst>
            </c:dLbl>
            <c:dLbl>
              <c:idx val="15"/>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F-8C89-44EB-B0FB-19E83606895B}"/>
                </c:ext>
              </c:extLst>
            </c:dLbl>
            <c:dLbl>
              <c:idx val="16"/>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1-8C89-44EB-B0FB-19E83606895B}"/>
                </c:ext>
              </c:extLst>
            </c:dLbl>
            <c:dLbl>
              <c:idx val="17"/>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3-8C89-44EB-B0FB-19E83606895B}"/>
                </c:ext>
              </c:extLst>
            </c:dLbl>
            <c:dLbl>
              <c:idx val="18"/>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5-8C89-44EB-B0FB-19E83606895B}"/>
                </c:ext>
              </c:extLst>
            </c:dLbl>
            <c:dLbl>
              <c:idx val="19"/>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7-8C89-44EB-B0FB-19E83606895B}"/>
                </c:ext>
              </c:extLst>
            </c:dLbl>
            <c:dLbl>
              <c:idx val="20"/>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9-8C89-44EB-B0FB-19E83606895B}"/>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xVal>
          <c:yVal>
            <c:numRef>
              <c:f>Sheet1!$B$2:$B$22</c:f>
              <c:numCache>
                <c:formatCode>0.00%</c:formatCode>
                <c:ptCount val="21"/>
                <c:pt idx="0">
                  <c:v>3.3000000000000002E-2</c:v>
                </c:pt>
                <c:pt idx="1">
                  <c:v>1.6E-2</c:v>
                </c:pt>
                <c:pt idx="2">
                  <c:v>5.0000000000000001E-3</c:v>
                </c:pt>
                <c:pt idx="3">
                  <c:v>1.4E-2</c:v>
                </c:pt>
                <c:pt idx="4">
                  <c:v>2.3E-2</c:v>
                </c:pt>
                <c:pt idx="5">
                  <c:v>1.7999999999999999E-2</c:v>
                </c:pt>
                <c:pt idx="6">
                  <c:v>2.7E-2</c:v>
                </c:pt>
                <c:pt idx="7">
                  <c:v>2.5000000000000001E-2</c:v>
                </c:pt>
                <c:pt idx="8">
                  <c:v>8.0000000000000002E-3</c:v>
                </c:pt>
                <c:pt idx="9">
                  <c:v>1.6E-2</c:v>
                </c:pt>
                <c:pt idx="10">
                  <c:v>1.9E-2</c:v>
                </c:pt>
                <c:pt idx="11">
                  <c:v>1.0999999999999999E-2</c:v>
                </c:pt>
                <c:pt idx="12">
                  <c:v>2.5000000000000001E-2</c:v>
                </c:pt>
                <c:pt idx="13">
                  <c:v>7.0000000000000001E-3</c:v>
                </c:pt>
              </c:numCache>
            </c:numRef>
          </c:yVal>
          <c:bubbleSize>
            <c:numRef>
              <c:f>Sheet1!$C$2:$C$22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bubbleSize>
          <c:bubble3D val="0"/>
          <c:extLst>
            <c:ext xmlns:c15="http://schemas.microsoft.com/office/drawing/2012/chart" uri="{02D57815-91ED-43cb-92C2-25804820EDAC}">
              <c15:datalabelsRange>
                <c15:f>Sheet1!$F$2:$F$22</c15:f>
                <c15:dlblRangeCache>
                  <c:ptCount val="21"/>
                  <c:pt idx="0">
                    <c:v>Breakfast @ Work / School</c:v>
                  </c:pt>
                  <c:pt idx="1">
                    <c:v>Evening Me</c:v>
                  </c:pt>
                  <c:pt idx="2">
                    <c:v>Family Breakfast</c:v>
                  </c:pt>
                  <c:pt idx="3">
                    <c:v>Mid Morning Snack</c:v>
                  </c:pt>
                  <c:pt idx="4">
                    <c:v>Evening We</c:v>
                  </c:pt>
                  <c:pt idx="5">
                    <c:v>Early Morning Bite</c:v>
                  </c:pt>
                  <c:pt idx="6">
                    <c:v>After Work / School Bite</c:v>
                  </c:pt>
                  <c:pt idx="7">
                    <c:v>Dinner Alternative</c:v>
                  </c:pt>
                  <c:pt idx="8">
                    <c:v>Breakfast For One</c:v>
                  </c:pt>
                  <c:pt idx="9">
                    <c:v>Afternoon Snack</c:v>
                  </c:pt>
                  <c:pt idx="10">
                    <c:v>Bedtime / Late Night Snack</c:v>
                  </c:pt>
                  <c:pt idx="11">
                    <c:v>Lunch</c:v>
                  </c:pt>
                  <c:pt idx="12">
                    <c:v>Lunch Alternative</c:v>
                  </c:pt>
                  <c:pt idx="13">
                    <c:v>Dinner</c:v>
                  </c:pt>
                </c15:dlblRangeCache>
              </c15:datalabelsRange>
            </c:ext>
            <c:ext xmlns:c16="http://schemas.microsoft.com/office/drawing/2014/chart" uri="{C3380CC4-5D6E-409C-BE32-E72D297353CC}">
              <c16:uniqueId val="{0000002A-8C89-44EB-B0FB-19E83606895B}"/>
            </c:ext>
          </c:extLst>
        </c:ser>
        <c:ser>
          <c:idx val="1"/>
          <c:order val="1"/>
          <c:tx>
            <c:strRef>
              <c:f>Sheet1!$J$1</c:f>
              <c:strCache>
                <c:ptCount val="1"/>
              </c:strCache>
            </c:strRef>
          </c:tx>
          <c:spPr>
            <a:solidFill>
              <a:schemeClr val="accent2">
                <a:alpha val="75000"/>
              </a:schemeClr>
            </a:solidFill>
            <a:ln w="25400">
              <a:noFill/>
            </a:ln>
            <a:effectLst/>
          </c:spPr>
          <c:invertIfNegative val="0"/>
          <c:dLbls>
            <c:delete val="1"/>
          </c:dLbls>
          <c:xVal>
            <c:numRef>
              <c:f>Sheet1!$I$2:$I$15</c:f>
              <c:numCache>
                <c:formatCode>General</c:formatCode>
                <c:ptCount val="14"/>
                <c:pt idx="0">
                  <c:v>1</c:v>
                </c:pt>
                <c:pt idx="1">
                  <c:v>2</c:v>
                </c:pt>
                <c:pt idx="2">
                  <c:v>3</c:v>
                </c:pt>
                <c:pt idx="3">
                  <c:v>4</c:v>
                </c:pt>
                <c:pt idx="4">
                  <c:v>5</c:v>
                </c:pt>
                <c:pt idx="5">
                  <c:v>6</c:v>
                </c:pt>
                <c:pt idx="6">
                  <c:v>7</c:v>
                </c:pt>
                <c:pt idx="7">
                  <c:v>8</c:v>
                </c:pt>
                <c:pt idx="8">
                  <c:v>9</c:v>
                </c:pt>
                <c:pt idx="9">
                  <c:v>10</c:v>
                </c:pt>
                <c:pt idx="10">
                  <c:v>11</c:v>
                </c:pt>
                <c:pt idx="11">
                  <c:v>12</c:v>
                </c:pt>
                <c:pt idx="12">
                  <c:v>13</c:v>
                </c:pt>
                <c:pt idx="13">
                  <c:v>14</c:v>
                </c:pt>
              </c:numCache>
            </c:numRef>
          </c:xVal>
          <c:yVal>
            <c:numRef>
              <c:f>Sheet1!$J$2:$J$15</c:f>
              <c:numCache>
                <c:formatCode>0.00%</c:formatCode>
                <c:ptCount val="14"/>
                <c:pt idx="0">
                  <c:v>1.2999999999999999E-2</c:v>
                </c:pt>
                <c:pt idx="1">
                  <c:v>1.2999999999999999E-2</c:v>
                </c:pt>
                <c:pt idx="2">
                  <c:v>1.2999999999999999E-2</c:v>
                </c:pt>
                <c:pt idx="3">
                  <c:v>1.2999999999999999E-2</c:v>
                </c:pt>
                <c:pt idx="4">
                  <c:v>1.2999999999999999E-2</c:v>
                </c:pt>
                <c:pt idx="5">
                  <c:v>1.2999999999999999E-2</c:v>
                </c:pt>
                <c:pt idx="6">
                  <c:v>1.2999999999999999E-2</c:v>
                </c:pt>
                <c:pt idx="7">
                  <c:v>1.2999999999999999E-2</c:v>
                </c:pt>
                <c:pt idx="8">
                  <c:v>1.2999999999999999E-2</c:v>
                </c:pt>
                <c:pt idx="9">
                  <c:v>1.2999999999999999E-2</c:v>
                </c:pt>
                <c:pt idx="10">
                  <c:v>1.2999999999999999E-2</c:v>
                </c:pt>
                <c:pt idx="11">
                  <c:v>1.2999999999999999E-2</c:v>
                </c:pt>
                <c:pt idx="12">
                  <c:v>1.2999999999999999E-2</c:v>
                </c:pt>
                <c:pt idx="13">
                  <c:v>1.2999999999999999E-2</c:v>
                </c:pt>
              </c:numCache>
            </c:numRef>
          </c:yVal>
          <c:bubbleSize>
            <c:numLit>
              <c:formatCode>General</c:formatCode>
              <c:ptCount val="1"/>
              <c:pt idx="0">
                <c:v>1</c:v>
              </c:pt>
            </c:numLit>
          </c:bubbleSize>
          <c:bubble3D val="0"/>
          <c:extLst>
            <c:ext xmlns:c16="http://schemas.microsoft.com/office/drawing/2014/chart" uri="{C3380CC4-5D6E-409C-BE32-E72D297353CC}">
              <c16:uniqueId val="{0000002B-8C89-44EB-B0FB-19E83606895B}"/>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quot;$&quot;#,##0.00" sourceLinked="0"/>
        <c:majorTickMark val="none"/>
        <c:minorTickMark val="none"/>
        <c:tickLblPos val="low"/>
        <c:spPr>
          <a:noFill/>
          <a:ln w="9525" cap="flat" cmpd="sng" algn="ctr">
            <a:solidFill>
              <a:schemeClr val="bg1">
                <a:lumMod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95000"/>
                    <a:lumOff val="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95000"/>
                    <a:lumOff val="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250009889668104E-2"/>
          <c:y val="1.4987521185455682E-2"/>
          <c:w val="0.93550165456447276"/>
          <c:h val="0.9328674646345535"/>
        </c:manualLayout>
      </c:layout>
      <c:bubbleChart>
        <c:varyColors val="1"/>
        <c:ser>
          <c:idx val="0"/>
          <c:order val="0"/>
          <c:tx>
            <c:strRef>
              <c:f>Sheet1!$B$1</c:f>
              <c:strCache>
                <c:ptCount val="1"/>
                <c:pt idx="0">
                  <c:v>Category Share</c:v>
                </c:pt>
              </c:strCache>
            </c:strRef>
          </c:tx>
          <c:spPr>
            <a:solidFill>
              <a:schemeClr val="accent1">
                <a:alpha val="75000"/>
              </a:schemeClr>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73D0-4B92-8768-BF460D2C5A0E}"/>
              </c:ext>
            </c:extLst>
          </c:dPt>
          <c:dPt>
            <c:idx val="1"/>
            <c:invertIfNegative val="0"/>
            <c:bubble3D val="0"/>
            <c:spPr>
              <a:solidFill>
                <a:srgbClr val="E84518"/>
              </a:solidFill>
              <a:ln>
                <a:noFill/>
              </a:ln>
              <a:effectLst/>
            </c:spPr>
            <c:extLst>
              <c:ext xmlns:c16="http://schemas.microsoft.com/office/drawing/2014/chart" uri="{C3380CC4-5D6E-409C-BE32-E72D297353CC}">
                <c16:uniqueId val="{00000003-73D0-4B92-8768-BF460D2C5A0E}"/>
              </c:ext>
            </c:extLst>
          </c:dPt>
          <c:dPt>
            <c:idx val="2"/>
            <c:invertIfNegative val="0"/>
            <c:bubble3D val="0"/>
            <c:spPr>
              <a:solidFill>
                <a:srgbClr val="FF6600"/>
              </a:solidFill>
              <a:ln>
                <a:noFill/>
              </a:ln>
              <a:effectLst/>
            </c:spPr>
            <c:extLst>
              <c:ext xmlns:c16="http://schemas.microsoft.com/office/drawing/2014/chart" uri="{C3380CC4-5D6E-409C-BE32-E72D297353CC}">
                <c16:uniqueId val="{00000005-73D0-4B92-8768-BF460D2C5A0E}"/>
              </c:ext>
            </c:extLst>
          </c:dPt>
          <c:dPt>
            <c:idx val="3"/>
            <c:invertIfNegative val="0"/>
            <c:bubble3D val="0"/>
            <c:spPr>
              <a:solidFill>
                <a:schemeClr val="tx2">
                  <a:lumMod val="60000"/>
                  <a:lumOff val="40000"/>
                </a:schemeClr>
              </a:solidFill>
              <a:ln>
                <a:noFill/>
              </a:ln>
              <a:effectLst/>
            </c:spPr>
            <c:extLst>
              <c:ext xmlns:c16="http://schemas.microsoft.com/office/drawing/2014/chart" uri="{C3380CC4-5D6E-409C-BE32-E72D297353CC}">
                <c16:uniqueId val="{00000007-73D0-4B92-8768-BF460D2C5A0E}"/>
              </c:ext>
            </c:extLst>
          </c:dPt>
          <c:dPt>
            <c:idx val="4"/>
            <c:invertIfNegative val="0"/>
            <c:bubble3D val="0"/>
            <c:spPr>
              <a:solidFill>
                <a:schemeClr val="bg1">
                  <a:lumMod val="65000"/>
                </a:schemeClr>
              </a:solidFill>
              <a:ln>
                <a:noFill/>
              </a:ln>
              <a:effectLst/>
            </c:spPr>
            <c:extLst>
              <c:ext xmlns:c16="http://schemas.microsoft.com/office/drawing/2014/chart" uri="{C3380CC4-5D6E-409C-BE32-E72D297353CC}">
                <c16:uniqueId val="{00000009-73D0-4B92-8768-BF460D2C5A0E}"/>
              </c:ext>
            </c:extLst>
          </c:dPt>
          <c:dPt>
            <c:idx val="5"/>
            <c:invertIfNegative val="0"/>
            <c:bubble3D val="0"/>
            <c:spPr>
              <a:solidFill>
                <a:schemeClr val="accent1">
                  <a:lumMod val="20000"/>
                  <a:lumOff val="80000"/>
                </a:schemeClr>
              </a:solidFill>
              <a:ln>
                <a:noFill/>
              </a:ln>
              <a:effectLst/>
            </c:spPr>
            <c:extLst>
              <c:ext xmlns:c16="http://schemas.microsoft.com/office/drawing/2014/chart" uri="{C3380CC4-5D6E-409C-BE32-E72D297353CC}">
                <c16:uniqueId val="{0000000B-73D0-4B92-8768-BF460D2C5A0E}"/>
              </c:ext>
            </c:extLst>
          </c:dPt>
          <c:dPt>
            <c:idx val="6"/>
            <c:invertIfNegative val="0"/>
            <c:bubble3D val="0"/>
            <c:spPr>
              <a:solidFill>
                <a:srgbClr val="FFCE00"/>
              </a:solidFill>
              <a:ln>
                <a:noFill/>
              </a:ln>
              <a:effectLst/>
            </c:spPr>
            <c:extLst>
              <c:ext xmlns:c16="http://schemas.microsoft.com/office/drawing/2014/chart" uri="{C3380CC4-5D6E-409C-BE32-E72D297353CC}">
                <c16:uniqueId val="{0000000D-73D0-4B92-8768-BF460D2C5A0E}"/>
              </c:ext>
            </c:extLst>
          </c:dPt>
          <c:dPt>
            <c:idx val="7"/>
            <c:invertIfNegative val="0"/>
            <c:bubble3D val="0"/>
            <c:spPr>
              <a:solidFill>
                <a:srgbClr val="FFF57B"/>
              </a:solidFill>
              <a:ln>
                <a:noFill/>
              </a:ln>
              <a:effectLst/>
            </c:spPr>
            <c:extLst>
              <c:ext xmlns:c16="http://schemas.microsoft.com/office/drawing/2014/chart" uri="{C3380CC4-5D6E-409C-BE32-E72D297353CC}">
                <c16:uniqueId val="{0000000F-73D0-4B92-8768-BF460D2C5A0E}"/>
              </c:ext>
            </c:extLst>
          </c:dPt>
          <c:dPt>
            <c:idx val="8"/>
            <c:invertIfNegative val="0"/>
            <c:bubble3D val="0"/>
            <c:spPr>
              <a:solidFill>
                <a:srgbClr val="D1D105"/>
              </a:solidFill>
              <a:ln>
                <a:noFill/>
              </a:ln>
              <a:effectLst/>
            </c:spPr>
            <c:extLst>
              <c:ext xmlns:c16="http://schemas.microsoft.com/office/drawing/2014/chart" uri="{C3380CC4-5D6E-409C-BE32-E72D297353CC}">
                <c16:uniqueId val="{00000011-73D0-4B92-8768-BF460D2C5A0E}"/>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73D0-4B92-8768-BF460D2C5A0E}"/>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73D0-4B92-8768-BF460D2C5A0E}"/>
              </c:ext>
            </c:extLst>
          </c:dPt>
          <c:dPt>
            <c:idx val="11"/>
            <c:invertIfNegative val="0"/>
            <c:bubble3D val="0"/>
            <c:spPr>
              <a:solidFill>
                <a:srgbClr val="0ADDCD"/>
              </a:solidFill>
              <a:ln>
                <a:noFill/>
              </a:ln>
              <a:effectLst/>
            </c:spPr>
            <c:extLst>
              <c:ext xmlns:c16="http://schemas.microsoft.com/office/drawing/2014/chart" uri="{C3380CC4-5D6E-409C-BE32-E72D297353CC}">
                <c16:uniqueId val="{00000017-73D0-4B92-8768-BF460D2C5A0E}"/>
              </c:ext>
            </c:extLst>
          </c:dPt>
          <c:dPt>
            <c:idx val="12"/>
            <c:invertIfNegative val="0"/>
            <c:bubble3D val="0"/>
            <c:spPr>
              <a:solidFill>
                <a:schemeClr val="accent3">
                  <a:lumMod val="90000"/>
                  <a:lumOff val="10000"/>
                </a:schemeClr>
              </a:solidFill>
              <a:ln w="38100">
                <a:noFill/>
              </a:ln>
              <a:effectLst/>
            </c:spPr>
            <c:extLst>
              <c:ext xmlns:c16="http://schemas.microsoft.com/office/drawing/2014/chart" uri="{C3380CC4-5D6E-409C-BE32-E72D297353CC}">
                <c16:uniqueId val="{00000019-73D0-4B92-8768-BF460D2C5A0E}"/>
              </c:ext>
            </c:extLst>
          </c:dPt>
          <c:dPt>
            <c:idx val="13"/>
            <c:invertIfNegative val="0"/>
            <c:bubble3D val="0"/>
            <c:spPr>
              <a:solidFill>
                <a:srgbClr val="4D8DD3"/>
              </a:solidFill>
              <a:ln>
                <a:noFill/>
              </a:ln>
              <a:effectLst/>
            </c:spPr>
            <c:extLst>
              <c:ext xmlns:c16="http://schemas.microsoft.com/office/drawing/2014/chart" uri="{C3380CC4-5D6E-409C-BE32-E72D297353CC}">
                <c16:uniqueId val="{0000001B-73D0-4B92-8768-BF460D2C5A0E}"/>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73D0-4B92-8768-BF460D2C5A0E}"/>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73D0-4B92-8768-BF460D2C5A0E}"/>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73D0-4B92-8768-BF460D2C5A0E}"/>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73D0-4B92-8768-BF460D2C5A0E}"/>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73D0-4B92-8768-BF460D2C5A0E}"/>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73D0-4B92-8768-BF460D2C5A0E}"/>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73D0-4B92-8768-BF460D2C5A0E}"/>
              </c:ext>
            </c:extLst>
          </c:dPt>
          <c:dLbls>
            <c:dLbl>
              <c:idx val="0"/>
              <c:tx>
                <c:rich>
                  <a:bodyPr/>
                  <a:lstStyle/>
                  <a:p>
                    <a:fld id="{7F8CF47E-7652-4833-A990-08412656A36C}" type="CELLRANGE">
                      <a:rPr lang="en-IN"/>
                      <a:pPr/>
                      <a:t>[CELLRANGE]</a:t>
                    </a:fld>
                    <a:r>
                      <a:rPr lang="en-IN" baseline="0"/>
                      <a:t>, </a:t>
                    </a:r>
                    <a:fld id="{382AFE61-5BF2-40A9-B60E-CCC7AF2E1EF0}" type="YVALUE">
                      <a:rPr lang="en-IN" baseline="0"/>
                      <a:pPr/>
                      <a:t>[Y VALUE]</a:t>
                    </a:fld>
                    <a:r>
                      <a:rPr lang="en-IN" baseline="0"/>
                      <a:t>, </a:t>
                    </a:r>
                    <a:fld id="{663E35E3-7729-49BC-9FCB-76BC55DCF3A8}"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3D0-4B92-8768-BF460D2C5A0E}"/>
                </c:ext>
              </c:extLst>
            </c:dLbl>
            <c:dLbl>
              <c:idx val="1"/>
              <c:layout>
                <c:manualLayout>
                  <c:x val="-1.1981327112604616E-16"/>
                  <c:y val="-6.1961321036934018E-2"/>
                </c:manualLayout>
              </c:layout>
              <c:tx>
                <c:rich>
                  <a:bodyPr/>
                  <a:lstStyle/>
                  <a:p>
                    <a:fld id="{585BB07B-2F35-4544-B9E0-99DE244D4930}" type="CELLRANGE">
                      <a:rPr lang="en-US" baseline="0"/>
                      <a:pPr/>
                      <a:t>[CELLRANGE]</a:t>
                    </a:fld>
                    <a:r>
                      <a:rPr lang="en-US" baseline="0"/>
                      <a:t>, </a:t>
                    </a:r>
                    <a:fld id="{DA5EB573-2F21-4793-A35B-F4A47B321FA6}" type="YVALUE">
                      <a:rPr lang="en-US" baseline="0"/>
                      <a:pPr/>
                      <a:t>[Y VALUE]</a:t>
                    </a:fld>
                    <a:r>
                      <a:rPr lang="en-US" baseline="0"/>
                      <a:t>, </a:t>
                    </a:r>
                    <a:fld id="{1AD6B711-52FD-47B7-B10D-F15245CCDC5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73D0-4B92-8768-BF460D2C5A0E}"/>
                </c:ext>
              </c:extLst>
            </c:dLbl>
            <c:dLbl>
              <c:idx val="2"/>
              <c:tx>
                <c:rich>
                  <a:bodyPr/>
                  <a:lstStyle/>
                  <a:p>
                    <a:fld id="{0DEDEABB-0410-4041-922A-EE8B1472E123}" type="CELLRANGE">
                      <a:rPr lang="en-IN"/>
                      <a:pPr/>
                      <a:t>[CELLRANGE]</a:t>
                    </a:fld>
                    <a:r>
                      <a:rPr lang="en-IN" baseline="0"/>
                      <a:t>, </a:t>
                    </a:r>
                    <a:fld id="{FA7B6518-6C1C-4A30-ACDD-F2B33C505362}" type="YVALUE">
                      <a:rPr lang="en-IN" baseline="0"/>
                      <a:pPr/>
                      <a:t>[Y VALUE]</a:t>
                    </a:fld>
                    <a:r>
                      <a:rPr lang="en-IN" baseline="0"/>
                      <a:t>, </a:t>
                    </a:r>
                    <a:fld id="{A3DA98EE-F774-4B23-A4A2-4A90B8680FD9}"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73D0-4B92-8768-BF460D2C5A0E}"/>
                </c:ext>
              </c:extLst>
            </c:dLbl>
            <c:dLbl>
              <c:idx val="3"/>
              <c:tx>
                <c:rich>
                  <a:bodyPr/>
                  <a:lstStyle/>
                  <a:p>
                    <a:fld id="{0A0649F3-1AD0-4062-B41B-DFF07F7805FD}" type="CELLRANGE">
                      <a:rPr lang="en-IN"/>
                      <a:pPr/>
                      <a:t>[CELLRANGE]</a:t>
                    </a:fld>
                    <a:r>
                      <a:rPr lang="en-IN" baseline="0"/>
                      <a:t>, </a:t>
                    </a:r>
                    <a:fld id="{6344BD68-EDEA-4AE3-BDCF-FBEFC074EB68}" type="YVALUE">
                      <a:rPr lang="en-IN" baseline="0"/>
                      <a:pPr/>
                      <a:t>[Y VALUE]</a:t>
                    </a:fld>
                    <a:r>
                      <a:rPr lang="en-IN" baseline="0"/>
                      <a:t>, </a:t>
                    </a:r>
                    <a:fld id="{75EEE893-EA24-489C-A700-A88F52FD91F6}"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73D0-4B92-8768-BF460D2C5A0E}"/>
                </c:ext>
              </c:extLst>
            </c:dLbl>
            <c:dLbl>
              <c:idx val="4"/>
              <c:tx>
                <c:rich>
                  <a:bodyPr/>
                  <a:lstStyle/>
                  <a:p>
                    <a:fld id="{60978073-B014-4C73-9F8A-7AA203700BCF}" type="CELLRANGE">
                      <a:rPr lang="en-IN"/>
                      <a:pPr/>
                      <a:t>[CELLRANGE]</a:t>
                    </a:fld>
                    <a:r>
                      <a:rPr lang="en-IN" baseline="0"/>
                      <a:t>, </a:t>
                    </a:r>
                    <a:fld id="{43516E75-37C8-4D25-91BD-B183E017FADD}" type="YVALUE">
                      <a:rPr lang="en-IN" baseline="0"/>
                      <a:pPr/>
                      <a:t>[Y VALUE]</a:t>
                    </a:fld>
                    <a:r>
                      <a:rPr lang="en-IN" baseline="0"/>
                      <a:t>, </a:t>
                    </a:r>
                    <a:fld id="{76FB7371-5B2A-4A17-8B76-B2037E83A50F}"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73D0-4B92-8768-BF460D2C5A0E}"/>
                </c:ext>
              </c:extLst>
            </c:dLbl>
            <c:dLbl>
              <c:idx val="5"/>
              <c:tx>
                <c:rich>
                  <a:bodyPr/>
                  <a:lstStyle/>
                  <a:p>
                    <a:fld id="{A9658F5C-DE66-4F7A-B7C6-51EC09F9B47E}" type="CELLRANGE">
                      <a:rPr lang="en-IN"/>
                      <a:pPr/>
                      <a:t>[CELLRANGE]</a:t>
                    </a:fld>
                    <a:r>
                      <a:rPr lang="en-IN" baseline="0"/>
                      <a:t>, </a:t>
                    </a:r>
                    <a:fld id="{247EAE58-F549-4412-A888-2FE0AEE291E5}" type="YVALUE">
                      <a:rPr lang="en-IN" baseline="0"/>
                      <a:pPr/>
                      <a:t>[Y VALUE]</a:t>
                    </a:fld>
                    <a:r>
                      <a:rPr lang="en-IN" baseline="0"/>
                      <a:t>, </a:t>
                    </a:r>
                    <a:fld id="{98656425-E8F9-4961-8493-92E465A99F20}"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3D0-4B92-8768-BF460D2C5A0E}"/>
                </c:ext>
              </c:extLst>
            </c:dLbl>
            <c:dLbl>
              <c:idx val="6"/>
              <c:tx>
                <c:rich>
                  <a:bodyPr/>
                  <a:lstStyle/>
                  <a:p>
                    <a:fld id="{AEB3CB1D-AFB9-4EF6-8BDA-2028EBFB449C}" type="CELLRANGE">
                      <a:rPr lang="en-IN"/>
                      <a:pPr/>
                      <a:t>[CELLRANGE]</a:t>
                    </a:fld>
                    <a:r>
                      <a:rPr lang="en-IN" baseline="0"/>
                      <a:t>, </a:t>
                    </a:r>
                    <a:fld id="{A54EEE91-99ED-4416-A591-08659FB9FBA0}" type="YVALUE">
                      <a:rPr lang="en-IN" baseline="0"/>
                      <a:pPr/>
                      <a:t>[Y VALUE]</a:t>
                    </a:fld>
                    <a:r>
                      <a:rPr lang="en-IN" baseline="0"/>
                      <a:t>, </a:t>
                    </a:r>
                    <a:fld id="{E5C0EDEE-962F-4548-8C49-95130DFD0B69}"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3D0-4B92-8768-BF460D2C5A0E}"/>
                </c:ext>
              </c:extLst>
            </c:dLbl>
            <c:dLbl>
              <c:idx val="7"/>
              <c:tx>
                <c:rich>
                  <a:bodyPr/>
                  <a:lstStyle/>
                  <a:p>
                    <a:fld id="{F922A689-E699-4BEA-90F2-93401EE1FD00}" type="CELLRANGE">
                      <a:rPr lang="en-IN"/>
                      <a:pPr/>
                      <a:t>[CELLRANGE]</a:t>
                    </a:fld>
                    <a:r>
                      <a:rPr lang="en-IN" baseline="0"/>
                      <a:t>, </a:t>
                    </a:r>
                    <a:fld id="{93C2DD63-0EA9-4F4A-805E-CCD34F2697FA}" type="YVALUE">
                      <a:rPr lang="en-IN" baseline="0"/>
                      <a:pPr/>
                      <a:t>[Y VALUE]</a:t>
                    </a:fld>
                    <a:r>
                      <a:rPr lang="en-IN" baseline="0"/>
                      <a:t>, </a:t>
                    </a:r>
                    <a:fld id="{5CE5DEA1-AD49-467E-AF4B-1592AE835AC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3D0-4B92-8768-BF460D2C5A0E}"/>
                </c:ext>
              </c:extLst>
            </c:dLbl>
            <c:dLbl>
              <c:idx val="8"/>
              <c:tx>
                <c:rich>
                  <a:bodyPr/>
                  <a:lstStyle/>
                  <a:p>
                    <a:fld id="{10CCE75C-E605-4F98-A388-964F706F45C2}" type="CELLRANGE">
                      <a:rPr lang="en-IN"/>
                      <a:pPr/>
                      <a:t>[CELLRANGE]</a:t>
                    </a:fld>
                    <a:r>
                      <a:rPr lang="en-IN" baseline="0"/>
                      <a:t>, </a:t>
                    </a:r>
                    <a:fld id="{46568E45-A080-4485-AA69-34AAD3C96E2A}" type="YVALUE">
                      <a:rPr lang="en-IN" baseline="0"/>
                      <a:pPr/>
                      <a:t>[Y VALUE]</a:t>
                    </a:fld>
                    <a:r>
                      <a:rPr lang="en-IN" baseline="0"/>
                      <a:t>, </a:t>
                    </a:r>
                    <a:fld id="{34E9124F-EEFA-4D79-93C8-040CE5ED4E36}"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73D0-4B92-8768-BF460D2C5A0E}"/>
                </c:ext>
              </c:extLst>
            </c:dLbl>
            <c:dLbl>
              <c:idx val="9"/>
              <c:tx>
                <c:rich>
                  <a:bodyPr/>
                  <a:lstStyle/>
                  <a:p>
                    <a:fld id="{803F5DEC-249B-4F3C-8150-B90A73035E99}" type="CELLRANGE">
                      <a:rPr lang="en-IN"/>
                      <a:pPr/>
                      <a:t>[CELLRANGE]</a:t>
                    </a:fld>
                    <a:r>
                      <a:rPr lang="en-IN" baseline="0"/>
                      <a:t>, </a:t>
                    </a:r>
                    <a:fld id="{BDC8E2A0-BEB5-439E-A406-932FC7D84168}" type="YVALUE">
                      <a:rPr lang="en-IN" baseline="0"/>
                      <a:pPr/>
                      <a:t>[Y VALUE]</a:t>
                    </a:fld>
                    <a:r>
                      <a:rPr lang="en-IN" baseline="0"/>
                      <a:t>, </a:t>
                    </a:r>
                    <a:fld id="{8DA97E0E-D5DD-409D-841B-795CEF9EF8D7}"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73D0-4B92-8768-BF460D2C5A0E}"/>
                </c:ext>
              </c:extLst>
            </c:dLbl>
            <c:dLbl>
              <c:idx val="10"/>
              <c:tx>
                <c:rich>
                  <a:bodyPr/>
                  <a:lstStyle/>
                  <a:p>
                    <a:fld id="{54464DAD-1B69-4B1B-AD32-3D103F364B84}" type="CELLRANGE">
                      <a:rPr lang="en-IN"/>
                      <a:pPr/>
                      <a:t>[CELLRANGE]</a:t>
                    </a:fld>
                    <a:r>
                      <a:rPr lang="en-IN" baseline="0"/>
                      <a:t>, </a:t>
                    </a:r>
                    <a:fld id="{435EE943-B910-4023-B5E7-DE9FED40994E}" type="YVALUE">
                      <a:rPr lang="en-IN" baseline="0"/>
                      <a:pPr/>
                      <a:t>[Y VALUE]</a:t>
                    </a:fld>
                    <a:r>
                      <a:rPr lang="en-IN" baseline="0"/>
                      <a:t>, </a:t>
                    </a:r>
                    <a:fld id="{C909FDBB-A66A-427B-B24D-326836C32962}"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73D0-4B92-8768-BF460D2C5A0E}"/>
                </c:ext>
              </c:extLst>
            </c:dLbl>
            <c:dLbl>
              <c:idx val="11"/>
              <c:tx>
                <c:rich>
                  <a:bodyPr/>
                  <a:lstStyle/>
                  <a:p>
                    <a:fld id="{71F1ACD8-BC4F-4ED6-9CAA-B0EB83AE387C}" type="CELLRANGE">
                      <a:rPr lang="en-IN"/>
                      <a:pPr/>
                      <a:t>[CELLRANGE]</a:t>
                    </a:fld>
                    <a:r>
                      <a:rPr lang="en-IN" baseline="0"/>
                      <a:t>, </a:t>
                    </a:r>
                    <a:fld id="{9DB50799-D932-477B-A169-0D0EAE90690D}" type="YVALUE">
                      <a:rPr lang="en-IN" baseline="0"/>
                      <a:pPr/>
                      <a:t>[Y VALUE]</a:t>
                    </a:fld>
                    <a:r>
                      <a:rPr lang="en-IN" baseline="0"/>
                      <a:t>, </a:t>
                    </a:r>
                    <a:fld id="{8E0ACAD1-370D-48FE-9A85-9CB58A8E90D9}"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73D0-4B92-8768-BF460D2C5A0E}"/>
                </c:ext>
              </c:extLst>
            </c:dLbl>
            <c:dLbl>
              <c:idx val="12"/>
              <c:layout>
                <c:manualLayout>
                  <c:x val="-1.171784400435647E-2"/>
                  <c:y val="-3.0193236714975844E-2"/>
                </c:manualLayout>
              </c:layout>
              <c:tx>
                <c:rich>
                  <a:bodyPr/>
                  <a:lstStyle/>
                  <a:p>
                    <a:fld id="{CA76C1FE-E072-4D24-BE21-775EFBF6929B}" type="CELLRANGE">
                      <a:rPr lang="en-US" baseline="0"/>
                      <a:pPr/>
                      <a:t>[CELLRANGE]</a:t>
                    </a:fld>
                    <a:r>
                      <a:rPr lang="en-US" baseline="0"/>
                      <a:t>, </a:t>
                    </a:r>
                    <a:fld id="{503C450B-440A-4730-B763-902F6C9EE92D}" type="YVALUE">
                      <a:rPr lang="en-US" baseline="0"/>
                      <a:pPr/>
                      <a:t>[Y VALUE]</a:t>
                    </a:fld>
                    <a:r>
                      <a:rPr lang="en-US" baseline="0"/>
                      <a:t>, </a:t>
                    </a:r>
                    <a:fld id="{E519500B-6F9E-4F57-ABA1-0FC48F927EC4}"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19-73D0-4B92-8768-BF460D2C5A0E}"/>
                </c:ext>
              </c:extLst>
            </c:dLbl>
            <c:dLbl>
              <c:idx val="13"/>
              <c:tx>
                <c:rich>
                  <a:bodyPr/>
                  <a:lstStyle/>
                  <a:p>
                    <a:fld id="{4F1C4EB4-88DE-4A62-84B3-7744D8063C66}" type="CELLRANGE">
                      <a:rPr lang="en-IN"/>
                      <a:pPr/>
                      <a:t>[CELLRANGE]</a:t>
                    </a:fld>
                    <a:r>
                      <a:rPr lang="en-IN" baseline="0"/>
                      <a:t>, </a:t>
                    </a:r>
                    <a:fld id="{FBF15EB3-BDD8-4A96-B81E-851804A640FB}" type="YVALUE">
                      <a:rPr lang="en-IN" baseline="0"/>
                      <a:pPr/>
                      <a:t>[Y VALUE]</a:t>
                    </a:fld>
                    <a:r>
                      <a:rPr lang="en-IN" baseline="0"/>
                      <a:t>, </a:t>
                    </a:r>
                    <a:fld id="{A45E3CEB-5700-495A-B9F4-318A3C3F1ACA}"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73D0-4B92-8768-BF460D2C5A0E}"/>
                </c:ext>
              </c:extLst>
            </c:dLbl>
            <c:dLbl>
              <c:idx val="14"/>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D-73D0-4B92-8768-BF460D2C5A0E}"/>
                </c:ext>
              </c:extLst>
            </c:dLbl>
            <c:dLbl>
              <c:idx val="15"/>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F-73D0-4B92-8768-BF460D2C5A0E}"/>
                </c:ext>
              </c:extLst>
            </c:dLbl>
            <c:dLbl>
              <c:idx val="16"/>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1-73D0-4B92-8768-BF460D2C5A0E}"/>
                </c:ext>
              </c:extLst>
            </c:dLbl>
            <c:dLbl>
              <c:idx val="17"/>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3-73D0-4B92-8768-BF460D2C5A0E}"/>
                </c:ext>
              </c:extLst>
            </c:dLbl>
            <c:dLbl>
              <c:idx val="18"/>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5-73D0-4B92-8768-BF460D2C5A0E}"/>
                </c:ext>
              </c:extLst>
            </c:dLbl>
            <c:dLbl>
              <c:idx val="19"/>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7-73D0-4B92-8768-BF460D2C5A0E}"/>
                </c:ext>
              </c:extLst>
            </c:dLbl>
            <c:dLbl>
              <c:idx val="20"/>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9-73D0-4B92-8768-BF460D2C5A0E}"/>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xVal>
          <c:yVal>
            <c:numRef>
              <c:f>Sheet1!$B$2:$B$22</c:f>
              <c:numCache>
                <c:formatCode>0.00%</c:formatCode>
                <c:ptCount val="21"/>
                <c:pt idx="0">
                  <c:v>3.3000000000000002E-2</c:v>
                </c:pt>
                <c:pt idx="1">
                  <c:v>1.6E-2</c:v>
                </c:pt>
                <c:pt idx="2">
                  <c:v>5.0000000000000001E-3</c:v>
                </c:pt>
                <c:pt idx="3">
                  <c:v>1.4E-2</c:v>
                </c:pt>
                <c:pt idx="4">
                  <c:v>2.3E-2</c:v>
                </c:pt>
                <c:pt idx="5">
                  <c:v>1.7999999999999999E-2</c:v>
                </c:pt>
                <c:pt idx="6">
                  <c:v>2.7E-2</c:v>
                </c:pt>
                <c:pt idx="7">
                  <c:v>2.5000000000000001E-2</c:v>
                </c:pt>
                <c:pt idx="8">
                  <c:v>8.0000000000000002E-3</c:v>
                </c:pt>
                <c:pt idx="9">
                  <c:v>1.6E-2</c:v>
                </c:pt>
                <c:pt idx="10">
                  <c:v>1.9E-2</c:v>
                </c:pt>
                <c:pt idx="11">
                  <c:v>1.0999999999999999E-2</c:v>
                </c:pt>
                <c:pt idx="12">
                  <c:v>2.5000000000000001E-2</c:v>
                </c:pt>
                <c:pt idx="13">
                  <c:v>7.0000000000000001E-3</c:v>
                </c:pt>
              </c:numCache>
            </c:numRef>
          </c:yVal>
          <c:bubbleSize>
            <c:numRef>
              <c:f>Sheet1!$C$2:$C$22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bubbleSize>
          <c:bubble3D val="0"/>
          <c:extLst>
            <c:ext xmlns:c15="http://schemas.microsoft.com/office/drawing/2012/chart" uri="{02D57815-91ED-43cb-92C2-25804820EDAC}">
              <c15:datalabelsRange>
                <c15:f>Sheet1!$F$2:$F$22</c15:f>
                <c15:dlblRangeCache>
                  <c:ptCount val="21"/>
                  <c:pt idx="0">
                    <c:v>Breakfast @ Work / School</c:v>
                  </c:pt>
                  <c:pt idx="1">
                    <c:v>Evening Me</c:v>
                  </c:pt>
                  <c:pt idx="2">
                    <c:v>Family Breakfast</c:v>
                  </c:pt>
                  <c:pt idx="3">
                    <c:v>Mid Morning Snack</c:v>
                  </c:pt>
                  <c:pt idx="4">
                    <c:v>Evening We</c:v>
                  </c:pt>
                  <c:pt idx="5">
                    <c:v>Early Morning Bite</c:v>
                  </c:pt>
                  <c:pt idx="6">
                    <c:v>After Work / School Bite</c:v>
                  </c:pt>
                  <c:pt idx="7">
                    <c:v>Dinner Alternative</c:v>
                  </c:pt>
                  <c:pt idx="8">
                    <c:v>Breakfast For One</c:v>
                  </c:pt>
                  <c:pt idx="9">
                    <c:v>Afternoon Snack</c:v>
                  </c:pt>
                  <c:pt idx="10">
                    <c:v>Bedtime / Late Night Snack</c:v>
                  </c:pt>
                  <c:pt idx="11">
                    <c:v>Lunch</c:v>
                  </c:pt>
                  <c:pt idx="12">
                    <c:v>Lunch Alternative</c:v>
                  </c:pt>
                  <c:pt idx="13">
                    <c:v>Dinner</c:v>
                  </c:pt>
                </c15:dlblRangeCache>
              </c15:datalabelsRange>
            </c:ext>
            <c:ext xmlns:c16="http://schemas.microsoft.com/office/drawing/2014/chart" uri="{C3380CC4-5D6E-409C-BE32-E72D297353CC}">
              <c16:uniqueId val="{0000002A-73D0-4B92-8768-BF460D2C5A0E}"/>
            </c:ext>
          </c:extLst>
        </c:ser>
        <c:ser>
          <c:idx val="1"/>
          <c:order val="1"/>
          <c:tx>
            <c:strRef>
              <c:f>Sheet1!$J$1</c:f>
              <c:strCache>
                <c:ptCount val="1"/>
              </c:strCache>
            </c:strRef>
          </c:tx>
          <c:spPr>
            <a:solidFill>
              <a:schemeClr val="accent2">
                <a:alpha val="75000"/>
              </a:schemeClr>
            </a:solidFill>
            <a:ln w="25400">
              <a:noFill/>
            </a:ln>
            <a:effectLst/>
          </c:spPr>
          <c:invertIfNegative val="0"/>
          <c:dLbls>
            <c:delete val="1"/>
          </c:dLbls>
          <c:xVal>
            <c:numRef>
              <c:f>Sheet1!$I$2:$I$15</c:f>
              <c:numCache>
                <c:formatCode>General</c:formatCode>
                <c:ptCount val="14"/>
                <c:pt idx="0">
                  <c:v>1</c:v>
                </c:pt>
                <c:pt idx="1">
                  <c:v>2</c:v>
                </c:pt>
                <c:pt idx="2">
                  <c:v>3</c:v>
                </c:pt>
                <c:pt idx="3">
                  <c:v>4</c:v>
                </c:pt>
                <c:pt idx="4">
                  <c:v>5</c:v>
                </c:pt>
                <c:pt idx="5">
                  <c:v>6</c:v>
                </c:pt>
                <c:pt idx="6">
                  <c:v>7</c:v>
                </c:pt>
                <c:pt idx="7">
                  <c:v>8</c:v>
                </c:pt>
                <c:pt idx="8">
                  <c:v>9</c:v>
                </c:pt>
                <c:pt idx="9">
                  <c:v>10</c:v>
                </c:pt>
                <c:pt idx="10">
                  <c:v>11</c:v>
                </c:pt>
                <c:pt idx="11">
                  <c:v>12</c:v>
                </c:pt>
                <c:pt idx="12">
                  <c:v>13</c:v>
                </c:pt>
                <c:pt idx="13">
                  <c:v>14</c:v>
                </c:pt>
              </c:numCache>
            </c:numRef>
          </c:xVal>
          <c:yVal>
            <c:numRef>
              <c:f>Sheet1!$J$2:$J$15</c:f>
              <c:numCache>
                <c:formatCode>0.00%</c:formatCode>
                <c:ptCount val="14"/>
                <c:pt idx="0">
                  <c:v>1.2999999999999999E-2</c:v>
                </c:pt>
                <c:pt idx="1">
                  <c:v>1.2999999999999999E-2</c:v>
                </c:pt>
                <c:pt idx="2">
                  <c:v>1.2999999999999999E-2</c:v>
                </c:pt>
                <c:pt idx="3">
                  <c:v>1.2999999999999999E-2</c:v>
                </c:pt>
                <c:pt idx="4">
                  <c:v>1.2999999999999999E-2</c:v>
                </c:pt>
                <c:pt idx="5">
                  <c:v>1.2999999999999999E-2</c:v>
                </c:pt>
                <c:pt idx="6">
                  <c:v>1.2999999999999999E-2</c:v>
                </c:pt>
                <c:pt idx="7">
                  <c:v>1.2999999999999999E-2</c:v>
                </c:pt>
                <c:pt idx="8">
                  <c:v>1.2999999999999999E-2</c:v>
                </c:pt>
                <c:pt idx="9">
                  <c:v>1.2999999999999999E-2</c:v>
                </c:pt>
                <c:pt idx="10">
                  <c:v>1.2999999999999999E-2</c:v>
                </c:pt>
                <c:pt idx="11">
                  <c:v>1.2999999999999999E-2</c:v>
                </c:pt>
                <c:pt idx="12">
                  <c:v>1.2999999999999999E-2</c:v>
                </c:pt>
                <c:pt idx="13">
                  <c:v>1.2999999999999999E-2</c:v>
                </c:pt>
              </c:numCache>
            </c:numRef>
          </c:yVal>
          <c:bubbleSize>
            <c:numLit>
              <c:formatCode>General</c:formatCode>
              <c:ptCount val="1"/>
              <c:pt idx="0">
                <c:v>1</c:v>
              </c:pt>
            </c:numLit>
          </c:bubbleSize>
          <c:bubble3D val="0"/>
          <c:extLst>
            <c:ext xmlns:c16="http://schemas.microsoft.com/office/drawing/2014/chart" uri="{C3380CC4-5D6E-409C-BE32-E72D297353CC}">
              <c16:uniqueId val="{0000002B-73D0-4B92-8768-BF460D2C5A0E}"/>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quot;$&quot;#,##0.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700" b="0" i="0" u="none" strike="noStrike" kern="1200" baseline="0">
                <a:solidFill>
                  <a:schemeClr val="tx1">
                    <a:lumMod val="95000"/>
                    <a:lumOff val="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95000"/>
                    <a:lumOff val="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34689606659499E-2"/>
          <c:y val="4.0877400843420793E-2"/>
          <c:w val="0.97165310393340498"/>
          <c:h val="0.80752854210832115"/>
        </c:manualLayout>
      </c:layout>
      <c:lineChart>
        <c:grouping val="standard"/>
        <c:varyColors val="0"/>
        <c:ser>
          <c:idx val="0"/>
          <c:order val="0"/>
          <c:tx>
            <c:strRef>
              <c:f>Sheet1!$A$2</c:f>
              <c:strCache>
                <c:ptCount val="1"/>
                <c:pt idx="0">
                  <c:v>Q1-Q3 2019</c:v>
                </c:pt>
              </c:strCache>
            </c:strRef>
          </c:tx>
          <c:spPr>
            <a:ln w="15875" cap="rnd">
              <a:solidFill>
                <a:srgbClr val="C01D02"/>
              </a:solidFill>
              <a:round/>
            </a:ln>
            <a:effectLst/>
          </c:spPr>
          <c:marker>
            <c:symbol val="circle"/>
            <c:size val="5"/>
            <c:spPr>
              <a:solidFill>
                <a:schemeClr val="bg1"/>
              </a:solidFill>
              <a:ln w="15875">
                <a:solidFill>
                  <a:srgbClr val="C01D02"/>
                </a:solidFill>
              </a:ln>
              <a:effectLst/>
            </c:spPr>
          </c:marker>
          <c:cat>
            <c:strRef>
              <c:f>Sheet1!$B$1:$F$1</c:f>
              <c:strCache>
                <c:ptCount val="5"/>
                <c:pt idx="0">
                  <c:v>Alpha</c:v>
                </c:pt>
                <c:pt idx="1">
                  <c:v>Gen Z</c:v>
                </c:pt>
                <c:pt idx="2">
                  <c:v>Millennial</c:v>
                </c:pt>
                <c:pt idx="3">
                  <c:v>Gen X</c:v>
                </c:pt>
                <c:pt idx="4">
                  <c:v>Boomers</c:v>
                </c:pt>
              </c:strCache>
            </c:strRef>
          </c:cat>
          <c:val>
            <c:numRef>
              <c:f>Sheet1!$B$2:$F$2</c:f>
              <c:numCache>
                <c:formatCode>0.0</c:formatCode>
                <c:ptCount val="5"/>
                <c:pt idx="0">
                  <c:v>125.3</c:v>
                </c:pt>
                <c:pt idx="1">
                  <c:v>97.8</c:v>
                </c:pt>
                <c:pt idx="2">
                  <c:v>87.4</c:v>
                </c:pt>
                <c:pt idx="3">
                  <c:v>82.6</c:v>
                </c:pt>
                <c:pt idx="4">
                  <c:v>67.5</c:v>
                </c:pt>
              </c:numCache>
            </c:numRef>
          </c:val>
          <c:smooth val="0"/>
          <c:extLst>
            <c:ext xmlns:c16="http://schemas.microsoft.com/office/drawing/2014/chart" uri="{C3380CC4-5D6E-409C-BE32-E72D297353CC}">
              <c16:uniqueId val="{00000000-A3EC-4C75-85FC-662E46E62EEA}"/>
            </c:ext>
          </c:extLst>
        </c:ser>
        <c:ser>
          <c:idx val="1"/>
          <c:order val="1"/>
          <c:tx>
            <c:strRef>
              <c:f>Sheet1!$A$3</c:f>
              <c:strCache>
                <c:ptCount val="1"/>
                <c:pt idx="0">
                  <c:v>Q1-Q3 2020</c:v>
                </c:pt>
              </c:strCache>
            </c:strRef>
          </c:tx>
          <c:spPr>
            <a:ln w="15875" cap="rnd">
              <a:solidFill>
                <a:srgbClr val="FF6600"/>
              </a:solidFill>
              <a:round/>
            </a:ln>
            <a:effectLst/>
          </c:spPr>
          <c:marker>
            <c:symbol val="circle"/>
            <c:size val="5"/>
            <c:spPr>
              <a:solidFill>
                <a:schemeClr val="bg1"/>
              </a:solidFill>
              <a:ln w="15875">
                <a:solidFill>
                  <a:srgbClr val="FF6600"/>
                </a:solidFill>
              </a:ln>
              <a:effectLst/>
            </c:spPr>
          </c:marker>
          <c:cat>
            <c:strRef>
              <c:f>Sheet1!$B$1:$F$1</c:f>
              <c:strCache>
                <c:ptCount val="5"/>
                <c:pt idx="0">
                  <c:v>Alpha</c:v>
                </c:pt>
                <c:pt idx="1">
                  <c:v>Gen Z</c:v>
                </c:pt>
                <c:pt idx="2">
                  <c:v>Millennial</c:v>
                </c:pt>
                <c:pt idx="3">
                  <c:v>Gen X</c:v>
                </c:pt>
                <c:pt idx="4">
                  <c:v>Boomers</c:v>
                </c:pt>
              </c:strCache>
            </c:strRef>
          </c:cat>
          <c:val>
            <c:numRef>
              <c:f>Sheet1!$B$3:$F$3</c:f>
              <c:numCache>
                <c:formatCode>0.0</c:formatCode>
                <c:ptCount val="5"/>
                <c:pt idx="0">
                  <c:v>117.6</c:v>
                </c:pt>
                <c:pt idx="1">
                  <c:v>90.1</c:v>
                </c:pt>
                <c:pt idx="2">
                  <c:v>61.9</c:v>
                </c:pt>
                <c:pt idx="3">
                  <c:v>61.4</c:v>
                </c:pt>
                <c:pt idx="4">
                  <c:v>56.6</c:v>
                </c:pt>
              </c:numCache>
            </c:numRef>
          </c:val>
          <c:smooth val="0"/>
          <c:extLst>
            <c:ext xmlns:c16="http://schemas.microsoft.com/office/drawing/2014/chart" uri="{C3380CC4-5D6E-409C-BE32-E72D297353CC}">
              <c16:uniqueId val="{00000001-A3EC-4C75-85FC-662E46E62EEA}"/>
            </c:ext>
          </c:extLst>
        </c:ser>
        <c:ser>
          <c:idx val="2"/>
          <c:order val="2"/>
          <c:tx>
            <c:strRef>
              <c:f>Sheet1!$A$4</c:f>
              <c:strCache>
                <c:ptCount val="1"/>
                <c:pt idx="0">
                  <c:v>Q1-Q3 2021</c:v>
                </c:pt>
              </c:strCache>
            </c:strRef>
          </c:tx>
          <c:spPr>
            <a:ln w="15875" cap="rnd">
              <a:solidFill>
                <a:srgbClr val="FFC024"/>
              </a:solidFill>
              <a:round/>
            </a:ln>
            <a:effectLst/>
          </c:spPr>
          <c:marker>
            <c:symbol val="circle"/>
            <c:size val="5"/>
            <c:spPr>
              <a:solidFill>
                <a:schemeClr val="bg1"/>
              </a:solidFill>
              <a:ln w="15875">
                <a:solidFill>
                  <a:srgbClr val="FFC024"/>
                </a:solidFill>
              </a:ln>
              <a:effectLst/>
            </c:spPr>
          </c:marker>
          <c:cat>
            <c:strRef>
              <c:f>Sheet1!$B$1:$F$1</c:f>
              <c:strCache>
                <c:ptCount val="5"/>
                <c:pt idx="0">
                  <c:v>Alpha</c:v>
                </c:pt>
                <c:pt idx="1">
                  <c:v>Gen Z</c:v>
                </c:pt>
                <c:pt idx="2">
                  <c:v>Millennial</c:v>
                </c:pt>
                <c:pt idx="3">
                  <c:v>Gen X</c:v>
                </c:pt>
                <c:pt idx="4">
                  <c:v>Boomers</c:v>
                </c:pt>
              </c:strCache>
            </c:strRef>
          </c:cat>
          <c:val>
            <c:numRef>
              <c:f>Sheet1!$B$4:$F$4</c:f>
              <c:numCache>
                <c:formatCode>0.0</c:formatCode>
                <c:ptCount val="5"/>
                <c:pt idx="0">
                  <c:v>125.3</c:v>
                </c:pt>
                <c:pt idx="1">
                  <c:v>97.8</c:v>
                </c:pt>
                <c:pt idx="2">
                  <c:v>87.4</c:v>
                </c:pt>
                <c:pt idx="3">
                  <c:v>82.6</c:v>
                </c:pt>
                <c:pt idx="4">
                  <c:v>56.6</c:v>
                </c:pt>
              </c:numCache>
            </c:numRef>
          </c:val>
          <c:smooth val="0"/>
          <c:extLst>
            <c:ext xmlns:c16="http://schemas.microsoft.com/office/drawing/2014/chart" uri="{C3380CC4-5D6E-409C-BE32-E72D297353CC}">
              <c16:uniqueId val="{00000002-A3EC-4C75-85FC-662E46E62EEA}"/>
            </c:ext>
          </c:extLst>
        </c:ser>
        <c:dLbls>
          <c:showLegendKey val="0"/>
          <c:showVal val="0"/>
          <c:showCatName val="0"/>
          <c:showSerName val="0"/>
          <c:showPercent val="0"/>
          <c:showBubbleSize val="0"/>
        </c:dLbls>
        <c:marker val="1"/>
        <c:smooth val="0"/>
        <c:axId val="1303758896"/>
        <c:axId val="1305867360"/>
      </c:lineChart>
      <c:catAx>
        <c:axId val="1303758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95000"/>
                    <a:lumOff val="5000"/>
                  </a:schemeClr>
                </a:solidFill>
                <a:latin typeface="Franklin Gothic Book" panose="020B0503020102020204" pitchFamily="34" charset="0"/>
                <a:ea typeface="+mn-ea"/>
                <a:cs typeface="+mn-cs"/>
              </a:defRPr>
            </a:pPr>
            <a:endParaRPr lang="en-US"/>
          </a:p>
        </c:txPr>
        <c:crossAx val="1305867360"/>
        <c:crosses val="autoZero"/>
        <c:auto val="1"/>
        <c:lblAlgn val="ctr"/>
        <c:lblOffset val="100"/>
        <c:noMultiLvlLbl val="0"/>
      </c:catAx>
      <c:valAx>
        <c:axId val="1305867360"/>
        <c:scaling>
          <c:orientation val="minMax"/>
        </c:scaling>
        <c:delete val="0"/>
        <c:axPos val="l"/>
        <c:majorGridlines>
          <c:spPr>
            <a:ln w="6350" cap="flat" cmpd="sng" algn="ctr">
              <a:solidFill>
                <a:schemeClr val="bg2"/>
              </a:solidFill>
              <a:prstDash val="dash"/>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1303758896"/>
        <c:crosses val="autoZero"/>
        <c:crossBetween val="between"/>
      </c:valAx>
      <c:spPr>
        <a:noFill/>
        <a:ln>
          <a:noFill/>
        </a:ln>
        <a:effectLst/>
      </c:spPr>
    </c:plotArea>
    <c:legend>
      <c:legendPos val="t"/>
      <c:layout>
        <c:manualLayout>
          <c:xMode val="edge"/>
          <c:yMode val="edge"/>
          <c:x val="0.34570228830207123"/>
          <c:y val="0.95009183068479386"/>
          <c:w val="0.30859533552112134"/>
          <c:h val="4.9908169315206113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Franklin Gothic Book" panose="020B0503020102020204" pitchFamily="34" charset="0"/>
        </a:defRPr>
      </a:pPr>
      <a:endParaRPr lang="en-US"/>
    </a:p>
  </c:txPr>
  <c:externalData r:id="rId3">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716866647658996"/>
        </c:manualLayout>
      </c:layout>
      <c:barChart>
        <c:barDir val="bar"/>
        <c:grouping val="clustered"/>
        <c:varyColors val="0"/>
        <c:dLbls>
          <c:showLegendKey val="0"/>
          <c:showVal val="0"/>
          <c:showCatName val="0"/>
          <c:showSerName val="0"/>
          <c:showPercent val="0"/>
          <c:showBubbleSize val="0"/>
        </c:dLbls>
        <c:gapWidth val="436"/>
        <c:axId val="2036204224"/>
        <c:axId val="382893616"/>
      </c:barChart>
      <c:catAx>
        <c:axId val="2036204224"/>
        <c:scaling>
          <c:orientation val="minMax"/>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b"/>
        <c:numFmt formatCode="General"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5.5311705413895469E-2"/>
          <c:w val="1"/>
          <c:h val="0.91761960908838236"/>
        </c:manualLayout>
      </c:layout>
      <c:lineChart>
        <c:grouping val="standard"/>
        <c:varyColors val="0"/>
        <c:ser>
          <c:idx val="1"/>
          <c:order val="0"/>
          <c:tx>
            <c:strRef>
              <c:f>Sheet1!$B$1</c:f>
              <c:strCache>
                <c:ptCount val="1"/>
                <c:pt idx="0">
                  <c:v>At Home</c:v>
                </c:pt>
              </c:strCache>
            </c:strRef>
          </c:tx>
          <c:spPr>
            <a:ln w="15875" cap="rnd">
              <a:solidFill>
                <a:schemeClr val="bg2">
                  <a:lumMod val="50000"/>
                </a:schemeClr>
              </a:solidFill>
              <a:round/>
            </a:ln>
            <a:effectLst/>
          </c:spPr>
          <c:marker>
            <c:symbol val="circle"/>
            <c:size val="5"/>
            <c:spPr>
              <a:solidFill>
                <a:schemeClr val="bg1"/>
              </a:solidFill>
              <a:ln w="15875">
                <a:solidFill>
                  <a:schemeClr val="bg2">
                    <a:lumMod val="50000"/>
                  </a:schemeClr>
                </a:solidFill>
              </a:ln>
              <a:effectLst/>
            </c:spPr>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Q1 2019</c:v>
                </c:pt>
                <c:pt idx="1">
                  <c:v>Q2 2019</c:v>
                </c:pt>
                <c:pt idx="2">
                  <c:v>Q3 2019</c:v>
                </c:pt>
                <c:pt idx="3">
                  <c:v>Q4 2019</c:v>
                </c:pt>
                <c:pt idx="4">
                  <c:v>Q1 2020</c:v>
                </c:pt>
                <c:pt idx="5">
                  <c:v>Q2 2020</c:v>
                </c:pt>
                <c:pt idx="6">
                  <c:v>Q3 2020</c:v>
                </c:pt>
                <c:pt idx="7">
                  <c:v>Q4 2020</c:v>
                </c:pt>
                <c:pt idx="8">
                  <c:v>Q1 2021</c:v>
                </c:pt>
                <c:pt idx="9">
                  <c:v>Q2 2021</c:v>
                </c:pt>
              </c:strCache>
            </c:strRef>
          </c:cat>
          <c:val>
            <c:numRef>
              <c:f>Sheet1!$B$2:$B$11</c:f>
              <c:numCache>
                <c:formatCode>0.0</c:formatCode>
                <c:ptCount val="10"/>
                <c:pt idx="0">
                  <c:v>2.4</c:v>
                </c:pt>
                <c:pt idx="1">
                  <c:v>4.4000000000000004</c:v>
                </c:pt>
                <c:pt idx="2">
                  <c:v>1.8</c:v>
                </c:pt>
                <c:pt idx="3">
                  <c:v>3</c:v>
                </c:pt>
                <c:pt idx="4">
                  <c:v>2.4</c:v>
                </c:pt>
                <c:pt idx="5">
                  <c:v>4.4000000000000004</c:v>
                </c:pt>
                <c:pt idx="6">
                  <c:v>1.8</c:v>
                </c:pt>
                <c:pt idx="7">
                  <c:v>2.8</c:v>
                </c:pt>
                <c:pt idx="8">
                  <c:v>3.1</c:v>
                </c:pt>
                <c:pt idx="9">
                  <c:v>4</c:v>
                </c:pt>
              </c:numCache>
            </c:numRef>
          </c:val>
          <c:smooth val="0"/>
          <c:extLst>
            <c:ext xmlns:c16="http://schemas.microsoft.com/office/drawing/2014/chart" uri="{C3380CC4-5D6E-409C-BE32-E72D297353CC}">
              <c16:uniqueId val="{00000000-FD71-4EB8-BA63-60642E8058C6}"/>
            </c:ext>
          </c:extLst>
        </c:ser>
        <c:ser>
          <c:idx val="2"/>
          <c:order val="1"/>
          <c:tx>
            <c:strRef>
              <c:f>Sheet1!$C$1</c:f>
              <c:strCache>
                <c:ptCount val="1"/>
                <c:pt idx="0">
                  <c:v>Away from Home</c:v>
                </c:pt>
              </c:strCache>
            </c:strRef>
          </c:tx>
          <c:spPr>
            <a:ln w="15875" cap="rnd">
              <a:solidFill>
                <a:srgbClr val="DB1348"/>
              </a:solidFill>
              <a:round/>
            </a:ln>
            <a:effectLst/>
          </c:spPr>
          <c:marker>
            <c:symbol val="circle"/>
            <c:size val="5"/>
            <c:spPr>
              <a:solidFill>
                <a:schemeClr val="bg1"/>
              </a:solidFill>
              <a:ln w="15875">
                <a:solidFill>
                  <a:srgbClr val="DB1348"/>
                </a:solidFill>
              </a:ln>
              <a:effectLst/>
            </c:spPr>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Q1 2019</c:v>
                </c:pt>
                <c:pt idx="1">
                  <c:v>Q2 2019</c:v>
                </c:pt>
                <c:pt idx="2">
                  <c:v>Q3 2019</c:v>
                </c:pt>
                <c:pt idx="3">
                  <c:v>Q4 2019</c:v>
                </c:pt>
                <c:pt idx="4">
                  <c:v>Q1 2020</c:v>
                </c:pt>
                <c:pt idx="5">
                  <c:v>Q2 2020</c:v>
                </c:pt>
                <c:pt idx="6">
                  <c:v>Q3 2020</c:v>
                </c:pt>
                <c:pt idx="7">
                  <c:v>Q4 2020</c:v>
                </c:pt>
                <c:pt idx="8">
                  <c:v>Q1 2021</c:v>
                </c:pt>
                <c:pt idx="9">
                  <c:v>Q2 2021</c:v>
                </c:pt>
              </c:strCache>
            </c:strRef>
          </c:cat>
          <c:val>
            <c:numRef>
              <c:f>Sheet1!$C$2:$C$11</c:f>
              <c:numCache>
                <c:formatCode>0.0</c:formatCode>
                <c:ptCount val="10"/>
                <c:pt idx="0">
                  <c:v>2</c:v>
                </c:pt>
                <c:pt idx="1">
                  <c:v>2</c:v>
                </c:pt>
                <c:pt idx="2">
                  <c:v>3</c:v>
                </c:pt>
                <c:pt idx="3">
                  <c:v>3</c:v>
                </c:pt>
                <c:pt idx="4">
                  <c:v>2</c:v>
                </c:pt>
                <c:pt idx="5">
                  <c:v>2</c:v>
                </c:pt>
                <c:pt idx="6">
                  <c:v>3</c:v>
                </c:pt>
                <c:pt idx="7">
                  <c:v>5</c:v>
                </c:pt>
                <c:pt idx="8">
                  <c:v>6</c:v>
                </c:pt>
                <c:pt idx="9">
                  <c:v>4</c:v>
                </c:pt>
              </c:numCache>
            </c:numRef>
          </c:val>
          <c:smooth val="0"/>
          <c:extLst>
            <c:ext xmlns:c16="http://schemas.microsoft.com/office/drawing/2014/chart" uri="{C3380CC4-5D6E-409C-BE32-E72D297353CC}">
              <c16:uniqueId val="{00000001-FD71-4EB8-BA63-60642E8058C6}"/>
            </c:ext>
          </c:extLst>
        </c:ser>
        <c:dLbls>
          <c:showLegendKey val="0"/>
          <c:showVal val="0"/>
          <c:showCatName val="0"/>
          <c:showSerName val="0"/>
          <c:showPercent val="0"/>
          <c:showBubbleSize val="0"/>
        </c:dLbls>
        <c:marker val="1"/>
        <c:smooth val="0"/>
        <c:axId val="445727712"/>
        <c:axId val="327053648"/>
      </c:lineChart>
      <c:catAx>
        <c:axId val="445727712"/>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27053648"/>
        <c:crosses val="autoZero"/>
        <c:auto val="1"/>
        <c:lblAlgn val="ctr"/>
        <c:lblOffset val="100"/>
        <c:noMultiLvlLbl val="0"/>
      </c:catAx>
      <c:valAx>
        <c:axId val="327053648"/>
        <c:scaling>
          <c:orientation val="minMax"/>
        </c:scaling>
        <c:delete val="1"/>
        <c:axPos val="l"/>
        <c:numFmt formatCode="0.0" sourceLinked="1"/>
        <c:majorTickMark val="none"/>
        <c:minorTickMark val="none"/>
        <c:tickLblPos val="nextTo"/>
        <c:crossAx val="445727712"/>
        <c:crosses val="autoZero"/>
        <c:crossBetween val="between"/>
      </c:valAx>
      <c:spPr>
        <a:noFill/>
        <a:ln>
          <a:noFill/>
        </a:ln>
        <a:effectLst/>
      </c:spPr>
    </c:plotArea>
    <c:legend>
      <c:legendPos val="b"/>
      <c:layout>
        <c:manualLayout>
          <c:xMode val="edge"/>
          <c:yMode val="edge"/>
          <c:x val="0.39326522923494495"/>
          <c:y val="5.84867719503269E-2"/>
          <c:w val="0.21346954153010994"/>
          <c:h val="4.1441100115529206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Franklin Gothic Book" panose="020B0503020102020204" pitchFamily="34" charset="0"/>
        </a:defRPr>
      </a:pPr>
      <a:endParaRPr lang="en-US"/>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27A0-42BC-BD31-29AF49C9917B}"/>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27A0-42BC-BD31-29AF49C9917B}"/>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27A0-42BC-BD31-29AF49C9917B}"/>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5A9F-4B5C-9CF9-912DB1B3352B}"/>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5A9F-4B5C-9CF9-912DB1B3352B}"/>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5A9F-4B5C-9CF9-912DB1B3352B}"/>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7C3E-49C0-BD45-BBEF0536455E}"/>
              </c:ext>
            </c:extLst>
          </c:dPt>
          <c:dPt>
            <c:idx val="1"/>
            <c:invertIfNegative val="0"/>
            <c:bubble3D val="0"/>
            <c:spPr>
              <a:solidFill>
                <a:srgbClr val="E84418"/>
              </a:solidFill>
              <a:ln>
                <a:noFill/>
              </a:ln>
              <a:effectLst/>
            </c:spPr>
            <c:extLst>
              <c:ext xmlns:c16="http://schemas.microsoft.com/office/drawing/2014/chart" uri="{C3380CC4-5D6E-409C-BE32-E72D297353CC}">
                <c16:uniqueId val="{00000003-7C3E-49C0-BD45-BBEF0536455E}"/>
              </c:ext>
            </c:extLst>
          </c:dPt>
          <c:dPt>
            <c:idx val="2"/>
            <c:invertIfNegative val="0"/>
            <c:bubble3D val="0"/>
            <c:spPr>
              <a:solidFill>
                <a:srgbClr val="FF6E0C"/>
              </a:solidFill>
              <a:ln>
                <a:noFill/>
              </a:ln>
              <a:effectLst/>
            </c:spPr>
            <c:extLst>
              <c:ext xmlns:c16="http://schemas.microsoft.com/office/drawing/2014/chart" uri="{C3380CC4-5D6E-409C-BE32-E72D297353CC}">
                <c16:uniqueId val="{00000005-7C3E-49C0-BD45-BBEF0536455E}"/>
              </c:ext>
            </c:extLst>
          </c:dPt>
          <c:dPt>
            <c:idx val="3"/>
            <c:invertIfNegative val="0"/>
            <c:bubble3D val="0"/>
            <c:spPr>
              <a:solidFill>
                <a:srgbClr val="FFA349"/>
              </a:solidFill>
              <a:ln>
                <a:noFill/>
              </a:ln>
              <a:effectLst/>
            </c:spPr>
            <c:extLst>
              <c:ext xmlns:c16="http://schemas.microsoft.com/office/drawing/2014/chart" uri="{C3380CC4-5D6E-409C-BE32-E72D297353CC}">
                <c16:uniqueId val="{00000007-7C3E-49C0-BD45-BBEF0536455E}"/>
              </c:ext>
            </c:extLst>
          </c:dPt>
          <c:dPt>
            <c:idx val="4"/>
            <c:invertIfNegative val="0"/>
            <c:bubble3D val="0"/>
            <c:spPr>
              <a:solidFill>
                <a:srgbClr val="FFC000"/>
              </a:solidFill>
              <a:ln>
                <a:noFill/>
              </a:ln>
              <a:effectLst/>
            </c:spPr>
            <c:extLst>
              <c:ext xmlns:c16="http://schemas.microsoft.com/office/drawing/2014/chart" uri="{C3380CC4-5D6E-409C-BE32-E72D297353CC}">
                <c16:uniqueId val="{00000009-7C3E-49C0-BD45-BBEF0536455E}"/>
              </c:ext>
            </c:extLst>
          </c:dPt>
          <c:dPt>
            <c:idx val="5"/>
            <c:invertIfNegative val="0"/>
            <c:bubble3D val="0"/>
            <c:spPr>
              <a:solidFill>
                <a:srgbClr val="D4D41D"/>
              </a:solidFill>
              <a:ln>
                <a:noFill/>
              </a:ln>
              <a:effectLst/>
            </c:spPr>
            <c:extLst>
              <c:ext xmlns:c16="http://schemas.microsoft.com/office/drawing/2014/chart" uri="{C3380CC4-5D6E-409C-BE32-E72D297353CC}">
                <c16:uniqueId val="{0000000B-7C3E-49C0-BD45-BBEF0536455E}"/>
              </c:ext>
            </c:extLst>
          </c:dPt>
          <c:cat>
            <c:strRef>
              <c:f>Sheet1!$A$2:$A$7</c:f>
              <c:strCache>
                <c:ptCount val="6"/>
                <c:pt idx="0">
                  <c:v>Is Simple and basic</c:v>
                </c:pt>
                <c:pt idx="1">
                  <c:v>Is good source of protein</c:v>
                </c:pt>
                <c:pt idx="2">
                  <c:v>Is made of whole grains</c:v>
                </c:pt>
                <c:pt idx="3">
                  <c:v>Contains low/no sugar</c:v>
                </c:pt>
                <c:pt idx="4">
                  <c:v>Is higher quality/ premium</c:v>
                </c:pt>
                <c:pt idx="5">
                  <c:v>Has a strong, intense flavor</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7C3E-49C0-BD45-BBEF0536455E}"/>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lgn="just">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B4BE-4346-9774-E401F2D7F9E5}"/>
              </c:ext>
            </c:extLst>
          </c:dPt>
          <c:dPt>
            <c:idx val="1"/>
            <c:invertIfNegative val="0"/>
            <c:bubble3D val="0"/>
            <c:spPr>
              <a:solidFill>
                <a:srgbClr val="E84418"/>
              </a:solidFill>
              <a:ln>
                <a:noFill/>
              </a:ln>
              <a:effectLst/>
            </c:spPr>
            <c:extLst>
              <c:ext xmlns:c16="http://schemas.microsoft.com/office/drawing/2014/chart" uri="{C3380CC4-5D6E-409C-BE32-E72D297353CC}">
                <c16:uniqueId val="{00000003-B4BE-4346-9774-E401F2D7F9E5}"/>
              </c:ext>
            </c:extLst>
          </c:dPt>
          <c:dPt>
            <c:idx val="2"/>
            <c:invertIfNegative val="0"/>
            <c:bubble3D val="0"/>
            <c:spPr>
              <a:solidFill>
                <a:srgbClr val="FF6E0C"/>
              </a:solidFill>
              <a:ln>
                <a:noFill/>
              </a:ln>
              <a:effectLst/>
            </c:spPr>
            <c:extLst>
              <c:ext xmlns:c16="http://schemas.microsoft.com/office/drawing/2014/chart" uri="{C3380CC4-5D6E-409C-BE32-E72D297353CC}">
                <c16:uniqueId val="{00000005-B4BE-4346-9774-E401F2D7F9E5}"/>
              </c:ext>
            </c:extLst>
          </c:dPt>
          <c:dPt>
            <c:idx val="3"/>
            <c:invertIfNegative val="0"/>
            <c:bubble3D val="0"/>
            <c:spPr>
              <a:solidFill>
                <a:srgbClr val="FFA349"/>
              </a:solidFill>
              <a:ln>
                <a:noFill/>
              </a:ln>
              <a:effectLst/>
            </c:spPr>
            <c:extLst>
              <c:ext xmlns:c16="http://schemas.microsoft.com/office/drawing/2014/chart" uri="{C3380CC4-5D6E-409C-BE32-E72D297353CC}">
                <c16:uniqueId val="{00000007-B4BE-4346-9774-E401F2D7F9E5}"/>
              </c:ext>
            </c:extLst>
          </c:dPt>
          <c:dPt>
            <c:idx val="4"/>
            <c:invertIfNegative val="0"/>
            <c:bubble3D val="0"/>
            <c:spPr>
              <a:solidFill>
                <a:srgbClr val="FFC000"/>
              </a:solidFill>
              <a:ln>
                <a:noFill/>
              </a:ln>
              <a:effectLst/>
            </c:spPr>
            <c:extLst>
              <c:ext xmlns:c16="http://schemas.microsoft.com/office/drawing/2014/chart" uri="{C3380CC4-5D6E-409C-BE32-E72D297353CC}">
                <c16:uniqueId val="{00000009-B4BE-4346-9774-E401F2D7F9E5}"/>
              </c:ext>
            </c:extLst>
          </c:dPt>
          <c:dPt>
            <c:idx val="5"/>
            <c:invertIfNegative val="0"/>
            <c:bubble3D val="0"/>
            <c:spPr>
              <a:solidFill>
                <a:srgbClr val="D4D41D"/>
              </a:solidFill>
              <a:ln>
                <a:noFill/>
              </a:ln>
              <a:effectLst/>
            </c:spPr>
            <c:extLst>
              <c:ext xmlns:c16="http://schemas.microsoft.com/office/drawing/2014/chart" uri="{C3380CC4-5D6E-409C-BE32-E72D297353CC}">
                <c16:uniqueId val="{0000000B-B4BE-4346-9774-E401F2D7F9E5}"/>
              </c:ext>
            </c:extLst>
          </c:dPt>
          <c:cat>
            <c:strRef>
              <c:f>Sheet1!$A$2:$A$7</c:f>
              <c:strCache>
                <c:ptCount val="6"/>
                <c:pt idx="0">
                  <c:v>Had a craving</c:v>
                </c:pt>
                <c:pt idx="1">
                  <c:v>Wanted something I could eat quickly</c:v>
                </c:pt>
                <c:pt idx="2">
                  <c:v>Had a craving</c:v>
                </c:pt>
                <c:pt idx="3">
                  <c:v>Wanted something I could eat quickly</c:v>
                </c:pt>
                <c:pt idx="4">
                  <c:v>Had a craving</c:v>
                </c:pt>
                <c:pt idx="5">
                  <c:v>Wanted something I could eat quickly</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B4BE-4346-9774-E401F2D7F9E5}"/>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EC2B-420A-BC91-406F24637F0D}"/>
              </c:ext>
            </c:extLst>
          </c:dPt>
          <c:dPt>
            <c:idx val="1"/>
            <c:invertIfNegative val="0"/>
            <c:bubble3D val="0"/>
            <c:spPr>
              <a:solidFill>
                <a:srgbClr val="E84418"/>
              </a:solidFill>
              <a:ln>
                <a:noFill/>
              </a:ln>
              <a:effectLst/>
            </c:spPr>
            <c:extLst>
              <c:ext xmlns:c16="http://schemas.microsoft.com/office/drawing/2014/chart" uri="{C3380CC4-5D6E-409C-BE32-E72D297353CC}">
                <c16:uniqueId val="{00000003-EC2B-420A-BC91-406F24637F0D}"/>
              </c:ext>
            </c:extLst>
          </c:dPt>
          <c:dPt>
            <c:idx val="2"/>
            <c:invertIfNegative val="0"/>
            <c:bubble3D val="0"/>
            <c:spPr>
              <a:solidFill>
                <a:srgbClr val="FF6E0C"/>
              </a:solidFill>
              <a:ln>
                <a:noFill/>
              </a:ln>
              <a:effectLst/>
            </c:spPr>
            <c:extLst>
              <c:ext xmlns:c16="http://schemas.microsoft.com/office/drawing/2014/chart" uri="{C3380CC4-5D6E-409C-BE32-E72D297353CC}">
                <c16:uniqueId val="{00000005-EC2B-420A-BC91-406F24637F0D}"/>
              </c:ext>
            </c:extLst>
          </c:dPt>
          <c:dPt>
            <c:idx val="3"/>
            <c:invertIfNegative val="0"/>
            <c:bubble3D val="0"/>
            <c:spPr>
              <a:solidFill>
                <a:srgbClr val="FFA349"/>
              </a:solidFill>
              <a:ln>
                <a:noFill/>
              </a:ln>
              <a:effectLst/>
            </c:spPr>
            <c:extLst>
              <c:ext xmlns:c16="http://schemas.microsoft.com/office/drawing/2014/chart" uri="{C3380CC4-5D6E-409C-BE32-E72D297353CC}">
                <c16:uniqueId val="{00000007-EC2B-420A-BC91-406F24637F0D}"/>
              </c:ext>
            </c:extLst>
          </c:dPt>
          <c:dPt>
            <c:idx val="4"/>
            <c:invertIfNegative val="0"/>
            <c:bubble3D val="0"/>
            <c:spPr>
              <a:solidFill>
                <a:srgbClr val="FFC000"/>
              </a:solidFill>
              <a:ln>
                <a:noFill/>
              </a:ln>
              <a:effectLst/>
            </c:spPr>
            <c:extLst>
              <c:ext xmlns:c16="http://schemas.microsoft.com/office/drawing/2014/chart" uri="{C3380CC4-5D6E-409C-BE32-E72D297353CC}">
                <c16:uniqueId val="{00000009-EC2B-420A-BC91-406F24637F0D}"/>
              </c:ext>
            </c:extLst>
          </c:dPt>
          <c:dPt>
            <c:idx val="5"/>
            <c:invertIfNegative val="0"/>
            <c:bubble3D val="0"/>
            <c:spPr>
              <a:solidFill>
                <a:srgbClr val="D4D41D"/>
              </a:solidFill>
              <a:ln>
                <a:noFill/>
              </a:ln>
              <a:effectLst/>
            </c:spPr>
            <c:extLst>
              <c:ext xmlns:c16="http://schemas.microsoft.com/office/drawing/2014/chart" uri="{C3380CC4-5D6E-409C-BE32-E72D297353CC}">
                <c16:uniqueId val="{0000000B-EC2B-420A-BC91-406F24637F0D}"/>
              </c:ext>
            </c:extLst>
          </c:dPt>
          <c:cat>
            <c:strRef>
              <c:f>Sheet1!$A$2:$A$7</c:f>
              <c:strCache>
                <c:ptCount val="6"/>
                <c:pt idx="0">
                  <c:v>Is Simple and basic</c:v>
                </c:pt>
                <c:pt idx="1">
                  <c:v>Is good source of protein</c:v>
                </c:pt>
                <c:pt idx="2">
                  <c:v>Is made of whole grains</c:v>
                </c:pt>
                <c:pt idx="3">
                  <c:v>Contains low/no sugar</c:v>
                </c:pt>
                <c:pt idx="4">
                  <c:v>Is higher quality/ premium</c:v>
                </c:pt>
                <c:pt idx="5">
                  <c:v>Has a strong, intense flavor</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EC2B-420A-BC91-406F24637F0D}"/>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lgn="just">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174B-4570-B5BE-5525AA85CF47}"/>
              </c:ext>
            </c:extLst>
          </c:dPt>
          <c:dPt>
            <c:idx val="1"/>
            <c:invertIfNegative val="0"/>
            <c:bubble3D val="0"/>
            <c:spPr>
              <a:solidFill>
                <a:srgbClr val="E84418"/>
              </a:solidFill>
              <a:ln>
                <a:noFill/>
              </a:ln>
              <a:effectLst/>
            </c:spPr>
            <c:extLst>
              <c:ext xmlns:c16="http://schemas.microsoft.com/office/drawing/2014/chart" uri="{C3380CC4-5D6E-409C-BE32-E72D297353CC}">
                <c16:uniqueId val="{00000003-174B-4570-B5BE-5525AA85CF47}"/>
              </c:ext>
            </c:extLst>
          </c:dPt>
          <c:dPt>
            <c:idx val="2"/>
            <c:invertIfNegative val="0"/>
            <c:bubble3D val="0"/>
            <c:spPr>
              <a:solidFill>
                <a:srgbClr val="FF6E0C"/>
              </a:solidFill>
              <a:ln>
                <a:noFill/>
              </a:ln>
              <a:effectLst/>
            </c:spPr>
            <c:extLst>
              <c:ext xmlns:c16="http://schemas.microsoft.com/office/drawing/2014/chart" uri="{C3380CC4-5D6E-409C-BE32-E72D297353CC}">
                <c16:uniqueId val="{00000005-174B-4570-B5BE-5525AA85CF47}"/>
              </c:ext>
            </c:extLst>
          </c:dPt>
          <c:dPt>
            <c:idx val="3"/>
            <c:invertIfNegative val="0"/>
            <c:bubble3D val="0"/>
            <c:spPr>
              <a:solidFill>
                <a:srgbClr val="FFA349"/>
              </a:solidFill>
              <a:ln>
                <a:noFill/>
              </a:ln>
              <a:effectLst/>
            </c:spPr>
            <c:extLst>
              <c:ext xmlns:c16="http://schemas.microsoft.com/office/drawing/2014/chart" uri="{C3380CC4-5D6E-409C-BE32-E72D297353CC}">
                <c16:uniqueId val="{00000007-174B-4570-B5BE-5525AA85CF47}"/>
              </c:ext>
            </c:extLst>
          </c:dPt>
          <c:dPt>
            <c:idx val="4"/>
            <c:invertIfNegative val="0"/>
            <c:bubble3D val="0"/>
            <c:spPr>
              <a:solidFill>
                <a:srgbClr val="FFC000"/>
              </a:solidFill>
              <a:ln>
                <a:noFill/>
              </a:ln>
              <a:effectLst/>
            </c:spPr>
            <c:extLst>
              <c:ext xmlns:c16="http://schemas.microsoft.com/office/drawing/2014/chart" uri="{C3380CC4-5D6E-409C-BE32-E72D297353CC}">
                <c16:uniqueId val="{00000009-174B-4570-B5BE-5525AA85CF47}"/>
              </c:ext>
            </c:extLst>
          </c:dPt>
          <c:dPt>
            <c:idx val="5"/>
            <c:invertIfNegative val="0"/>
            <c:bubble3D val="0"/>
            <c:spPr>
              <a:solidFill>
                <a:srgbClr val="D4D41D"/>
              </a:solidFill>
              <a:ln>
                <a:noFill/>
              </a:ln>
              <a:effectLst/>
            </c:spPr>
            <c:extLst>
              <c:ext xmlns:c16="http://schemas.microsoft.com/office/drawing/2014/chart" uri="{C3380CC4-5D6E-409C-BE32-E72D297353CC}">
                <c16:uniqueId val="{0000000B-174B-4570-B5BE-5525AA85CF47}"/>
              </c:ext>
            </c:extLst>
          </c:dPt>
          <c:cat>
            <c:strRef>
              <c:f>Sheet1!$A$2:$A$7</c:f>
              <c:strCache>
                <c:ptCount val="6"/>
                <c:pt idx="0">
                  <c:v>Had a craving</c:v>
                </c:pt>
                <c:pt idx="1">
                  <c:v>Wanted something I could eat quickly</c:v>
                </c:pt>
                <c:pt idx="2">
                  <c:v>Had a craving</c:v>
                </c:pt>
                <c:pt idx="3">
                  <c:v>Wanted something I could eat quickly</c:v>
                </c:pt>
                <c:pt idx="4">
                  <c:v>Had a craving</c:v>
                </c:pt>
                <c:pt idx="5">
                  <c:v>Wanted something I could eat quickly</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174B-4570-B5BE-5525AA85CF47}"/>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34689606659499E-2"/>
          <c:y val="4.0877400843420793E-2"/>
          <c:w val="0.97165310393340498"/>
          <c:h val="0.80752854210832115"/>
        </c:manualLayout>
      </c:layout>
      <c:lineChart>
        <c:grouping val="standard"/>
        <c:varyColors val="0"/>
        <c:ser>
          <c:idx val="0"/>
          <c:order val="0"/>
          <c:tx>
            <c:strRef>
              <c:f>Sheet1!$A$2</c:f>
              <c:strCache>
                <c:ptCount val="1"/>
                <c:pt idx="0">
                  <c:v>Q1-Q3 2019</c:v>
                </c:pt>
              </c:strCache>
            </c:strRef>
          </c:tx>
          <c:spPr>
            <a:ln w="15875" cap="rnd">
              <a:solidFill>
                <a:srgbClr val="C01D02"/>
              </a:solidFill>
              <a:round/>
            </a:ln>
            <a:effectLst/>
          </c:spPr>
          <c:marker>
            <c:symbol val="circle"/>
            <c:size val="5"/>
            <c:spPr>
              <a:solidFill>
                <a:schemeClr val="bg1"/>
              </a:solidFill>
              <a:ln w="15875">
                <a:solidFill>
                  <a:srgbClr val="C01D02"/>
                </a:solidFill>
              </a:ln>
              <a:effectLst/>
            </c:spPr>
          </c:marker>
          <c:cat>
            <c:strRef>
              <c:f>Sheet1!$B$1:$F$1</c:f>
              <c:strCache>
                <c:ptCount val="5"/>
                <c:pt idx="0">
                  <c:v>Alpha</c:v>
                </c:pt>
                <c:pt idx="1">
                  <c:v>Gen Z</c:v>
                </c:pt>
                <c:pt idx="2">
                  <c:v>Millennial</c:v>
                </c:pt>
                <c:pt idx="3">
                  <c:v>Gen X</c:v>
                </c:pt>
                <c:pt idx="4">
                  <c:v>Boomers</c:v>
                </c:pt>
              </c:strCache>
            </c:strRef>
          </c:cat>
          <c:val>
            <c:numRef>
              <c:f>Sheet1!$B$2:$F$2</c:f>
              <c:numCache>
                <c:formatCode>0.0</c:formatCode>
                <c:ptCount val="5"/>
                <c:pt idx="0">
                  <c:v>125.3</c:v>
                </c:pt>
                <c:pt idx="1">
                  <c:v>97.8</c:v>
                </c:pt>
                <c:pt idx="2">
                  <c:v>87.4</c:v>
                </c:pt>
                <c:pt idx="3">
                  <c:v>82.6</c:v>
                </c:pt>
                <c:pt idx="4">
                  <c:v>67.5</c:v>
                </c:pt>
              </c:numCache>
            </c:numRef>
          </c:val>
          <c:smooth val="0"/>
          <c:extLst>
            <c:ext xmlns:c16="http://schemas.microsoft.com/office/drawing/2014/chart" uri="{C3380CC4-5D6E-409C-BE32-E72D297353CC}">
              <c16:uniqueId val="{00000000-A3EC-4C75-85FC-662E46E62EEA}"/>
            </c:ext>
          </c:extLst>
        </c:ser>
        <c:ser>
          <c:idx val="1"/>
          <c:order val="1"/>
          <c:tx>
            <c:strRef>
              <c:f>Sheet1!$A$3</c:f>
              <c:strCache>
                <c:ptCount val="1"/>
                <c:pt idx="0">
                  <c:v>Q1-Q3 2020</c:v>
                </c:pt>
              </c:strCache>
            </c:strRef>
          </c:tx>
          <c:spPr>
            <a:ln w="15875" cap="rnd">
              <a:solidFill>
                <a:srgbClr val="FF6600"/>
              </a:solidFill>
              <a:round/>
            </a:ln>
            <a:effectLst/>
          </c:spPr>
          <c:marker>
            <c:symbol val="circle"/>
            <c:size val="5"/>
            <c:spPr>
              <a:solidFill>
                <a:schemeClr val="bg1"/>
              </a:solidFill>
              <a:ln w="15875">
                <a:solidFill>
                  <a:srgbClr val="FF6600"/>
                </a:solidFill>
              </a:ln>
              <a:effectLst/>
            </c:spPr>
          </c:marker>
          <c:cat>
            <c:strRef>
              <c:f>Sheet1!$B$1:$F$1</c:f>
              <c:strCache>
                <c:ptCount val="5"/>
                <c:pt idx="0">
                  <c:v>Alpha</c:v>
                </c:pt>
                <c:pt idx="1">
                  <c:v>Gen Z</c:v>
                </c:pt>
                <c:pt idx="2">
                  <c:v>Millennial</c:v>
                </c:pt>
                <c:pt idx="3">
                  <c:v>Gen X</c:v>
                </c:pt>
                <c:pt idx="4">
                  <c:v>Boomers</c:v>
                </c:pt>
              </c:strCache>
            </c:strRef>
          </c:cat>
          <c:val>
            <c:numRef>
              <c:f>Sheet1!$B$3:$F$3</c:f>
              <c:numCache>
                <c:formatCode>0.0</c:formatCode>
                <c:ptCount val="5"/>
                <c:pt idx="0">
                  <c:v>117.6</c:v>
                </c:pt>
                <c:pt idx="1">
                  <c:v>90.1</c:v>
                </c:pt>
                <c:pt idx="2">
                  <c:v>61.9</c:v>
                </c:pt>
                <c:pt idx="3">
                  <c:v>61.4</c:v>
                </c:pt>
                <c:pt idx="4">
                  <c:v>56.6</c:v>
                </c:pt>
              </c:numCache>
            </c:numRef>
          </c:val>
          <c:smooth val="0"/>
          <c:extLst>
            <c:ext xmlns:c16="http://schemas.microsoft.com/office/drawing/2014/chart" uri="{C3380CC4-5D6E-409C-BE32-E72D297353CC}">
              <c16:uniqueId val="{00000001-A3EC-4C75-85FC-662E46E62EEA}"/>
            </c:ext>
          </c:extLst>
        </c:ser>
        <c:ser>
          <c:idx val="2"/>
          <c:order val="2"/>
          <c:tx>
            <c:strRef>
              <c:f>Sheet1!$A$4</c:f>
              <c:strCache>
                <c:ptCount val="1"/>
                <c:pt idx="0">
                  <c:v>Q1-Q3 2021</c:v>
                </c:pt>
              </c:strCache>
            </c:strRef>
          </c:tx>
          <c:spPr>
            <a:ln w="15875" cap="rnd">
              <a:solidFill>
                <a:srgbClr val="FFC024"/>
              </a:solidFill>
              <a:round/>
            </a:ln>
            <a:effectLst/>
          </c:spPr>
          <c:marker>
            <c:symbol val="circle"/>
            <c:size val="5"/>
            <c:spPr>
              <a:solidFill>
                <a:schemeClr val="bg1"/>
              </a:solidFill>
              <a:ln w="15875">
                <a:solidFill>
                  <a:srgbClr val="FFC024"/>
                </a:solidFill>
              </a:ln>
              <a:effectLst/>
            </c:spPr>
          </c:marker>
          <c:cat>
            <c:strRef>
              <c:f>Sheet1!$B$1:$F$1</c:f>
              <c:strCache>
                <c:ptCount val="5"/>
                <c:pt idx="0">
                  <c:v>Alpha</c:v>
                </c:pt>
                <c:pt idx="1">
                  <c:v>Gen Z</c:v>
                </c:pt>
                <c:pt idx="2">
                  <c:v>Millennial</c:v>
                </c:pt>
                <c:pt idx="3">
                  <c:v>Gen X</c:v>
                </c:pt>
                <c:pt idx="4">
                  <c:v>Boomers</c:v>
                </c:pt>
              </c:strCache>
            </c:strRef>
          </c:cat>
          <c:val>
            <c:numRef>
              <c:f>Sheet1!$B$4:$F$4</c:f>
              <c:numCache>
                <c:formatCode>0.0</c:formatCode>
                <c:ptCount val="5"/>
                <c:pt idx="0">
                  <c:v>125.3</c:v>
                </c:pt>
                <c:pt idx="1">
                  <c:v>97.8</c:v>
                </c:pt>
                <c:pt idx="2">
                  <c:v>87.4</c:v>
                </c:pt>
                <c:pt idx="3">
                  <c:v>82.6</c:v>
                </c:pt>
                <c:pt idx="4">
                  <c:v>56.6</c:v>
                </c:pt>
              </c:numCache>
            </c:numRef>
          </c:val>
          <c:smooth val="0"/>
          <c:extLst>
            <c:ext xmlns:c16="http://schemas.microsoft.com/office/drawing/2014/chart" uri="{C3380CC4-5D6E-409C-BE32-E72D297353CC}">
              <c16:uniqueId val="{00000002-A3EC-4C75-85FC-662E46E62EEA}"/>
            </c:ext>
          </c:extLst>
        </c:ser>
        <c:dLbls>
          <c:showLegendKey val="0"/>
          <c:showVal val="0"/>
          <c:showCatName val="0"/>
          <c:showSerName val="0"/>
          <c:showPercent val="0"/>
          <c:showBubbleSize val="0"/>
        </c:dLbls>
        <c:marker val="1"/>
        <c:smooth val="0"/>
        <c:axId val="1303758896"/>
        <c:axId val="1305867360"/>
      </c:lineChart>
      <c:catAx>
        <c:axId val="1303758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95000"/>
                    <a:lumOff val="5000"/>
                  </a:schemeClr>
                </a:solidFill>
                <a:latin typeface="Franklin Gothic Book" panose="020B0503020102020204" pitchFamily="34" charset="0"/>
                <a:ea typeface="+mn-ea"/>
                <a:cs typeface="+mn-cs"/>
              </a:defRPr>
            </a:pPr>
            <a:endParaRPr lang="en-US"/>
          </a:p>
        </c:txPr>
        <c:crossAx val="1305867360"/>
        <c:crosses val="autoZero"/>
        <c:auto val="1"/>
        <c:lblAlgn val="ctr"/>
        <c:lblOffset val="100"/>
        <c:noMultiLvlLbl val="0"/>
      </c:catAx>
      <c:valAx>
        <c:axId val="1305867360"/>
        <c:scaling>
          <c:orientation val="minMax"/>
        </c:scaling>
        <c:delete val="0"/>
        <c:axPos val="l"/>
        <c:majorGridlines>
          <c:spPr>
            <a:ln w="6350" cap="flat" cmpd="sng" algn="ctr">
              <a:solidFill>
                <a:schemeClr val="bg2"/>
              </a:solidFill>
              <a:prstDash val="dash"/>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1303758896"/>
        <c:crosses val="autoZero"/>
        <c:crossBetween val="between"/>
      </c:valAx>
      <c:spPr>
        <a:noFill/>
        <a:ln>
          <a:noFill/>
        </a:ln>
        <a:effectLst/>
      </c:spPr>
    </c:plotArea>
    <c:legend>
      <c:legendPos val="t"/>
      <c:layout>
        <c:manualLayout>
          <c:xMode val="edge"/>
          <c:yMode val="edge"/>
          <c:x val="0.34570228830207123"/>
          <c:y val="0.95009183068479386"/>
          <c:w val="0.30859533552112134"/>
          <c:h val="4.9908169315206113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Franklin Gothic Book" panose="020B0503020102020204" pitchFamily="34" charset="0"/>
        </a:defRPr>
      </a:pPr>
      <a:endParaRPr lang="en-US"/>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B-E620-4E52-9785-A75D7C857A7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A-E620-4E52-9785-A75D7C857A72}"/>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0-E620-4E52-9785-A75D7C857A7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85D3-4EDE-8A00-7A7E2DEDFE0C}"/>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85D3-4EDE-8A00-7A7E2DEDFE0C}"/>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85D3-4EDE-8A00-7A7E2DEDFE0C}"/>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250009889668104E-2"/>
          <c:y val="1.4987521185455682E-2"/>
          <c:w val="0.93550165456447276"/>
          <c:h val="0.9328674646345535"/>
        </c:manualLayout>
      </c:layout>
      <c:bubbleChart>
        <c:varyColors val="1"/>
        <c:ser>
          <c:idx val="0"/>
          <c:order val="0"/>
          <c:tx>
            <c:strRef>
              <c:f>Sheet1!$B$1</c:f>
              <c:strCache>
                <c:ptCount val="1"/>
                <c:pt idx="0">
                  <c:v>Category Share</c:v>
                </c:pt>
              </c:strCache>
            </c:strRef>
          </c:tx>
          <c:spPr>
            <a:solidFill>
              <a:schemeClr val="accent1">
                <a:alpha val="75000"/>
              </a:schemeClr>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556F-4272-8243-616B9D7EE9FD}"/>
              </c:ext>
            </c:extLst>
          </c:dPt>
          <c:dPt>
            <c:idx val="1"/>
            <c:invertIfNegative val="0"/>
            <c:bubble3D val="0"/>
            <c:spPr>
              <a:solidFill>
                <a:srgbClr val="E84518"/>
              </a:solidFill>
              <a:ln>
                <a:noFill/>
              </a:ln>
              <a:effectLst/>
            </c:spPr>
            <c:extLst>
              <c:ext xmlns:c16="http://schemas.microsoft.com/office/drawing/2014/chart" uri="{C3380CC4-5D6E-409C-BE32-E72D297353CC}">
                <c16:uniqueId val="{00000003-556F-4272-8243-616B9D7EE9FD}"/>
              </c:ext>
            </c:extLst>
          </c:dPt>
          <c:dPt>
            <c:idx val="2"/>
            <c:invertIfNegative val="0"/>
            <c:bubble3D val="0"/>
            <c:spPr>
              <a:solidFill>
                <a:srgbClr val="FF6600"/>
              </a:solidFill>
              <a:ln>
                <a:noFill/>
              </a:ln>
              <a:effectLst/>
            </c:spPr>
            <c:extLst>
              <c:ext xmlns:c16="http://schemas.microsoft.com/office/drawing/2014/chart" uri="{C3380CC4-5D6E-409C-BE32-E72D297353CC}">
                <c16:uniqueId val="{00000005-556F-4272-8243-616B9D7EE9FD}"/>
              </c:ext>
            </c:extLst>
          </c:dPt>
          <c:dPt>
            <c:idx val="3"/>
            <c:invertIfNegative val="0"/>
            <c:bubble3D val="0"/>
            <c:spPr>
              <a:solidFill>
                <a:schemeClr val="tx2">
                  <a:lumMod val="60000"/>
                  <a:lumOff val="40000"/>
                </a:schemeClr>
              </a:solidFill>
              <a:ln>
                <a:noFill/>
              </a:ln>
              <a:effectLst/>
            </c:spPr>
            <c:extLst>
              <c:ext xmlns:c16="http://schemas.microsoft.com/office/drawing/2014/chart" uri="{C3380CC4-5D6E-409C-BE32-E72D297353CC}">
                <c16:uniqueId val="{00000007-556F-4272-8243-616B9D7EE9FD}"/>
              </c:ext>
            </c:extLst>
          </c:dPt>
          <c:dPt>
            <c:idx val="4"/>
            <c:invertIfNegative val="0"/>
            <c:bubble3D val="0"/>
            <c:spPr>
              <a:solidFill>
                <a:schemeClr val="bg1">
                  <a:lumMod val="65000"/>
                </a:schemeClr>
              </a:solidFill>
              <a:ln>
                <a:noFill/>
              </a:ln>
              <a:effectLst/>
            </c:spPr>
            <c:extLst>
              <c:ext xmlns:c16="http://schemas.microsoft.com/office/drawing/2014/chart" uri="{C3380CC4-5D6E-409C-BE32-E72D297353CC}">
                <c16:uniqueId val="{00000009-556F-4272-8243-616B9D7EE9FD}"/>
              </c:ext>
            </c:extLst>
          </c:dPt>
          <c:dPt>
            <c:idx val="5"/>
            <c:invertIfNegative val="0"/>
            <c:bubble3D val="0"/>
            <c:spPr>
              <a:solidFill>
                <a:schemeClr val="accent1">
                  <a:lumMod val="20000"/>
                  <a:lumOff val="80000"/>
                </a:schemeClr>
              </a:solidFill>
              <a:ln>
                <a:noFill/>
              </a:ln>
              <a:effectLst/>
            </c:spPr>
            <c:extLst>
              <c:ext xmlns:c16="http://schemas.microsoft.com/office/drawing/2014/chart" uri="{C3380CC4-5D6E-409C-BE32-E72D297353CC}">
                <c16:uniqueId val="{0000000B-556F-4272-8243-616B9D7EE9FD}"/>
              </c:ext>
            </c:extLst>
          </c:dPt>
          <c:dPt>
            <c:idx val="6"/>
            <c:invertIfNegative val="0"/>
            <c:bubble3D val="0"/>
            <c:spPr>
              <a:solidFill>
                <a:srgbClr val="FFCE00"/>
              </a:solidFill>
              <a:ln>
                <a:noFill/>
              </a:ln>
              <a:effectLst/>
            </c:spPr>
            <c:extLst>
              <c:ext xmlns:c16="http://schemas.microsoft.com/office/drawing/2014/chart" uri="{C3380CC4-5D6E-409C-BE32-E72D297353CC}">
                <c16:uniqueId val="{0000000D-556F-4272-8243-616B9D7EE9FD}"/>
              </c:ext>
            </c:extLst>
          </c:dPt>
          <c:dPt>
            <c:idx val="7"/>
            <c:invertIfNegative val="0"/>
            <c:bubble3D val="0"/>
            <c:spPr>
              <a:solidFill>
                <a:srgbClr val="FFF57B"/>
              </a:solidFill>
              <a:ln>
                <a:noFill/>
              </a:ln>
              <a:effectLst/>
            </c:spPr>
            <c:extLst>
              <c:ext xmlns:c16="http://schemas.microsoft.com/office/drawing/2014/chart" uri="{C3380CC4-5D6E-409C-BE32-E72D297353CC}">
                <c16:uniqueId val="{0000000F-556F-4272-8243-616B9D7EE9FD}"/>
              </c:ext>
            </c:extLst>
          </c:dPt>
          <c:dPt>
            <c:idx val="8"/>
            <c:invertIfNegative val="0"/>
            <c:bubble3D val="0"/>
            <c:spPr>
              <a:solidFill>
                <a:srgbClr val="D1D105"/>
              </a:solidFill>
              <a:ln>
                <a:noFill/>
              </a:ln>
              <a:effectLst/>
            </c:spPr>
            <c:extLst>
              <c:ext xmlns:c16="http://schemas.microsoft.com/office/drawing/2014/chart" uri="{C3380CC4-5D6E-409C-BE32-E72D297353CC}">
                <c16:uniqueId val="{00000011-556F-4272-8243-616B9D7EE9FD}"/>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556F-4272-8243-616B9D7EE9FD}"/>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556F-4272-8243-616B9D7EE9FD}"/>
              </c:ext>
            </c:extLst>
          </c:dPt>
          <c:dPt>
            <c:idx val="11"/>
            <c:invertIfNegative val="0"/>
            <c:bubble3D val="0"/>
            <c:spPr>
              <a:solidFill>
                <a:srgbClr val="0ADDCD"/>
              </a:solidFill>
              <a:ln>
                <a:noFill/>
              </a:ln>
              <a:effectLst/>
            </c:spPr>
            <c:extLst>
              <c:ext xmlns:c16="http://schemas.microsoft.com/office/drawing/2014/chart" uri="{C3380CC4-5D6E-409C-BE32-E72D297353CC}">
                <c16:uniqueId val="{00000017-556F-4272-8243-616B9D7EE9FD}"/>
              </c:ext>
            </c:extLst>
          </c:dPt>
          <c:dPt>
            <c:idx val="12"/>
            <c:invertIfNegative val="0"/>
            <c:bubble3D val="0"/>
            <c:spPr>
              <a:solidFill>
                <a:schemeClr val="accent3">
                  <a:lumMod val="90000"/>
                  <a:lumOff val="10000"/>
                </a:schemeClr>
              </a:solidFill>
              <a:ln w="38100">
                <a:noFill/>
              </a:ln>
              <a:effectLst/>
            </c:spPr>
            <c:extLst>
              <c:ext xmlns:c16="http://schemas.microsoft.com/office/drawing/2014/chart" uri="{C3380CC4-5D6E-409C-BE32-E72D297353CC}">
                <c16:uniqueId val="{00000019-556F-4272-8243-616B9D7EE9FD}"/>
              </c:ext>
            </c:extLst>
          </c:dPt>
          <c:dPt>
            <c:idx val="13"/>
            <c:invertIfNegative val="0"/>
            <c:bubble3D val="0"/>
            <c:spPr>
              <a:solidFill>
                <a:srgbClr val="4D8DD3"/>
              </a:solidFill>
              <a:ln>
                <a:noFill/>
              </a:ln>
              <a:effectLst/>
            </c:spPr>
            <c:extLst>
              <c:ext xmlns:c16="http://schemas.microsoft.com/office/drawing/2014/chart" uri="{C3380CC4-5D6E-409C-BE32-E72D297353CC}">
                <c16:uniqueId val="{0000001B-556F-4272-8243-616B9D7EE9FD}"/>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556F-4272-8243-616B9D7EE9FD}"/>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556F-4272-8243-616B9D7EE9FD}"/>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556F-4272-8243-616B9D7EE9FD}"/>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556F-4272-8243-616B9D7EE9FD}"/>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556F-4272-8243-616B9D7EE9FD}"/>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556F-4272-8243-616B9D7EE9FD}"/>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556F-4272-8243-616B9D7EE9FD}"/>
              </c:ext>
            </c:extLst>
          </c:dPt>
          <c:dLbls>
            <c:dLbl>
              <c:idx val="0"/>
              <c:tx>
                <c:rich>
                  <a:bodyPr/>
                  <a:lstStyle/>
                  <a:p>
                    <a:fld id="{330DB7DB-6022-429D-BDCC-B151CE9F629A}" type="CELLRANGE">
                      <a:rPr lang="en-IN"/>
                      <a:pPr/>
                      <a:t>[CELLRANGE]</a:t>
                    </a:fld>
                    <a:r>
                      <a:rPr lang="en-IN" baseline="0"/>
                      <a:t>, </a:t>
                    </a:r>
                    <a:fld id="{94C96B97-E05D-4750-AC33-25C6E5E2C592}" type="YVALUE">
                      <a:rPr lang="en-IN" baseline="0"/>
                      <a:pPr/>
                      <a:t>[Y VALUE]</a:t>
                    </a:fld>
                    <a:r>
                      <a:rPr lang="en-IN" baseline="0"/>
                      <a:t>, </a:t>
                    </a:r>
                    <a:fld id="{2529D9D7-3667-48AF-80DA-578802763F6B}"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556F-4272-8243-616B9D7EE9FD}"/>
                </c:ext>
              </c:extLst>
            </c:dLbl>
            <c:dLbl>
              <c:idx val="1"/>
              <c:layout>
                <c:manualLayout>
                  <c:x val="-1.1981327112604616E-16"/>
                  <c:y val="-6.1961321036934018E-2"/>
                </c:manualLayout>
              </c:layout>
              <c:tx>
                <c:rich>
                  <a:bodyPr/>
                  <a:lstStyle/>
                  <a:p>
                    <a:fld id="{41037E0E-4794-4A04-A6DF-10BF8A75FB7D}" type="CELLRANGE">
                      <a:rPr lang="en-US" baseline="0"/>
                      <a:pPr/>
                      <a:t>[CELLRANGE]</a:t>
                    </a:fld>
                    <a:r>
                      <a:rPr lang="en-US" baseline="0"/>
                      <a:t>, </a:t>
                    </a:r>
                    <a:fld id="{DD0C2695-E5D6-4988-94C7-68A1530FF166}" type="YVALUE">
                      <a:rPr lang="en-US" baseline="0"/>
                      <a:pPr/>
                      <a:t>[Y VALUE]</a:t>
                    </a:fld>
                    <a:r>
                      <a:rPr lang="en-US" baseline="0"/>
                      <a:t>, </a:t>
                    </a:r>
                    <a:fld id="{7A763B6A-9871-4BFB-AB6E-A7219602F66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556F-4272-8243-616B9D7EE9FD}"/>
                </c:ext>
              </c:extLst>
            </c:dLbl>
            <c:dLbl>
              <c:idx val="2"/>
              <c:tx>
                <c:rich>
                  <a:bodyPr/>
                  <a:lstStyle/>
                  <a:p>
                    <a:fld id="{4FA205EE-2C8B-4D2D-B84E-EF928F77B1D4}" type="CELLRANGE">
                      <a:rPr lang="en-IN"/>
                      <a:pPr/>
                      <a:t>[CELLRANGE]</a:t>
                    </a:fld>
                    <a:r>
                      <a:rPr lang="en-IN" baseline="0"/>
                      <a:t>, </a:t>
                    </a:r>
                    <a:fld id="{66A8A8FD-9AEB-474F-9998-6EF43DE8CF27}" type="YVALUE">
                      <a:rPr lang="en-IN" baseline="0"/>
                      <a:pPr/>
                      <a:t>[Y VALUE]</a:t>
                    </a:fld>
                    <a:r>
                      <a:rPr lang="en-IN" baseline="0"/>
                      <a:t>, </a:t>
                    </a:r>
                    <a:fld id="{28EA5A41-F714-4B02-94B7-3CBCB84972CF}"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556F-4272-8243-616B9D7EE9FD}"/>
                </c:ext>
              </c:extLst>
            </c:dLbl>
            <c:dLbl>
              <c:idx val="3"/>
              <c:tx>
                <c:rich>
                  <a:bodyPr/>
                  <a:lstStyle/>
                  <a:p>
                    <a:fld id="{64ACDF9D-8CCC-45AB-B33E-B5C628177D02}" type="CELLRANGE">
                      <a:rPr lang="en-IN"/>
                      <a:pPr/>
                      <a:t>[CELLRANGE]</a:t>
                    </a:fld>
                    <a:r>
                      <a:rPr lang="en-IN" baseline="0"/>
                      <a:t>, </a:t>
                    </a:r>
                    <a:fld id="{743A835C-BC70-4FBB-9222-2602D49F0C88}" type="YVALUE">
                      <a:rPr lang="en-IN" baseline="0"/>
                      <a:pPr/>
                      <a:t>[Y VALUE]</a:t>
                    </a:fld>
                    <a:r>
                      <a:rPr lang="en-IN" baseline="0"/>
                      <a:t>, </a:t>
                    </a:r>
                    <a:fld id="{780FEC1F-D0FD-41FD-95DC-C64F5232898C}"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556F-4272-8243-616B9D7EE9FD}"/>
                </c:ext>
              </c:extLst>
            </c:dLbl>
            <c:dLbl>
              <c:idx val="4"/>
              <c:tx>
                <c:rich>
                  <a:bodyPr/>
                  <a:lstStyle/>
                  <a:p>
                    <a:fld id="{ABA7E5E2-878E-4DF7-8EDE-296B83E9C4CE}" type="CELLRANGE">
                      <a:rPr lang="en-IN"/>
                      <a:pPr/>
                      <a:t>[CELLRANGE]</a:t>
                    </a:fld>
                    <a:r>
                      <a:rPr lang="en-IN" baseline="0"/>
                      <a:t>, </a:t>
                    </a:r>
                    <a:fld id="{531DFF49-06AD-45BB-81E6-B4C0E9E57A22}" type="YVALUE">
                      <a:rPr lang="en-IN" baseline="0"/>
                      <a:pPr/>
                      <a:t>[Y VALUE]</a:t>
                    </a:fld>
                    <a:r>
                      <a:rPr lang="en-IN" baseline="0"/>
                      <a:t>, </a:t>
                    </a:r>
                    <a:fld id="{DFB2D1D5-702A-46EF-8A15-460AAA677F2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556F-4272-8243-616B9D7EE9FD}"/>
                </c:ext>
              </c:extLst>
            </c:dLbl>
            <c:dLbl>
              <c:idx val="5"/>
              <c:tx>
                <c:rich>
                  <a:bodyPr/>
                  <a:lstStyle/>
                  <a:p>
                    <a:fld id="{AF16A191-48CC-4ABD-837A-55DF2EC30CA4}" type="CELLRANGE">
                      <a:rPr lang="en-IN"/>
                      <a:pPr/>
                      <a:t>[CELLRANGE]</a:t>
                    </a:fld>
                    <a:r>
                      <a:rPr lang="en-IN" baseline="0"/>
                      <a:t>, </a:t>
                    </a:r>
                    <a:fld id="{4A63C3D4-F2A8-4CAD-831B-FC2C7CA9B7FC}" type="YVALUE">
                      <a:rPr lang="en-IN" baseline="0"/>
                      <a:pPr/>
                      <a:t>[Y VALUE]</a:t>
                    </a:fld>
                    <a:r>
                      <a:rPr lang="en-IN" baseline="0"/>
                      <a:t>, </a:t>
                    </a:r>
                    <a:fld id="{FF188361-66A3-410C-9EC6-F97C09C9F67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556F-4272-8243-616B9D7EE9FD}"/>
                </c:ext>
              </c:extLst>
            </c:dLbl>
            <c:dLbl>
              <c:idx val="6"/>
              <c:tx>
                <c:rich>
                  <a:bodyPr/>
                  <a:lstStyle/>
                  <a:p>
                    <a:fld id="{E18C32A5-5800-4E84-B2B6-EDBEC45AA1A5}" type="CELLRANGE">
                      <a:rPr lang="en-IN"/>
                      <a:pPr/>
                      <a:t>[CELLRANGE]</a:t>
                    </a:fld>
                    <a:r>
                      <a:rPr lang="en-IN" baseline="0"/>
                      <a:t>, </a:t>
                    </a:r>
                    <a:fld id="{DB33B79F-1BEB-48F6-8BEB-75C3E182B389}" type="YVALUE">
                      <a:rPr lang="en-IN" baseline="0"/>
                      <a:pPr/>
                      <a:t>[Y VALUE]</a:t>
                    </a:fld>
                    <a:r>
                      <a:rPr lang="en-IN" baseline="0"/>
                      <a:t>, </a:t>
                    </a:r>
                    <a:fld id="{7F31CAC2-0BD8-4EFB-82A6-B7BA4AB2DFA6}"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556F-4272-8243-616B9D7EE9FD}"/>
                </c:ext>
              </c:extLst>
            </c:dLbl>
            <c:dLbl>
              <c:idx val="7"/>
              <c:tx>
                <c:rich>
                  <a:bodyPr/>
                  <a:lstStyle/>
                  <a:p>
                    <a:fld id="{9DF6BE86-8764-41A3-95A5-CD72AE15BE26}" type="CELLRANGE">
                      <a:rPr lang="en-IN"/>
                      <a:pPr/>
                      <a:t>[CELLRANGE]</a:t>
                    </a:fld>
                    <a:r>
                      <a:rPr lang="en-IN" baseline="0"/>
                      <a:t>, </a:t>
                    </a:r>
                    <a:fld id="{E7BF457A-EF75-406C-9F5E-9300AE5D4C2A}" type="YVALUE">
                      <a:rPr lang="en-IN" baseline="0"/>
                      <a:pPr/>
                      <a:t>[Y VALUE]</a:t>
                    </a:fld>
                    <a:r>
                      <a:rPr lang="en-IN" baseline="0"/>
                      <a:t>, </a:t>
                    </a:r>
                    <a:fld id="{94735B80-A111-4690-B00D-81994CFF4A63}"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556F-4272-8243-616B9D7EE9FD}"/>
                </c:ext>
              </c:extLst>
            </c:dLbl>
            <c:dLbl>
              <c:idx val="8"/>
              <c:tx>
                <c:rich>
                  <a:bodyPr/>
                  <a:lstStyle/>
                  <a:p>
                    <a:fld id="{C6E655C9-23E0-4677-A44F-30CC4BFC81A9}" type="CELLRANGE">
                      <a:rPr lang="en-IN"/>
                      <a:pPr/>
                      <a:t>[CELLRANGE]</a:t>
                    </a:fld>
                    <a:r>
                      <a:rPr lang="en-IN" baseline="0"/>
                      <a:t>, </a:t>
                    </a:r>
                    <a:fld id="{C251DA27-CFFE-449E-BFCA-B49ED80FA189}" type="YVALUE">
                      <a:rPr lang="en-IN" baseline="0"/>
                      <a:pPr/>
                      <a:t>[Y VALUE]</a:t>
                    </a:fld>
                    <a:r>
                      <a:rPr lang="en-IN" baseline="0"/>
                      <a:t>, </a:t>
                    </a:r>
                    <a:fld id="{65AE2EFF-4DD1-4E46-9B01-1E6FEE7B2AD8}"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556F-4272-8243-616B9D7EE9FD}"/>
                </c:ext>
              </c:extLst>
            </c:dLbl>
            <c:dLbl>
              <c:idx val="9"/>
              <c:tx>
                <c:rich>
                  <a:bodyPr/>
                  <a:lstStyle/>
                  <a:p>
                    <a:fld id="{9040BFA6-A9A8-4988-A45D-639E71116A3C}" type="CELLRANGE">
                      <a:rPr lang="en-IN"/>
                      <a:pPr/>
                      <a:t>[CELLRANGE]</a:t>
                    </a:fld>
                    <a:r>
                      <a:rPr lang="en-IN" baseline="0"/>
                      <a:t>, </a:t>
                    </a:r>
                    <a:fld id="{68FA4BF9-47C9-40A3-B8A1-A472826DACDD}" type="YVALUE">
                      <a:rPr lang="en-IN" baseline="0"/>
                      <a:pPr/>
                      <a:t>[Y VALUE]</a:t>
                    </a:fld>
                    <a:r>
                      <a:rPr lang="en-IN" baseline="0"/>
                      <a:t>, </a:t>
                    </a:r>
                    <a:fld id="{75D97A0B-E308-403D-865B-9DF66467D0AE}"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556F-4272-8243-616B9D7EE9FD}"/>
                </c:ext>
              </c:extLst>
            </c:dLbl>
            <c:dLbl>
              <c:idx val="10"/>
              <c:tx>
                <c:rich>
                  <a:bodyPr/>
                  <a:lstStyle/>
                  <a:p>
                    <a:fld id="{A532BB7A-4FA3-45B2-BA91-0CD1FA30E718}" type="CELLRANGE">
                      <a:rPr lang="en-IN"/>
                      <a:pPr/>
                      <a:t>[CELLRANGE]</a:t>
                    </a:fld>
                    <a:r>
                      <a:rPr lang="en-IN" baseline="0"/>
                      <a:t>, </a:t>
                    </a:r>
                    <a:fld id="{DDAF0912-65FF-4611-8CA8-D88C40222FE7}" type="YVALUE">
                      <a:rPr lang="en-IN" baseline="0"/>
                      <a:pPr/>
                      <a:t>[Y VALUE]</a:t>
                    </a:fld>
                    <a:r>
                      <a:rPr lang="en-IN" baseline="0"/>
                      <a:t>, </a:t>
                    </a:r>
                    <a:fld id="{A8BC1EF6-8DC9-4611-A469-5EFFCEC50419}"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556F-4272-8243-616B9D7EE9FD}"/>
                </c:ext>
              </c:extLst>
            </c:dLbl>
            <c:dLbl>
              <c:idx val="11"/>
              <c:tx>
                <c:rich>
                  <a:bodyPr/>
                  <a:lstStyle/>
                  <a:p>
                    <a:fld id="{4C5C1426-AFE8-4D27-BD26-9064A2AF3398}" type="CELLRANGE">
                      <a:rPr lang="en-IN"/>
                      <a:pPr/>
                      <a:t>[CELLRANGE]</a:t>
                    </a:fld>
                    <a:r>
                      <a:rPr lang="en-IN" baseline="0"/>
                      <a:t>, </a:t>
                    </a:r>
                    <a:fld id="{0D4124E9-EB91-4D14-BA78-08A8B96CECF9}" type="YVALUE">
                      <a:rPr lang="en-IN" baseline="0"/>
                      <a:pPr/>
                      <a:t>[Y VALUE]</a:t>
                    </a:fld>
                    <a:r>
                      <a:rPr lang="en-IN" baseline="0"/>
                      <a:t>, </a:t>
                    </a:r>
                    <a:fld id="{30C6D72D-FC5C-46F4-99FE-4256CE8ADDB4}"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556F-4272-8243-616B9D7EE9FD}"/>
                </c:ext>
              </c:extLst>
            </c:dLbl>
            <c:dLbl>
              <c:idx val="12"/>
              <c:layout>
                <c:manualLayout>
                  <c:x val="-1.171784400435647E-2"/>
                  <c:y val="-3.0193236714975844E-2"/>
                </c:manualLayout>
              </c:layout>
              <c:tx>
                <c:rich>
                  <a:bodyPr/>
                  <a:lstStyle/>
                  <a:p>
                    <a:fld id="{D03B21ED-DA04-4E0B-947D-1F4A8E30A58F}" type="CELLRANGE">
                      <a:rPr lang="en-US" baseline="0"/>
                      <a:pPr/>
                      <a:t>[CELLRANGE]</a:t>
                    </a:fld>
                    <a:r>
                      <a:rPr lang="en-US" baseline="0"/>
                      <a:t>, </a:t>
                    </a:r>
                    <a:fld id="{63F83D7B-5BEF-4AEE-8E6B-F3417310BCDA}" type="YVALUE">
                      <a:rPr lang="en-US" baseline="0"/>
                      <a:pPr/>
                      <a:t>[Y VALUE]</a:t>
                    </a:fld>
                    <a:r>
                      <a:rPr lang="en-US" baseline="0"/>
                      <a:t>, </a:t>
                    </a:r>
                    <a:fld id="{055A2428-13D3-4D4A-A399-9D4ED2C749FC}"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19-556F-4272-8243-616B9D7EE9FD}"/>
                </c:ext>
              </c:extLst>
            </c:dLbl>
            <c:dLbl>
              <c:idx val="13"/>
              <c:tx>
                <c:rich>
                  <a:bodyPr/>
                  <a:lstStyle/>
                  <a:p>
                    <a:fld id="{7F815B44-6D39-43B3-9B15-7EB1EB3BFA93}" type="CELLRANGE">
                      <a:rPr lang="en-IN"/>
                      <a:pPr/>
                      <a:t>[CELLRANGE]</a:t>
                    </a:fld>
                    <a:r>
                      <a:rPr lang="en-IN" baseline="0"/>
                      <a:t>, </a:t>
                    </a:r>
                    <a:fld id="{051CF71D-710A-4F9F-86EE-C84D5EA6597A}" type="YVALUE">
                      <a:rPr lang="en-IN" baseline="0"/>
                      <a:pPr/>
                      <a:t>[Y VALUE]</a:t>
                    </a:fld>
                    <a:r>
                      <a:rPr lang="en-IN" baseline="0"/>
                      <a:t>, </a:t>
                    </a:r>
                    <a:fld id="{D43922D0-DF9C-4AA5-AD15-8B1CD0D4EE9A}" type="BUBBLESIZE">
                      <a:rPr lang="en-IN" baseline="0"/>
                      <a:pPr/>
                      <a:t>[BUBBLE SIZE]</a:t>
                    </a:fld>
                    <a:endParaRPr lang="en-IN"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556F-4272-8243-616B9D7EE9FD}"/>
                </c:ext>
              </c:extLst>
            </c:dLbl>
            <c:dLbl>
              <c:idx val="14"/>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D-556F-4272-8243-616B9D7EE9FD}"/>
                </c:ext>
              </c:extLst>
            </c:dLbl>
            <c:dLbl>
              <c:idx val="15"/>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F-556F-4272-8243-616B9D7EE9FD}"/>
                </c:ext>
              </c:extLst>
            </c:dLbl>
            <c:dLbl>
              <c:idx val="16"/>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1-556F-4272-8243-616B9D7EE9FD}"/>
                </c:ext>
              </c:extLst>
            </c:dLbl>
            <c:dLbl>
              <c:idx val="17"/>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3-556F-4272-8243-616B9D7EE9FD}"/>
                </c:ext>
              </c:extLst>
            </c:dLbl>
            <c:dLbl>
              <c:idx val="18"/>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5-556F-4272-8243-616B9D7EE9FD}"/>
                </c:ext>
              </c:extLst>
            </c:dLbl>
            <c:dLbl>
              <c:idx val="19"/>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7-556F-4272-8243-616B9D7EE9FD}"/>
                </c:ext>
              </c:extLst>
            </c:dLbl>
            <c:dLbl>
              <c:idx val="20"/>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9-556F-4272-8243-616B9D7EE9FD}"/>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xVal>
          <c:yVal>
            <c:numRef>
              <c:f>Sheet1!$B$2:$B$22</c:f>
              <c:numCache>
                <c:formatCode>0.00%</c:formatCode>
                <c:ptCount val="21"/>
                <c:pt idx="0">
                  <c:v>3.3000000000000002E-2</c:v>
                </c:pt>
                <c:pt idx="1">
                  <c:v>1.6E-2</c:v>
                </c:pt>
                <c:pt idx="2">
                  <c:v>5.0000000000000001E-3</c:v>
                </c:pt>
                <c:pt idx="3">
                  <c:v>1.4E-2</c:v>
                </c:pt>
                <c:pt idx="4">
                  <c:v>2.3E-2</c:v>
                </c:pt>
                <c:pt idx="5">
                  <c:v>1.7999999999999999E-2</c:v>
                </c:pt>
                <c:pt idx="6">
                  <c:v>2.7E-2</c:v>
                </c:pt>
                <c:pt idx="7">
                  <c:v>2.5000000000000001E-2</c:v>
                </c:pt>
                <c:pt idx="8">
                  <c:v>8.0000000000000002E-3</c:v>
                </c:pt>
                <c:pt idx="9">
                  <c:v>1.6E-2</c:v>
                </c:pt>
                <c:pt idx="10">
                  <c:v>1.9E-2</c:v>
                </c:pt>
                <c:pt idx="11">
                  <c:v>1.0999999999999999E-2</c:v>
                </c:pt>
                <c:pt idx="12">
                  <c:v>2.5000000000000001E-2</c:v>
                </c:pt>
                <c:pt idx="13">
                  <c:v>7.0000000000000001E-3</c:v>
                </c:pt>
              </c:numCache>
            </c:numRef>
          </c:yVal>
          <c:bubbleSize>
            <c:numRef>
              <c:f>Sheet1!$C$2:$C$22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bubbleSize>
          <c:bubble3D val="0"/>
          <c:extLst>
            <c:ext xmlns:c15="http://schemas.microsoft.com/office/drawing/2012/chart" uri="{02D57815-91ED-43cb-92C2-25804820EDAC}">
              <c15:datalabelsRange>
                <c15:f>Sheet1!$F$2:$F$22</c15:f>
                <c15:dlblRangeCache>
                  <c:ptCount val="21"/>
                  <c:pt idx="0">
                    <c:v>Breakfast @ Work / School</c:v>
                  </c:pt>
                  <c:pt idx="1">
                    <c:v>Evening Me</c:v>
                  </c:pt>
                  <c:pt idx="2">
                    <c:v>Family Breakfast</c:v>
                  </c:pt>
                  <c:pt idx="3">
                    <c:v>Mid Morning Snack</c:v>
                  </c:pt>
                  <c:pt idx="4">
                    <c:v>Evening We</c:v>
                  </c:pt>
                  <c:pt idx="5">
                    <c:v>Early Morning Bite</c:v>
                  </c:pt>
                  <c:pt idx="6">
                    <c:v>After Work / School Bite</c:v>
                  </c:pt>
                  <c:pt idx="7">
                    <c:v>Dinner Alternative</c:v>
                  </c:pt>
                  <c:pt idx="8">
                    <c:v>Breakfast For One</c:v>
                  </c:pt>
                  <c:pt idx="9">
                    <c:v>Afternoon Snack</c:v>
                  </c:pt>
                  <c:pt idx="10">
                    <c:v>Bedtime / Late Night Snack</c:v>
                  </c:pt>
                  <c:pt idx="11">
                    <c:v>Lunch</c:v>
                  </c:pt>
                  <c:pt idx="12">
                    <c:v>Lunch Alternative</c:v>
                  </c:pt>
                  <c:pt idx="13">
                    <c:v>Dinner</c:v>
                  </c:pt>
                </c15:dlblRangeCache>
              </c15:datalabelsRange>
            </c:ext>
            <c:ext xmlns:c16="http://schemas.microsoft.com/office/drawing/2014/chart" uri="{C3380CC4-5D6E-409C-BE32-E72D297353CC}">
              <c16:uniqueId val="{0000002A-556F-4272-8243-616B9D7EE9FD}"/>
            </c:ext>
          </c:extLst>
        </c:ser>
        <c:ser>
          <c:idx val="1"/>
          <c:order val="1"/>
          <c:tx>
            <c:strRef>
              <c:f>Sheet1!$J$1</c:f>
              <c:strCache>
                <c:ptCount val="1"/>
              </c:strCache>
            </c:strRef>
          </c:tx>
          <c:spPr>
            <a:solidFill>
              <a:schemeClr val="accent2">
                <a:alpha val="75000"/>
              </a:schemeClr>
            </a:solidFill>
            <a:ln w="25400">
              <a:noFill/>
            </a:ln>
            <a:effectLst/>
          </c:spPr>
          <c:invertIfNegative val="0"/>
          <c:dLbls>
            <c:delete val="1"/>
          </c:dLbls>
          <c:xVal>
            <c:numRef>
              <c:f>Sheet1!$I$2:$I$15</c:f>
              <c:numCache>
                <c:formatCode>General</c:formatCode>
                <c:ptCount val="14"/>
                <c:pt idx="0">
                  <c:v>1</c:v>
                </c:pt>
                <c:pt idx="1">
                  <c:v>2</c:v>
                </c:pt>
                <c:pt idx="2">
                  <c:v>3</c:v>
                </c:pt>
                <c:pt idx="3">
                  <c:v>4</c:v>
                </c:pt>
                <c:pt idx="4">
                  <c:v>5</c:v>
                </c:pt>
                <c:pt idx="5">
                  <c:v>6</c:v>
                </c:pt>
                <c:pt idx="6">
                  <c:v>7</c:v>
                </c:pt>
                <c:pt idx="7">
                  <c:v>8</c:v>
                </c:pt>
                <c:pt idx="8">
                  <c:v>9</c:v>
                </c:pt>
                <c:pt idx="9">
                  <c:v>10</c:v>
                </c:pt>
                <c:pt idx="10">
                  <c:v>11</c:v>
                </c:pt>
                <c:pt idx="11">
                  <c:v>12</c:v>
                </c:pt>
                <c:pt idx="12">
                  <c:v>13</c:v>
                </c:pt>
                <c:pt idx="13">
                  <c:v>14</c:v>
                </c:pt>
              </c:numCache>
            </c:numRef>
          </c:xVal>
          <c:yVal>
            <c:numRef>
              <c:f>Sheet1!$J$2:$J$15</c:f>
              <c:numCache>
                <c:formatCode>0.00%</c:formatCode>
                <c:ptCount val="14"/>
                <c:pt idx="0">
                  <c:v>1.2999999999999999E-2</c:v>
                </c:pt>
                <c:pt idx="1">
                  <c:v>1.2999999999999999E-2</c:v>
                </c:pt>
                <c:pt idx="2">
                  <c:v>1.2999999999999999E-2</c:v>
                </c:pt>
                <c:pt idx="3">
                  <c:v>1.2999999999999999E-2</c:v>
                </c:pt>
                <c:pt idx="4">
                  <c:v>1.2999999999999999E-2</c:v>
                </c:pt>
                <c:pt idx="5">
                  <c:v>1.2999999999999999E-2</c:v>
                </c:pt>
                <c:pt idx="6">
                  <c:v>1.2999999999999999E-2</c:v>
                </c:pt>
                <c:pt idx="7">
                  <c:v>1.2999999999999999E-2</c:v>
                </c:pt>
                <c:pt idx="8">
                  <c:v>1.2999999999999999E-2</c:v>
                </c:pt>
                <c:pt idx="9">
                  <c:v>1.2999999999999999E-2</c:v>
                </c:pt>
                <c:pt idx="10">
                  <c:v>1.2999999999999999E-2</c:v>
                </c:pt>
                <c:pt idx="11">
                  <c:v>1.2999999999999999E-2</c:v>
                </c:pt>
                <c:pt idx="12">
                  <c:v>1.2999999999999999E-2</c:v>
                </c:pt>
                <c:pt idx="13">
                  <c:v>1.2999999999999999E-2</c:v>
                </c:pt>
              </c:numCache>
            </c:numRef>
          </c:yVal>
          <c:bubbleSize>
            <c:numLit>
              <c:formatCode>General</c:formatCode>
              <c:ptCount val="1"/>
              <c:pt idx="0">
                <c:v>1</c:v>
              </c:pt>
            </c:numLit>
          </c:bubbleSize>
          <c:bubble3D val="0"/>
          <c:extLst>
            <c:ext xmlns:c16="http://schemas.microsoft.com/office/drawing/2014/chart" uri="{C3380CC4-5D6E-409C-BE32-E72D297353CC}">
              <c16:uniqueId val="{0000002B-556F-4272-8243-616B9D7EE9FD}"/>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quot;$&quot;#,##0.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700" b="0" i="0" u="none" strike="noStrike" kern="1200" baseline="0">
                <a:solidFill>
                  <a:schemeClr val="tx1">
                    <a:lumMod val="95000"/>
                    <a:lumOff val="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95000"/>
                    <a:lumOff val="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8.3781368353014855E-3"/>
          <c:y val="0.11342624761637328"/>
          <c:w val="0.97319009030796688"/>
          <c:h val="0.57960059656929674"/>
        </c:manualLayout>
      </c:layout>
      <c:barChart>
        <c:barDir val="col"/>
        <c:grouping val="clustered"/>
        <c:varyColors val="0"/>
        <c:ser>
          <c:idx val="0"/>
          <c:order val="0"/>
          <c:tx>
            <c:strRef>
              <c:f>Sheet1!$B$1</c:f>
              <c:strCache>
                <c:ptCount val="1"/>
                <c:pt idx="0">
                  <c:v>Q1-Q3 2021</c:v>
                </c:pt>
              </c:strCache>
            </c:strRef>
          </c:tx>
          <c:spPr>
            <a:solidFill>
              <a:srgbClr val="C00000"/>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37F8-467F-9B9B-335334483ABC}"/>
              </c:ext>
            </c:extLst>
          </c:dPt>
          <c:dPt>
            <c:idx val="3"/>
            <c:invertIfNegative val="0"/>
            <c:bubble3D val="0"/>
            <c:spPr>
              <a:solidFill>
                <a:srgbClr val="C00000"/>
              </a:solidFill>
              <a:ln>
                <a:noFill/>
              </a:ln>
              <a:effectLst/>
            </c:spPr>
            <c:extLst>
              <c:ext xmlns:c16="http://schemas.microsoft.com/office/drawing/2014/chart" uri="{C3380CC4-5D6E-409C-BE32-E72D297353CC}">
                <c16:uniqueId val="{00000003-37F8-467F-9B9B-335334483ABC}"/>
              </c:ext>
            </c:extLst>
          </c:dPt>
          <c:dPt>
            <c:idx val="4"/>
            <c:invertIfNegative val="0"/>
            <c:bubble3D val="0"/>
            <c:spPr>
              <a:solidFill>
                <a:srgbClr val="C00000"/>
              </a:solidFill>
              <a:ln>
                <a:noFill/>
              </a:ln>
              <a:effectLst/>
            </c:spPr>
            <c:extLst>
              <c:ext xmlns:c16="http://schemas.microsoft.com/office/drawing/2014/chart" uri="{C3380CC4-5D6E-409C-BE32-E72D297353CC}">
                <c16:uniqueId val="{00000005-37F8-467F-9B9B-335334483ABC}"/>
              </c:ext>
            </c:extLst>
          </c:dPt>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Sheet1!$B$2</c:f>
              <c:numCache>
                <c:formatCode>0.0</c:formatCode>
                <c:ptCount val="1"/>
                <c:pt idx="0">
                  <c:v>55</c:v>
                </c:pt>
              </c:numCache>
            </c:numRef>
          </c:val>
          <c:extLst>
            <c:ext xmlns:c16="http://schemas.microsoft.com/office/drawing/2014/chart" uri="{C3380CC4-5D6E-409C-BE32-E72D297353CC}">
              <c16:uniqueId val="{00000006-37F8-467F-9B9B-335334483ABC}"/>
            </c:ext>
          </c:extLst>
        </c:ser>
        <c:ser>
          <c:idx val="1"/>
          <c:order val="1"/>
          <c:tx>
            <c:strRef>
              <c:f>Sheet1!$C$1</c:f>
              <c:strCache>
                <c:ptCount val="1"/>
                <c:pt idx="0">
                  <c:v>Q1-Q3 2020</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Sheet1!$C$2</c:f>
              <c:numCache>
                <c:formatCode>0.0</c:formatCode>
                <c:ptCount val="1"/>
                <c:pt idx="0">
                  <c:v>65</c:v>
                </c:pt>
              </c:numCache>
            </c:numRef>
          </c:val>
          <c:extLst>
            <c:ext xmlns:c16="http://schemas.microsoft.com/office/drawing/2014/chart" uri="{C3380CC4-5D6E-409C-BE32-E72D297353CC}">
              <c16:uniqueId val="{00000007-37F8-467F-9B9B-335334483ABC}"/>
            </c:ext>
          </c:extLst>
        </c:ser>
        <c:ser>
          <c:idx val="2"/>
          <c:order val="2"/>
          <c:tx>
            <c:strRef>
              <c:f>Sheet1!$D$1</c:f>
              <c:strCache>
                <c:ptCount val="1"/>
                <c:pt idx="0">
                  <c:v>Q1-Q3 2019</c:v>
                </c:pt>
              </c:strCache>
            </c:strRef>
          </c:tx>
          <c:spPr>
            <a:solidFill>
              <a:schemeClr val="accent5">
                <a:lumMod val="9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Sheet1!$D$2</c:f>
              <c:numCache>
                <c:formatCode>0.0</c:formatCode>
                <c:ptCount val="1"/>
                <c:pt idx="0">
                  <c:v>75</c:v>
                </c:pt>
              </c:numCache>
            </c:numRef>
          </c:val>
          <c:extLst>
            <c:ext xmlns:c16="http://schemas.microsoft.com/office/drawing/2014/chart" uri="{C3380CC4-5D6E-409C-BE32-E72D297353CC}">
              <c16:uniqueId val="{00000008-37F8-467F-9B9B-335334483ABC}"/>
            </c:ext>
          </c:extLst>
        </c:ser>
        <c:dLbls>
          <c:dLblPos val="outEnd"/>
          <c:showLegendKey val="0"/>
          <c:showVal val="1"/>
          <c:showCatName val="0"/>
          <c:showSerName val="0"/>
          <c:showPercent val="0"/>
          <c:showBubbleSize val="0"/>
        </c:dLbls>
        <c:gapWidth val="500"/>
        <c:overlap val="-1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6000000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0"/>
        <c:noMultiLvlLbl val="0"/>
      </c:catAx>
      <c:valAx>
        <c:axId val="1764561711"/>
        <c:scaling>
          <c:orientation val="minMax"/>
        </c:scaling>
        <c:delete val="1"/>
        <c:axPos val="l"/>
        <c:numFmt formatCode="0.0" sourceLinked="1"/>
        <c:majorTickMark val="none"/>
        <c:minorTickMark val="none"/>
        <c:tickLblPos val="nextTo"/>
        <c:crossAx val="1764542159"/>
        <c:crosses val="autoZero"/>
        <c:crossBetween val="between"/>
      </c:valAx>
      <c:spPr>
        <a:noFill/>
        <a:ln>
          <a:noFill/>
        </a:ln>
        <a:effectLst/>
      </c:spPr>
    </c:plotArea>
    <c:legend>
      <c:legendPos val="r"/>
      <c:layout>
        <c:manualLayout>
          <c:xMode val="edge"/>
          <c:yMode val="edge"/>
          <c:x val="5.2648361112483361E-2"/>
          <c:y val="0.88914199376951553"/>
          <c:w val="0.89470327777503322"/>
          <c:h val="0.1047897664183985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3781368353014855E-3"/>
          <c:y val="0.11342624761637328"/>
          <c:w val="0.97319009030796688"/>
          <c:h val="0.57960059656929674"/>
        </c:manualLayout>
      </c:layout>
      <c:barChart>
        <c:barDir val="col"/>
        <c:grouping val="clustered"/>
        <c:varyColors val="0"/>
        <c:ser>
          <c:idx val="0"/>
          <c:order val="0"/>
          <c:tx>
            <c:strRef>
              <c:f>Sheet1!$B$1</c:f>
              <c:strCache>
                <c:ptCount val="1"/>
                <c:pt idx="0">
                  <c:v>Change YA</c:v>
                </c:pt>
              </c:strCache>
            </c:strRef>
          </c:tx>
          <c:spPr>
            <a:solidFill>
              <a:srgbClr val="84910D"/>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4FEE-4830-9BF0-E1D79C89F35B}"/>
              </c:ext>
            </c:extLst>
          </c:dPt>
          <c:dPt>
            <c:idx val="3"/>
            <c:invertIfNegative val="0"/>
            <c:bubble3D val="0"/>
            <c:spPr>
              <a:solidFill>
                <a:srgbClr val="84910D"/>
              </a:solidFill>
              <a:ln>
                <a:noFill/>
              </a:ln>
              <a:effectLst/>
            </c:spPr>
            <c:extLst>
              <c:ext xmlns:c16="http://schemas.microsoft.com/office/drawing/2014/chart" uri="{C3380CC4-5D6E-409C-BE32-E72D297353CC}">
                <c16:uniqueId val="{00000003-4FEE-4830-9BF0-E1D79C89F35B}"/>
              </c:ext>
            </c:extLst>
          </c:dPt>
          <c:dPt>
            <c:idx val="4"/>
            <c:invertIfNegative val="0"/>
            <c:bubble3D val="0"/>
            <c:spPr>
              <a:solidFill>
                <a:srgbClr val="84910D"/>
              </a:solidFill>
              <a:ln>
                <a:noFill/>
              </a:ln>
              <a:effectLst/>
            </c:spPr>
            <c:extLst>
              <c:ext xmlns:c16="http://schemas.microsoft.com/office/drawing/2014/chart" uri="{C3380CC4-5D6E-409C-BE32-E72D297353CC}">
                <c16:uniqueId val="{00000005-4FEE-4830-9BF0-E1D79C89F35B}"/>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Total</c:v>
                </c:pt>
                <c:pt idx="1">
                  <c:v>Breakfast for One</c:v>
                </c:pt>
                <c:pt idx="2">
                  <c:v>Family Breakfast</c:v>
                </c:pt>
                <c:pt idx="3">
                  <c:v>Breakfast at Work/School</c:v>
                </c:pt>
                <c:pt idx="4">
                  <c:v>Early morning bite</c:v>
                </c:pt>
              </c:strCache>
            </c:strRef>
          </c:cat>
          <c:val>
            <c:numRef>
              <c:f>Sheet1!$B$2:$B$6</c:f>
              <c:numCache>
                <c:formatCode>General</c:formatCode>
                <c:ptCount val="5"/>
                <c:pt idx="0">
                  <c:v>0.5</c:v>
                </c:pt>
                <c:pt idx="1">
                  <c:v>0.6</c:v>
                </c:pt>
                <c:pt idx="2">
                  <c:v>-0.4</c:v>
                </c:pt>
                <c:pt idx="3">
                  <c:v>0.3</c:v>
                </c:pt>
                <c:pt idx="4">
                  <c:v>-0.1</c:v>
                </c:pt>
              </c:numCache>
            </c:numRef>
          </c:val>
          <c:extLst>
            <c:ext xmlns:c16="http://schemas.microsoft.com/office/drawing/2014/chart" uri="{C3380CC4-5D6E-409C-BE32-E72D297353CC}">
              <c16:uniqueId val="{00000006-4FEE-4830-9BF0-E1D79C89F35B}"/>
            </c:ext>
          </c:extLst>
        </c:ser>
        <c:ser>
          <c:idx val="1"/>
          <c:order val="1"/>
          <c:tx>
            <c:strRef>
              <c:f>Sheet1!$C$1</c:f>
              <c:strCache>
                <c:ptCount val="1"/>
                <c:pt idx="0">
                  <c:v>Change 2YA</c:v>
                </c:pt>
              </c:strCache>
            </c:strRef>
          </c:tx>
          <c:spPr>
            <a:solidFill>
              <a:srgbClr val="D1D105"/>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Total</c:v>
                </c:pt>
                <c:pt idx="1">
                  <c:v>Breakfast for One</c:v>
                </c:pt>
                <c:pt idx="2">
                  <c:v>Family Breakfast</c:v>
                </c:pt>
                <c:pt idx="3">
                  <c:v>Breakfast at Work/School</c:v>
                </c:pt>
                <c:pt idx="4">
                  <c:v>Early morning bite</c:v>
                </c:pt>
              </c:strCache>
            </c:strRef>
          </c:cat>
          <c:val>
            <c:numRef>
              <c:f>Sheet1!$C$2:$C$6</c:f>
              <c:numCache>
                <c:formatCode>General</c:formatCode>
                <c:ptCount val="5"/>
                <c:pt idx="0">
                  <c:v>0.6</c:v>
                </c:pt>
                <c:pt idx="1">
                  <c:v>0.6</c:v>
                </c:pt>
                <c:pt idx="2">
                  <c:v>0.5</c:v>
                </c:pt>
                <c:pt idx="3">
                  <c:v>0.6</c:v>
                </c:pt>
                <c:pt idx="4">
                  <c:v>0.3</c:v>
                </c:pt>
              </c:numCache>
            </c:numRef>
          </c:val>
          <c:extLst>
            <c:ext xmlns:c16="http://schemas.microsoft.com/office/drawing/2014/chart" uri="{C3380CC4-5D6E-409C-BE32-E72D297353CC}">
              <c16:uniqueId val="{00000007-4FEE-4830-9BF0-E1D79C89F35B}"/>
            </c:ext>
          </c:extLst>
        </c:ser>
        <c:dLbls>
          <c:dLblPos val="outEnd"/>
          <c:showLegendKey val="0"/>
          <c:showVal val="1"/>
          <c:showCatName val="0"/>
          <c:showSerName val="0"/>
          <c:showPercent val="0"/>
          <c:showBubbleSize val="0"/>
        </c:dLbls>
        <c:gapWidth val="5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500"/>
        <c:noMultiLvlLbl val="0"/>
      </c:catAx>
      <c:valAx>
        <c:axId val="1764561711"/>
        <c:scaling>
          <c:orientation val="minMax"/>
        </c:scaling>
        <c:delete val="1"/>
        <c:axPos val="l"/>
        <c:numFmt formatCode="General" sourceLinked="1"/>
        <c:majorTickMark val="none"/>
        <c:minorTickMark val="none"/>
        <c:tickLblPos val="nextTo"/>
        <c:crossAx val="1764542159"/>
        <c:crosses val="autoZero"/>
        <c:crossBetween val="between"/>
      </c:valAx>
      <c:spPr>
        <a:noFill/>
        <a:ln>
          <a:noFill/>
        </a:ln>
        <a:effectLst/>
      </c:spPr>
    </c:plotArea>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withinLinearReversed" id="21">
  <a:schemeClr val="accent1"/>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Reversed" id="21">
  <a:schemeClr val="accent1"/>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withinLinearReversed" id="21">
  <a:schemeClr val="accent1"/>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withinLinearReversed" id="21">
  <a:schemeClr val="accent1"/>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withinLinearReversed" id="21">
  <a:schemeClr val="accent1"/>
</cs:colorStyle>
</file>

<file path=ppt/charts/colors58.xml><?xml version="1.0" encoding="utf-8"?>
<cs:colorStyle xmlns:cs="http://schemas.microsoft.com/office/drawing/2012/chartStyle" xmlns:a="http://schemas.openxmlformats.org/drawingml/2006/main" meth="withinLinearReversed" id="21">
  <a:schemeClr val="accent1"/>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Reversed" id="21">
  <a:schemeClr val="accent1"/>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emf"/></Relationships>
</file>

<file path=ppt/media/image1.png>
</file>

<file path=ppt/media/image10.png>
</file>

<file path=ppt/media/image11.png>
</file>

<file path=ppt/media/image12.jpeg>
</file>

<file path=ppt/media/image13.png>
</file>

<file path=ppt/media/image14.png>
</file>

<file path=ppt/media/image15.tif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8D4706-8BC8-4499-9E83-FC6A90169D3B}" type="datetimeFigureOut">
              <a:rPr lang="en-US" smtClean="0"/>
              <a:t>2/15/2022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5CE8A8-F181-4771-BB36-BA35D99FEE82}" type="slidenum">
              <a:rPr lang="en-US" smtClean="0"/>
              <a:t>‹#›</a:t>
            </a:fld>
            <a:endParaRPr lang="en-US"/>
          </a:p>
        </p:txBody>
      </p:sp>
    </p:spTree>
    <p:extLst>
      <p:ext uri="{BB962C8B-B14F-4D97-AF65-F5344CB8AC3E}">
        <p14:creationId xmlns:p14="http://schemas.microsoft.com/office/powerpoint/2010/main" val="1808700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5"/>
          </p:nvPr>
        </p:nvSpPr>
        <p:spPr/>
        <p:txBody>
          <a:bodyPr/>
          <a:lstStyle/>
          <a:p>
            <a:fld id="{690617A6-EA5C-44A5-9F1C-072D49344FF5}" type="slidenum">
              <a:rPr lang="en-US" smtClean="0"/>
              <a:t>1</a:t>
            </a:fld>
            <a:endParaRPr lang="en-US"/>
          </a:p>
        </p:txBody>
      </p:sp>
    </p:spTree>
    <p:extLst>
      <p:ext uri="{BB962C8B-B14F-4D97-AF65-F5344CB8AC3E}">
        <p14:creationId xmlns:p14="http://schemas.microsoft.com/office/powerpoint/2010/main" val="31858043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Breakfast motivations changed?  What categories are driving growth/decline at breakfast time?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393982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2032D"/>
                </a:solidFill>
                <a:effectLst/>
                <a:uLnTx/>
                <a:uFillTx/>
                <a:latin typeface="Barlow Condensed ExtraBold"/>
                <a:ea typeface="+mn-ea"/>
              </a:rPr>
              <a:t>What motivations are most associated with different categories?</a:t>
            </a:r>
            <a:endParaRPr kumimoji="0" lang="en-US" sz="8000" b="0" i="1" u="none" strike="noStrike" kern="1200" cap="none" spc="0" normalizeH="0" baseline="0" noProof="0" dirty="0">
              <a:ln>
                <a:noFill/>
              </a:ln>
              <a:solidFill>
                <a:srgbClr val="C2032D"/>
              </a:solidFill>
              <a:effectLst/>
              <a:uLnTx/>
              <a:uFillTx/>
              <a:latin typeface="Barlow Condensed ExtraBold"/>
              <a:ea typeface="+mn-ea"/>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DB0DDA-0AEB-42EA-B404-AF97F4D95C4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78977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 at home vs away from home eating shifting as restrictions are lifted from states?   How about away from home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42329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Breakfast snapshot- growth/decline in occasion overall + who’s driving it.  How have channel dynamics shifted for Breakfast?   Who’s the most prominent Breakfast consumer and how has this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68851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 in breakfast (occasions + people).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114443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Breakfast motivations changed?  What categories are driving growth/decline at breakfast time?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393982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16427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0617A6-EA5C-44A5-9F1C-072D49344FF5}" type="slidenum">
              <a:rPr kumimoji="0" lang="en-US" sz="1200" b="0" i="0" u="none" strike="noStrike" kern="1200" cap="none" spc="0" normalizeH="0" baseline="0" noProof="0" smtClean="0">
                <a:ln>
                  <a:noFill/>
                </a:ln>
                <a:solidFill>
                  <a:prstClr val="black"/>
                </a:solidFill>
                <a:effectLst/>
                <a:uLnTx/>
                <a:uFillTx/>
                <a:latin typeface="Calibri"/>
                <a:cs typeface="Arial"/>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cs typeface="Arial"/>
            </a:endParaRPr>
          </a:p>
        </p:txBody>
      </p:sp>
    </p:spTree>
    <p:extLst>
      <p:ext uri="{BB962C8B-B14F-4D97-AF65-F5344CB8AC3E}">
        <p14:creationId xmlns:p14="http://schemas.microsoft.com/office/powerpoint/2010/main" val="21111699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035657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759630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139505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Breakfast snapshot- growth/decline in occasion overall + who’s driving it.  How have channel dynamics shifted for Breakfast?   Who’s the most prominent Breakfast consumer and how has this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68851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 in breakfast (occasions + people).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114443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Breakfast motivations changed?  What categories are driving growth/decline at breakfast time?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393982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2032D"/>
                </a:solidFill>
                <a:effectLst/>
                <a:uLnTx/>
                <a:uFillTx/>
                <a:latin typeface="Barlow Condensed ExtraBold"/>
                <a:ea typeface="+mn-ea"/>
              </a:rPr>
              <a:t>What motivations are most associated with different categories?</a:t>
            </a:r>
            <a:endParaRPr kumimoji="0" lang="en-US" sz="8000" b="0" i="1" u="none" strike="noStrike" kern="1200" cap="none" spc="0" normalizeH="0" baseline="0" noProof="0" dirty="0">
              <a:ln>
                <a:noFill/>
              </a:ln>
              <a:solidFill>
                <a:srgbClr val="C2032D"/>
              </a:solidFill>
              <a:effectLst/>
              <a:uLnTx/>
              <a:uFillTx/>
              <a:latin typeface="Barlow Condensed ExtraBold"/>
              <a:ea typeface="+mn-ea"/>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DB0DDA-0AEB-42EA-B404-AF97F4D95C4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65609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0617A6-EA5C-44A5-9F1C-072D49344FF5}" type="slidenum">
              <a:rPr kumimoji="0" lang="en-US" sz="1200" b="0" i="0" u="none" strike="noStrike" kern="1200" cap="none" spc="0" normalizeH="0" baseline="0" noProof="0" smtClean="0">
                <a:ln>
                  <a:noFill/>
                </a:ln>
                <a:solidFill>
                  <a:prstClr val="black"/>
                </a:solidFill>
                <a:effectLst/>
                <a:uLnTx/>
                <a:uFillTx/>
                <a:latin typeface="Calibri"/>
                <a:cs typeface="Arial"/>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cs typeface="Arial"/>
            </a:endParaRPr>
          </a:p>
        </p:txBody>
      </p:sp>
    </p:spTree>
    <p:extLst>
      <p:ext uri="{BB962C8B-B14F-4D97-AF65-F5344CB8AC3E}">
        <p14:creationId xmlns:p14="http://schemas.microsoft.com/office/powerpoint/2010/main" val="19325898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8404573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652733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Breakfast snapshot- growth/decline in occasion overall + who’s driving it.  How have channel dynamics shifted for Breakfast?   Who’s the most prominent Breakfast consumer and how has this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68851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 in breakfast (occasions + people).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114443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Breakfast motivations changed?  What categories are driving growth/decline at breakfast time?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393982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0617A6-EA5C-44A5-9F1C-072D49344FF5}" type="slidenum">
              <a:rPr kumimoji="0" lang="en-US" sz="1200" b="0" i="0" u="none" strike="noStrike" kern="1200" cap="none" spc="0" normalizeH="0" baseline="0" noProof="0" smtClean="0">
                <a:ln>
                  <a:noFill/>
                </a:ln>
                <a:solidFill>
                  <a:prstClr val="black"/>
                </a:solidFill>
                <a:effectLst/>
                <a:uLnTx/>
                <a:uFillTx/>
                <a:latin typeface="Calibri"/>
                <a:cs typeface="Arial"/>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a:cs typeface="Arial"/>
            </a:endParaRPr>
          </a:p>
        </p:txBody>
      </p:sp>
    </p:spTree>
    <p:extLst>
      <p:ext uri="{BB962C8B-B14F-4D97-AF65-F5344CB8AC3E}">
        <p14:creationId xmlns:p14="http://schemas.microsoft.com/office/powerpoint/2010/main" val="14201700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003347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113570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736305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Occasion Unweighted</a:t>
            </a:r>
            <a:r>
              <a:rPr lang="en-US" b="1" baseline="0" dirty="0"/>
              <a:t> [weighted] </a:t>
            </a:r>
            <a:r>
              <a:rPr lang="en-US" b="1" dirty="0"/>
              <a:t>Base Sizes Listed in Order form Early Morning Bite to Bedtime/Late Night Snack:</a:t>
            </a:r>
          </a:p>
          <a:p>
            <a:r>
              <a:rPr lang="en-US" dirty="0"/>
              <a:t>TOTAL POPULATION OF ADULTS, TEENS AND KIDS</a:t>
            </a:r>
          </a:p>
          <a:p>
            <a:r>
              <a:rPr lang="en-US" sz="1200" b="0" i="0" u="none" strike="noStrike" kern="1200" dirty="0">
                <a:solidFill>
                  <a:schemeClr val="tx1"/>
                </a:solidFill>
                <a:effectLst/>
                <a:latin typeface="+mn-lt"/>
                <a:ea typeface="+mn-ea"/>
                <a:cs typeface="+mn-cs"/>
              </a:rPr>
              <a:t>2179 3854 4328 550 2642 6092 2875 3925 2174 8236 1630 1863 2145 3667</a:t>
            </a:r>
          </a:p>
          <a:p>
            <a:r>
              <a:rPr lang="en-US" b="0" dirty="0"/>
              <a:t>[1843 4340 5050 541 2576 6030 2752 3690 2039 8335 1605 1763 2020 3575]</a:t>
            </a:r>
          </a:p>
          <a:p>
            <a:r>
              <a:rPr lang="en-US" dirty="0"/>
              <a:t>Adults</a:t>
            </a:r>
          </a:p>
          <a:p>
            <a:r>
              <a:rPr lang="en-US" sz="1200" b="0" i="0" u="none" strike="noStrike" kern="1200" dirty="0">
                <a:solidFill>
                  <a:schemeClr val="tx1"/>
                </a:solidFill>
                <a:effectLst/>
                <a:latin typeface="+mn-lt"/>
                <a:ea typeface="+mn-ea"/>
                <a:cs typeface="+mn-cs"/>
              </a:rPr>
              <a:t>1766 3431 2740 450 1904 4625 2295 2882 1440 6478 1323 1603 1557 2857</a:t>
            </a:r>
          </a:p>
          <a:p>
            <a:r>
              <a:rPr lang="en-US" b="0" dirty="0"/>
              <a:t>[1489 3857 3145 454 1872 4593 2202 2723 1354 6569 1298 1521 1471 2797]</a:t>
            </a:r>
          </a:p>
          <a:p>
            <a:r>
              <a:rPr lang="en-US" dirty="0"/>
              <a:t>Teens</a:t>
            </a:r>
          </a:p>
          <a:p>
            <a:r>
              <a:rPr lang="en-US" sz="1200" b="0" i="0" u="none" strike="noStrike" kern="1200" dirty="0">
                <a:solidFill>
                  <a:schemeClr val="tx1"/>
                </a:solidFill>
                <a:effectLst/>
                <a:latin typeface="+mn-lt"/>
                <a:ea typeface="+mn-ea"/>
                <a:cs typeface="+mn-cs"/>
              </a:rPr>
              <a:t>139 264 387 25 178 489 209 328 219 651 106 166 180 379</a:t>
            </a:r>
          </a:p>
          <a:p>
            <a:r>
              <a:rPr lang="en-US" b="0" dirty="0"/>
              <a:t>[113 305 479 21 169 479 199 303 212 661 106 155 167 366]</a:t>
            </a:r>
          </a:p>
          <a:p>
            <a:r>
              <a:rPr lang="en-US" b="0" dirty="0"/>
              <a:t>Kids</a:t>
            </a:r>
          </a:p>
          <a:p>
            <a:r>
              <a:rPr lang="en-US" sz="1200" b="0" i="0" u="none" strike="noStrike" kern="1200" dirty="0">
                <a:solidFill>
                  <a:schemeClr val="tx1"/>
                </a:solidFill>
                <a:effectLst/>
                <a:latin typeface="+mn-lt"/>
                <a:ea typeface="+mn-ea"/>
                <a:cs typeface="+mn-cs"/>
              </a:rPr>
              <a:t>274 159 1201 75 560 978 371 715 515 1107 201 94 408 431</a:t>
            </a:r>
          </a:p>
          <a:p>
            <a:r>
              <a:rPr lang="en-US" b="0" dirty="0"/>
              <a:t>[241 179 1427 66 536 959 351 664 474 1105 201 87 382 413]</a:t>
            </a:r>
          </a:p>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288813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Occasion Unweighted</a:t>
            </a:r>
            <a:r>
              <a:rPr lang="en-US" b="1" baseline="0" dirty="0"/>
              <a:t> [weighted] </a:t>
            </a:r>
            <a:r>
              <a:rPr lang="en-US" b="1" dirty="0"/>
              <a:t>Base Sizes Listed in Order form Early Morning Bite to Bedtime/Late Night Snack:</a:t>
            </a:r>
          </a:p>
          <a:p>
            <a:r>
              <a:rPr lang="en-US" dirty="0"/>
              <a:t>TOTAL POPULATION OF ADULTS, TEENS AND KIDS</a:t>
            </a:r>
          </a:p>
          <a:p>
            <a:r>
              <a:rPr lang="en-US" sz="1200" b="0" i="0" u="none" strike="noStrike" kern="1200" dirty="0">
                <a:solidFill>
                  <a:schemeClr val="tx1"/>
                </a:solidFill>
                <a:effectLst/>
                <a:latin typeface="+mn-lt"/>
                <a:ea typeface="+mn-ea"/>
                <a:cs typeface="+mn-cs"/>
              </a:rPr>
              <a:t>2179 3854 4328 550 2642 6092 2875 3925 2174 8236 1630 1863 2145 3667</a:t>
            </a:r>
          </a:p>
          <a:p>
            <a:r>
              <a:rPr lang="en-US" b="0" dirty="0"/>
              <a:t>[1843 4340 5050 541 2576 6030 2752 3690 2039 8335 1605 1763 2020 3575]</a:t>
            </a:r>
          </a:p>
          <a:p>
            <a:r>
              <a:rPr lang="en-US" dirty="0"/>
              <a:t>Adults</a:t>
            </a:r>
          </a:p>
          <a:p>
            <a:r>
              <a:rPr lang="en-US" sz="1200" b="0" i="0" u="none" strike="noStrike" kern="1200" dirty="0">
                <a:solidFill>
                  <a:schemeClr val="tx1"/>
                </a:solidFill>
                <a:effectLst/>
                <a:latin typeface="+mn-lt"/>
                <a:ea typeface="+mn-ea"/>
                <a:cs typeface="+mn-cs"/>
              </a:rPr>
              <a:t>1766 3431 2740 450 1904 4625 2295 2882 1440 6478 1323 1603 1557 2857</a:t>
            </a:r>
          </a:p>
          <a:p>
            <a:r>
              <a:rPr lang="en-US" b="0" dirty="0"/>
              <a:t>[1489 3857 3145 454 1872 4593 2202 2723 1354 6569 1298 1521 1471 2797]</a:t>
            </a:r>
          </a:p>
          <a:p>
            <a:r>
              <a:rPr lang="en-US" dirty="0"/>
              <a:t>Teens</a:t>
            </a:r>
          </a:p>
          <a:p>
            <a:r>
              <a:rPr lang="en-US" sz="1200" b="0" i="0" u="none" strike="noStrike" kern="1200" dirty="0">
                <a:solidFill>
                  <a:schemeClr val="tx1"/>
                </a:solidFill>
                <a:effectLst/>
                <a:latin typeface="+mn-lt"/>
                <a:ea typeface="+mn-ea"/>
                <a:cs typeface="+mn-cs"/>
              </a:rPr>
              <a:t>139 264 387 25 178 489 209 328 219 651 106 166 180 379</a:t>
            </a:r>
          </a:p>
          <a:p>
            <a:r>
              <a:rPr lang="en-US" b="0" dirty="0"/>
              <a:t>[113 305 479 21 169 479 199 303 212 661 106 155 167 366]</a:t>
            </a:r>
          </a:p>
          <a:p>
            <a:r>
              <a:rPr lang="en-US" b="0" dirty="0"/>
              <a:t>Kids</a:t>
            </a:r>
          </a:p>
          <a:p>
            <a:r>
              <a:rPr lang="en-US" sz="1200" b="0" i="0" u="none" strike="noStrike" kern="1200" dirty="0">
                <a:solidFill>
                  <a:schemeClr val="tx1"/>
                </a:solidFill>
                <a:effectLst/>
                <a:latin typeface="+mn-lt"/>
                <a:ea typeface="+mn-ea"/>
                <a:cs typeface="+mn-cs"/>
              </a:rPr>
              <a:t>274 159 1201 75 560 978 371 715 515 1107 201 94 408 431</a:t>
            </a:r>
          </a:p>
          <a:p>
            <a:r>
              <a:rPr lang="en-US" b="0" dirty="0"/>
              <a:t>[241 179 1427 66 536 959 351 664 474 1105 201 87 382 413]</a:t>
            </a:r>
          </a:p>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953107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Occasion Unweighted</a:t>
            </a:r>
            <a:r>
              <a:rPr lang="en-US" b="1" baseline="0" dirty="0"/>
              <a:t> [weighted] </a:t>
            </a:r>
            <a:r>
              <a:rPr lang="en-US" b="1" dirty="0"/>
              <a:t>Base Sizes Listed in Order form Early Morning Bite to Bedtime/Late Night Snack:</a:t>
            </a:r>
          </a:p>
          <a:p>
            <a:r>
              <a:rPr lang="en-US" dirty="0"/>
              <a:t>TOTAL POPULATION OF ADULTS, TEENS AND KIDS</a:t>
            </a:r>
          </a:p>
          <a:p>
            <a:r>
              <a:rPr lang="en-US" sz="1200" b="0" i="0" u="none" strike="noStrike" kern="1200" dirty="0">
                <a:solidFill>
                  <a:schemeClr val="tx1"/>
                </a:solidFill>
                <a:effectLst/>
                <a:latin typeface="+mn-lt"/>
                <a:ea typeface="+mn-ea"/>
                <a:cs typeface="+mn-cs"/>
              </a:rPr>
              <a:t>2179 3854 4328 550 2642 6092 2875 3925 2174 8236 1630 1863 2145 3667</a:t>
            </a:r>
          </a:p>
          <a:p>
            <a:r>
              <a:rPr lang="en-US" b="0" dirty="0"/>
              <a:t>[1843 4340 5050 541 2576 6030 2752 3690 2039 8335 1605 1763 2020 3575]</a:t>
            </a:r>
          </a:p>
          <a:p>
            <a:r>
              <a:rPr lang="en-US" dirty="0"/>
              <a:t>Adults</a:t>
            </a:r>
          </a:p>
          <a:p>
            <a:r>
              <a:rPr lang="en-US" sz="1200" b="0" i="0" u="none" strike="noStrike" kern="1200" dirty="0">
                <a:solidFill>
                  <a:schemeClr val="tx1"/>
                </a:solidFill>
                <a:effectLst/>
                <a:latin typeface="+mn-lt"/>
                <a:ea typeface="+mn-ea"/>
                <a:cs typeface="+mn-cs"/>
              </a:rPr>
              <a:t>1766 3431 2740 450 1904 4625 2295 2882 1440 6478 1323 1603 1557 2857</a:t>
            </a:r>
          </a:p>
          <a:p>
            <a:r>
              <a:rPr lang="en-US" b="0" dirty="0"/>
              <a:t>[1489 3857 3145 454 1872 4593 2202 2723 1354 6569 1298 1521 1471 2797]</a:t>
            </a:r>
          </a:p>
          <a:p>
            <a:r>
              <a:rPr lang="en-US" dirty="0"/>
              <a:t>Teens</a:t>
            </a:r>
          </a:p>
          <a:p>
            <a:r>
              <a:rPr lang="en-US" sz="1200" b="0" i="0" u="none" strike="noStrike" kern="1200" dirty="0">
                <a:solidFill>
                  <a:schemeClr val="tx1"/>
                </a:solidFill>
                <a:effectLst/>
                <a:latin typeface="+mn-lt"/>
                <a:ea typeface="+mn-ea"/>
                <a:cs typeface="+mn-cs"/>
              </a:rPr>
              <a:t>139 264 387 25 178 489 209 328 219 651 106 166 180 379</a:t>
            </a:r>
          </a:p>
          <a:p>
            <a:r>
              <a:rPr lang="en-US" b="0" dirty="0"/>
              <a:t>[113 305 479 21 169 479 199 303 212 661 106 155 167 366]</a:t>
            </a:r>
          </a:p>
          <a:p>
            <a:r>
              <a:rPr lang="en-US" b="0" dirty="0"/>
              <a:t>Kids</a:t>
            </a:r>
          </a:p>
          <a:p>
            <a:r>
              <a:rPr lang="en-US" sz="1200" b="0" i="0" u="none" strike="noStrike" kern="1200" dirty="0">
                <a:solidFill>
                  <a:schemeClr val="tx1"/>
                </a:solidFill>
                <a:effectLst/>
                <a:latin typeface="+mn-lt"/>
                <a:ea typeface="+mn-ea"/>
                <a:cs typeface="+mn-cs"/>
              </a:rPr>
              <a:t>274 159 1201 75 560 978 371 715 515 1107 201 94 408 431</a:t>
            </a:r>
          </a:p>
          <a:p>
            <a:r>
              <a:rPr lang="en-US" b="0" dirty="0"/>
              <a:t>[241 179 1427 66 536 959 351 664 474 1105 201 87 382 413]</a:t>
            </a:r>
          </a:p>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922422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Occasion Unweighted</a:t>
            </a:r>
            <a:r>
              <a:rPr lang="en-US" b="1" baseline="0" dirty="0"/>
              <a:t> [weighted] </a:t>
            </a:r>
            <a:r>
              <a:rPr lang="en-US" b="1" dirty="0"/>
              <a:t>Base Sizes Listed in Order form Early Morning Bite to Bedtime/Late Night Snack:</a:t>
            </a:r>
          </a:p>
          <a:p>
            <a:r>
              <a:rPr lang="en-US" dirty="0"/>
              <a:t>TOTAL POPULATION OF ADULTS, TEENS AND KIDS</a:t>
            </a:r>
          </a:p>
          <a:p>
            <a:r>
              <a:rPr lang="en-US" sz="1200" b="0" i="0" u="none" strike="noStrike" kern="1200" dirty="0">
                <a:solidFill>
                  <a:schemeClr val="tx1"/>
                </a:solidFill>
                <a:effectLst/>
                <a:latin typeface="+mn-lt"/>
                <a:ea typeface="+mn-ea"/>
                <a:cs typeface="+mn-cs"/>
              </a:rPr>
              <a:t>2179 3854 4328 550 2642 6092 2875 3925 2174 8236 1630 1863 2145 3667</a:t>
            </a:r>
          </a:p>
          <a:p>
            <a:r>
              <a:rPr lang="en-US" b="0" dirty="0"/>
              <a:t>[1843 4340 5050 541 2576 6030 2752 3690 2039 8335 1605 1763 2020 3575]</a:t>
            </a:r>
          </a:p>
          <a:p>
            <a:r>
              <a:rPr lang="en-US" dirty="0"/>
              <a:t>Adults</a:t>
            </a:r>
          </a:p>
          <a:p>
            <a:r>
              <a:rPr lang="en-US" sz="1200" b="0" i="0" u="none" strike="noStrike" kern="1200" dirty="0">
                <a:solidFill>
                  <a:schemeClr val="tx1"/>
                </a:solidFill>
                <a:effectLst/>
                <a:latin typeface="+mn-lt"/>
                <a:ea typeface="+mn-ea"/>
                <a:cs typeface="+mn-cs"/>
              </a:rPr>
              <a:t>1766 3431 2740 450 1904 4625 2295 2882 1440 6478 1323 1603 1557 2857</a:t>
            </a:r>
          </a:p>
          <a:p>
            <a:r>
              <a:rPr lang="en-US" b="0" dirty="0"/>
              <a:t>[1489 3857 3145 454 1872 4593 2202 2723 1354 6569 1298 1521 1471 2797]</a:t>
            </a:r>
          </a:p>
          <a:p>
            <a:r>
              <a:rPr lang="en-US" dirty="0"/>
              <a:t>Teens</a:t>
            </a:r>
          </a:p>
          <a:p>
            <a:r>
              <a:rPr lang="en-US" sz="1200" b="0" i="0" u="none" strike="noStrike" kern="1200" dirty="0">
                <a:solidFill>
                  <a:schemeClr val="tx1"/>
                </a:solidFill>
                <a:effectLst/>
                <a:latin typeface="+mn-lt"/>
                <a:ea typeface="+mn-ea"/>
                <a:cs typeface="+mn-cs"/>
              </a:rPr>
              <a:t>139 264 387 25 178 489 209 328 219 651 106 166 180 379</a:t>
            </a:r>
          </a:p>
          <a:p>
            <a:r>
              <a:rPr lang="en-US" b="0" dirty="0"/>
              <a:t>[113 305 479 21 169 479 199 303 212 661 106 155 167 366]</a:t>
            </a:r>
          </a:p>
          <a:p>
            <a:r>
              <a:rPr lang="en-US" b="0" dirty="0"/>
              <a:t>Kids</a:t>
            </a:r>
          </a:p>
          <a:p>
            <a:r>
              <a:rPr lang="en-US" sz="1200" b="0" i="0" u="none" strike="noStrike" kern="1200" dirty="0">
                <a:solidFill>
                  <a:schemeClr val="tx1"/>
                </a:solidFill>
                <a:effectLst/>
                <a:latin typeface="+mn-lt"/>
                <a:ea typeface="+mn-ea"/>
                <a:cs typeface="+mn-cs"/>
              </a:rPr>
              <a:t>274 159 1201 75 560 978 371 715 515 1107 201 94 408 431</a:t>
            </a:r>
          </a:p>
          <a:p>
            <a:r>
              <a:rPr lang="en-US" b="0" dirty="0"/>
              <a:t>[241 179 1427 66 536 959 351 664 474 1105 201 87 382 413]</a:t>
            </a:r>
          </a:p>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4337641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growth/decline across occasions for my category?  Who eats the most occasions for my category and how has that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53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147849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251289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0617A6-EA5C-44A5-9F1C-072D49344FF5}" type="slidenum">
              <a:rPr kumimoji="0" lang="en-US" sz="1200" b="0" i="0" u="none" strike="noStrike" kern="1200" cap="none" spc="0" normalizeH="0" baseline="0" noProof="0" smtClean="0">
                <a:ln>
                  <a:noFill/>
                </a:ln>
                <a:solidFill>
                  <a:prstClr val="black"/>
                </a:solidFill>
                <a:effectLst/>
                <a:uLnTx/>
                <a:uFillTx/>
                <a:latin typeface="Calibri"/>
                <a:cs typeface="Arial"/>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a:cs typeface="Arial"/>
            </a:endParaRPr>
          </a:p>
        </p:txBody>
      </p:sp>
    </p:spTree>
    <p:extLst>
      <p:ext uri="{BB962C8B-B14F-4D97-AF65-F5344CB8AC3E}">
        <p14:creationId xmlns:p14="http://schemas.microsoft.com/office/powerpoint/2010/main" val="7562709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502744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56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407946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57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3836549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2888136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9743120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1135704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growth/decline across occasions for my category?  Who eats the most occasions for my category and how has that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401016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2512891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9432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smtClean="0">
                <a:ln>
                  <a:noFill/>
                </a:ln>
                <a:solidFill>
                  <a:prstClr val="black"/>
                </a:solidFill>
                <a:effectLst/>
                <a:uLnTx/>
                <a:uFillTx/>
                <a:latin typeface="Calibri"/>
                <a:ea typeface="+mn-ea"/>
                <a:cs typeface="Arial"/>
              </a:rPr>
              <a:pPr marL="0" marR="0" lvl="0" indent="0" algn="r" defTabSz="914400" rtl="0" eaLnBrk="1" fontAlgn="auto" latinLnBrk="0" hangingPunct="1">
                <a:lnSpc>
                  <a:spcPct val="100000"/>
                </a:lnSpc>
                <a:spcBef>
                  <a:spcPct val="0"/>
                </a:spcBef>
                <a:spcAft>
                  <a:spcPct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Arial"/>
            </a:endParaRPr>
          </a:p>
        </p:txBody>
      </p:sp>
    </p:spTree>
    <p:extLst>
      <p:ext uri="{BB962C8B-B14F-4D97-AF65-F5344CB8AC3E}">
        <p14:creationId xmlns:p14="http://schemas.microsoft.com/office/powerpoint/2010/main" val="170610195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48501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1282303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1135704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growth/decline across occasions for my category?  Who eats the most occasions for my category and how has that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401016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1282303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2888136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468386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7363055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58247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540148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1135704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Arial"/>
              </a:rPr>
              <a:pPr marL="0" marR="0" lvl="0" indent="0" algn="r" defTabSz="928299" rtl="0" eaLnBrk="1" fontAlgn="auto" latinLnBrk="0" hangingPunct="1">
                <a:lnSpc>
                  <a:spcPct val="100000"/>
                </a:lnSpc>
                <a:spcBef>
                  <a:spcPct val="0"/>
                </a:spcBef>
                <a:spcAft>
                  <a:spcPct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a:ea typeface="+mn-ea"/>
              <a:cs typeface="Arial"/>
            </a:endParaRPr>
          </a:p>
        </p:txBody>
      </p:sp>
    </p:spTree>
    <p:extLst>
      <p:ext uri="{BB962C8B-B14F-4D97-AF65-F5344CB8AC3E}">
        <p14:creationId xmlns:p14="http://schemas.microsoft.com/office/powerpoint/2010/main" val="19088537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growth/decline across occasions for my category?  Who eats the most occasions for my category and how has that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4010165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80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3836549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25128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782682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Who’s and what channel are driving the growth or decline by occasion</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401016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p:cNvSpPr/>
          <p:nvPr userDrawn="1"/>
        </p:nvSpPr>
        <p:spPr>
          <a:xfrm>
            <a:off x="0" y="0"/>
            <a:ext cx="12192528" cy="6855263"/>
          </a:xfrm>
          <a:prstGeom prst="rect">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lt"/>
            </a:endParaRPr>
          </a:p>
        </p:txBody>
      </p:sp>
      <p:grpSp>
        <p:nvGrpSpPr>
          <p:cNvPr id="4" name="Group 3"/>
          <p:cNvGrpSpPr/>
          <p:nvPr userDrawn="1"/>
        </p:nvGrpSpPr>
        <p:grpSpPr>
          <a:xfrm rot="5400000">
            <a:off x="6812698" y="1018570"/>
            <a:ext cx="6139714" cy="4097218"/>
            <a:chOff x="0" y="6488755"/>
            <a:chExt cx="3604717" cy="369245"/>
          </a:xfrm>
        </p:grpSpPr>
        <p:sp>
          <p:nvSpPr>
            <p:cNvPr id="19" name="Rectangle 18"/>
            <p:cNvSpPr/>
            <p:nvPr userDrawn="1"/>
          </p:nvSpPr>
          <p:spPr>
            <a:xfrm>
              <a:off x="0" y="6488755"/>
              <a:ext cx="3604716" cy="3692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p:cNvSpPr/>
            <p:nvPr userDrawn="1"/>
          </p:nvSpPr>
          <p:spPr>
            <a:xfrm rot="16200000">
              <a:off x="3263520" y="6515062"/>
              <a:ext cx="367503" cy="314890"/>
            </a:xfrm>
            <a:prstGeom prst="triangle">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ctrTitle"/>
          </p:nvPr>
        </p:nvSpPr>
        <p:spPr>
          <a:xfrm>
            <a:off x="746235" y="2779078"/>
            <a:ext cx="7087711" cy="822960"/>
          </a:xfrm>
        </p:spPr>
        <p:txBody>
          <a:bodyPr anchor="b"/>
          <a:lstStyle>
            <a:lvl1pPr algn="l">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746235" y="3602038"/>
            <a:ext cx="7087711" cy="822960"/>
          </a:xfrm>
        </p:spPr>
        <p:txBody>
          <a:bodyPr anchor="t"/>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3" name="Picture 4" descr="Image result for kelloggs logo"/>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8068055" y="188793"/>
            <a:ext cx="898988" cy="320040"/>
          </a:xfrm>
          <a:prstGeom prst="rect">
            <a:avLst/>
          </a:prstGeom>
          <a:noFill/>
          <a:extLst>
            <a:ext uri="{909E8E84-426E-40DD-AFC4-6F175D3DCCD1}">
              <a14:hiddenFill xmlns:a14="http://schemas.microsoft.com/office/drawing/2010/main">
                <a:solidFill>
                  <a:srgbClr val="FFFFFF"/>
                </a:solidFill>
              </a14:hiddenFill>
            </a:ext>
          </a:extLst>
        </p:spPr>
      </p:pic>
      <p:sp>
        <p:nvSpPr>
          <p:cNvPr id="32"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bg1"/>
                </a:solidFill>
                <a:latin typeface="+mn-lt"/>
              </a:defRPr>
            </a:lvl1pPr>
          </a:lstStyle>
          <a:p>
            <a:fld id="{A26DCA39-FE7E-4B33-9419-C9BB65BD885E}" type="slidenum">
              <a:rPr lang="en-US" smtClean="0"/>
              <a:t>‹#›</a:t>
            </a:fld>
            <a:endParaRPr lang="en-US"/>
          </a:p>
        </p:txBody>
      </p:sp>
      <p:sp>
        <p:nvSpPr>
          <p:cNvPr id="6" name="Content Placeholder 5"/>
          <p:cNvSpPr>
            <a:spLocks noGrp="1"/>
          </p:cNvSpPr>
          <p:nvPr>
            <p:ph sz="quarter" idx="10"/>
          </p:nvPr>
        </p:nvSpPr>
        <p:spPr>
          <a:xfrm>
            <a:off x="8068055" y="817563"/>
            <a:ext cx="3642617" cy="4413250"/>
          </a:xfrm>
        </p:spPr>
        <p:txBody>
          <a:bodyPr>
            <a:normAutofit/>
          </a:bodyPr>
          <a:lstStyle>
            <a:lvl1pPr marL="0" indent="0">
              <a:buNone/>
              <a:defRPr sz="1400">
                <a:solidFill>
                  <a:schemeClr val="tx2"/>
                </a:solidFill>
              </a:defRPr>
            </a:lvl1pPr>
            <a:lvl2pPr marL="457200" indent="0">
              <a:buNone/>
              <a:defRPr sz="1200">
                <a:solidFill>
                  <a:schemeClr val="tx2"/>
                </a:solidFill>
              </a:defRPr>
            </a:lvl2pPr>
            <a:lvl3pPr marL="914400" indent="0">
              <a:buNone/>
              <a:defRPr sz="1100">
                <a:solidFill>
                  <a:schemeClr val="tx2"/>
                </a:solidFill>
              </a:defRPr>
            </a:lvl3pPr>
            <a:lvl4pPr marL="1371600" indent="0">
              <a:buNone/>
              <a:defRPr sz="1050">
                <a:solidFill>
                  <a:schemeClr val="tx2"/>
                </a:solidFill>
              </a:defRPr>
            </a:lvl4pPr>
            <a:lvl5pPr marL="1828800" indent="0">
              <a:buNone/>
              <a:defRPr sz="105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4143763"/>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12" name="Rectangle 11"/>
          <p:cNvSpPr/>
          <p:nvPr userDrawn="1"/>
        </p:nvSpPr>
        <p:spPr>
          <a:xfrm>
            <a:off x="0" y="0"/>
            <a:ext cx="12192528" cy="6855263"/>
          </a:xfrm>
          <a:prstGeom prst="rect">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lt"/>
            </a:endParaRPr>
          </a:p>
        </p:txBody>
      </p:sp>
      <p:sp>
        <p:nvSpPr>
          <p:cNvPr id="19" name="Rectangle 18"/>
          <p:cNvSpPr/>
          <p:nvPr userDrawn="1"/>
        </p:nvSpPr>
        <p:spPr>
          <a:xfrm>
            <a:off x="0" y="6488755"/>
            <a:ext cx="3604716" cy="3692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p:cNvSpPr/>
          <p:nvPr userDrawn="1"/>
        </p:nvSpPr>
        <p:spPr>
          <a:xfrm rot="16200000">
            <a:off x="3315472" y="6567014"/>
            <a:ext cx="365760" cy="212728"/>
          </a:xfrm>
          <a:prstGeom prst="triangle">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46235" y="2779078"/>
            <a:ext cx="9144000" cy="822960"/>
          </a:xfrm>
        </p:spPr>
        <p:txBody>
          <a:bodyPr anchor="b"/>
          <a:lstStyle>
            <a:lvl1pPr algn="l">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746235" y="3602038"/>
            <a:ext cx="9144000" cy="822960"/>
          </a:xfrm>
        </p:spPr>
        <p:txBody>
          <a:bodyPr anchor="t"/>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3" name="Picture 4" descr="Image result for kelloggs logo"/>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292655" y="6521707"/>
            <a:ext cx="898988" cy="320040"/>
          </a:xfrm>
          <a:prstGeom prst="rect">
            <a:avLst/>
          </a:prstGeom>
          <a:noFill/>
          <a:extLst>
            <a:ext uri="{909E8E84-426E-40DD-AFC4-6F175D3DCCD1}">
              <a14:hiddenFill xmlns:a14="http://schemas.microsoft.com/office/drawing/2010/main">
                <a:solidFill>
                  <a:srgbClr val="FFFFFF"/>
                </a:solidFill>
              </a14:hiddenFill>
            </a:ext>
          </a:extLst>
        </p:spPr>
      </p:pic>
      <p:sp>
        <p:nvSpPr>
          <p:cNvPr id="32"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bg1"/>
                </a:solidFill>
                <a:latin typeface="+mn-lt"/>
              </a:defRPr>
            </a:lvl1pPr>
          </a:lstStyle>
          <a:p>
            <a:fld id="{A26DCA39-FE7E-4B33-9419-C9BB65BD885E}" type="slidenum">
              <a:rPr lang="en-US" smtClean="0"/>
              <a:t>‹#›</a:t>
            </a:fld>
            <a:endParaRPr lang="en-US"/>
          </a:p>
        </p:txBody>
      </p:sp>
      <p:sp>
        <p:nvSpPr>
          <p:cNvPr id="37" name="TextBox 36"/>
          <p:cNvSpPr txBox="1"/>
          <p:nvPr userDrawn="1"/>
        </p:nvSpPr>
        <p:spPr>
          <a:xfrm>
            <a:off x="10318343" y="6531038"/>
            <a:ext cx="1476308" cy="276999"/>
          </a:xfrm>
          <a:prstGeom prst="rect">
            <a:avLst/>
          </a:prstGeom>
          <a:noFill/>
        </p:spPr>
        <p:txBody>
          <a:bodyPr wrap="square" rtlCol="0">
            <a:spAutoFit/>
          </a:bodyPr>
          <a:lstStyle/>
          <a:p>
            <a:r>
              <a:rPr lang="en-US" sz="1200">
                <a:solidFill>
                  <a:schemeClr val="bg1"/>
                </a:solidFill>
                <a:latin typeface="+mj-lt"/>
              </a:rPr>
              <a:t>DEPLOY</a:t>
            </a:r>
            <a:r>
              <a:rPr lang="en-US" sz="1200" baseline="0">
                <a:solidFill>
                  <a:schemeClr val="bg1"/>
                </a:solidFill>
                <a:latin typeface="+mj-lt"/>
              </a:rPr>
              <a:t> FOR GROWTH</a:t>
            </a:r>
            <a:endParaRPr lang="en-US" sz="1200">
              <a:solidFill>
                <a:schemeClr val="bg1"/>
              </a:solidFill>
              <a:latin typeface="+mj-lt"/>
            </a:endParaRPr>
          </a:p>
        </p:txBody>
      </p:sp>
      <p:grpSp>
        <p:nvGrpSpPr>
          <p:cNvPr id="14" name="Group 13"/>
          <p:cNvGrpSpPr/>
          <p:nvPr userDrawn="1"/>
        </p:nvGrpSpPr>
        <p:grpSpPr>
          <a:xfrm>
            <a:off x="9884463" y="6580732"/>
            <a:ext cx="488937" cy="187227"/>
            <a:chOff x="9858336" y="6580732"/>
            <a:chExt cx="488937" cy="187227"/>
          </a:xfrm>
          <a:solidFill>
            <a:schemeClr val="bg1"/>
          </a:solidFill>
        </p:grpSpPr>
        <p:sp>
          <p:nvSpPr>
            <p:cNvPr id="15" name="Isosceles Triangle 14"/>
            <p:cNvSpPr>
              <a:spLocks noChangeAspect="1"/>
            </p:cNvSpPr>
            <p:nvPr userDrawn="1"/>
          </p:nvSpPr>
          <p:spPr>
            <a:xfrm rot="5400000" flipH="1">
              <a:off x="9843721" y="6599694"/>
              <a:ext cx="182880" cy="153649"/>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p:cNvSpPr>
              <a:spLocks noChangeAspect="1"/>
            </p:cNvSpPr>
            <p:nvPr userDrawn="1"/>
          </p:nvSpPr>
          <p:spPr>
            <a:xfrm rot="5400000" flipH="1">
              <a:off x="9958188" y="6595347"/>
              <a:ext cx="182880" cy="153649"/>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a:spLocks noChangeAspect="1"/>
            </p:cNvSpPr>
            <p:nvPr userDrawn="1"/>
          </p:nvSpPr>
          <p:spPr>
            <a:xfrm rot="5400000" flipH="1">
              <a:off x="10072953" y="6595347"/>
              <a:ext cx="182880" cy="153649"/>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a:spLocks noChangeAspect="1"/>
            </p:cNvSpPr>
            <p:nvPr userDrawn="1"/>
          </p:nvSpPr>
          <p:spPr>
            <a:xfrm rot="5400000" flipH="1">
              <a:off x="10179009" y="6595347"/>
              <a:ext cx="182880" cy="153649"/>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64014893"/>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6235" y="2779078"/>
            <a:ext cx="9144000" cy="822960"/>
          </a:xfrm>
        </p:spPr>
        <p:txBody>
          <a:bodyPr anchor="b"/>
          <a:lstStyle>
            <a:lvl1pPr algn="l">
              <a:defRPr sz="6000"/>
            </a:lvl1pPr>
          </a:lstStyle>
          <a:p>
            <a:r>
              <a:rPr lang="en-US"/>
              <a:t>Click to edit Master title style</a:t>
            </a:r>
          </a:p>
        </p:txBody>
      </p:sp>
      <p:sp>
        <p:nvSpPr>
          <p:cNvPr id="3" name="Subtitle 2"/>
          <p:cNvSpPr>
            <a:spLocks noGrp="1"/>
          </p:cNvSpPr>
          <p:nvPr>
            <p:ph type="subTitle" idx="1"/>
          </p:nvPr>
        </p:nvSpPr>
        <p:spPr>
          <a:xfrm>
            <a:off x="746235" y="3602038"/>
            <a:ext cx="9144000" cy="822960"/>
          </a:xfrm>
        </p:spPr>
        <p:txBody>
          <a:bodyPr anchor="t"/>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tx1">
                    <a:lumMod val="50000"/>
                    <a:lumOff val="50000"/>
                  </a:schemeClr>
                </a:solidFill>
                <a:latin typeface="+mn-lt"/>
              </a:defRPr>
            </a:lvl1pPr>
          </a:lstStyle>
          <a:p>
            <a:fld id="{A26DCA39-FE7E-4B33-9419-C9BB65BD885E}" type="slidenum">
              <a:rPr lang="en-US" smtClean="0"/>
              <a:t>‹#›</a:t>
            </a:fld>
            <a:endParaRPr lang="en-US"/>
          </a:p>
        </p:txBody>
      </p:sp>
    </p:spTree>
    <p:extLst>
      <p:ext uri="{BB962C8B-B14F-4D97-AF65-F5344CB8AC3E}">
        <p14:creationId xmlns:p14="http://schemas.microsoft.com/office/powerpoint/2010/main" val="3175265743"/>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tx1">
                    <a:lumMod val="50000"/>
                    <a:lumOff val="50000"/>
                  </a:schemeClr>
                </a:solidFill>
                <a:latin typeface="+mn-lt"/>
              </a:defRPr>
            </a:lvl1pPr>
          </a:lstStyle>
          <a:p>
            <a:fld id="{A26DCA39-FE7E-4B33-9419-C9BB65BD885E}" type="slidenum">
              <a:rPr lang="en-US" smtClean="0"/>
              <a:t>‹#›</a:t>
            </a:fld>
            <a:endParaRPr lang="en-US"/>
          </a:p>
        </p:txBody>
      </p:sp>
    </p:spTree>
    <p:extLst>
      <p:ext uri="{BB962C8B-B14F-4D97-AF65-F5344CB8AC3E}">
        <p14:creationId xmlns:p14="http://schemas.microsoft.com/office/powerpoint/2010/main" val="173990734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tx1">
                    <a:lumMod val="50000"/>
                    <a:lumOff val="50000"/>
                  </a:schemeClr>
                </a:solidFill>
                <a:latin typeface="+mn-lt"/>
              </a:defRPr>
            </a:lvl1pPr>
          </a:lstStyle>
          <a:p>
            <a:fld id="{A26DCA39-FE7E-4B33-9419-C9BB65BD885E}" type="slidenum">
              <a:rPr lang="en-US" smtClean="0"/>
              <a:t>‹#›</a:t>
            </a:fld>
            <a:endParaRPr lang="en-US"/>
          </a:p>
        </p:txBody>
      </p:sp>
    </p:spTree>
    <p:extLst>
      <p:ext uri="{BB962C8B-B14F-4D97-AF65-F5344CB8AC3E}">
        <p14:creationId xmlns:p14="http://schemas.microsoft.com/office/powerpoint/2010/main" val="1024740004"/>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reak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907D9639-2A2B-4803-9EB0-BEC58BCBF2BD}"/>
              </a:ext>
            </a:extLst>
          </p:cNvPr>
          <p:cNvSpPr>
            <a:spLocks noGrp="1"/>
          </p:cNvSpPr>
          <p:nvPr>
            <p:ph type="pic" sz="quarter" idx="11"/>
          </p:nvPr>
        </p:nvSpPr>
        <p:spPr>
          <a:xfrm>
            <a:off x="6564656" y="0"/>
            <a:ext cx="5627344" cy="6858000"/>
          </a:xfrm>
          <a:prstGeom prst="rect">
            <a:avLst/>
          </a:prstGeom>
        </p:spPr>
        <p:txBody>
          <a:bodyPr/>
          <a:lstStyle/>
          <a:p>
            <a:r>
              <a:rPr lang="en-US"/>
              <a:t>Click icon to add picture</a:t>
            </a:r>
          </a:p>
        </p:txBody>
      </p:sp>
      <p:pic>
        <p:nvPicPr>
          <p:cNvPr id="5" name="Picture 4" descr="Break Slide 1 Red Block.png">
            <a:extLst>
              <a:ext uri="{FF2B5EF4-FFF2-40B4-BE49-F238E27FC236}">
                <a16:creationId xmlns:a16="http://schemas.microsoft.com/office/drawing/2014/main" id="{9B4B5A56-F912-4FDB-8F43-E14CBE0BECC5}"/>
              </a:ext>
            </a:extLst>
          </p:cNvPr>
          <p:cNvPicPr>
            <a:picLocks noChangeAspect="1"/>
          </p:cNvPicPr>
          <p:nvPr userDrawn="1"/>
        </p:nvPicPr>
        <p:blipFill>
          <a:blip r:embed="rId2"/>
          <a:stretch>
            <a:fillRect/>
          </a:stretch>
        </p:blipFill>
        <p:spPr>
          <a:xfrm>
            <a:off x="0" y="1431839"/>
            <a:ext cx="6469160" cy="3038475"/>
          </a:xfrm>
          <a:prstGeom prst="rect">
            <a:avLst/>
          </a:prstGeom>
        </p:spPr>
      </p:pic>
      <p:sp>
        <p:nvSpPr>
          <p:cNvPr id="12" name="Text Placeholder 11">
            <a:extLst>
              <a:ext uri="{FF2B5EF4-FFF2-40B4-BE49-F238E27FC236}">
                <a16:creationId xmlns:a16="http://schemas.microsoft.com/office/drawing/2014/main" id="{40687B38-FFAD-48EE-85E7-653DBB62CA7F}"/>
              </a:ext>
            </a:extLst>
          </p:cNvPr>
          <p:cNvSpPr>
            <a:spLocks noGrp="1"/>
          </p:cNvSpPr>
          <p:nvPr>
            <p:ph type="body" sz="quarter" idx="10"/>
          </p:nvPr>
        </p:nvSpPr>
        <p:spPr>
          <a:xfrm>
            <a:off x="357626" y="1966575"/>
            <a:ext cx="6032483" cy="1969001"/>
          </a:xfrm>
          <a:prstGeom prst="rect">
            <a:avLst/>
          </a:prstGeom>
        </p:spPr>
        <p:txBody>
          <a:bodyPr/>
          <a:lstStyle>
            <a:lvl1pPr marL="0" indent="0">
              <a:lnSpc>
                <a:spcPct val="80000"/>
              </a:lnSpc>
              <a:buNone/>
              <a:defRPr sz="8300" cap="all" baseline="0">
                <a:solidFill>
                  <a:schemeClr val="bg1"/>
                </a:solidFill>
                <a:latin typeface="+mj-lt"/>
              </a:defRPr>
            </a:lvl1pPr>
            <a:lvl2pPr marL="457200" indent="0">
              <a:lnSpc>
                <a:spcPct val="80000"/>
              </a:lnSpc>
              <a:buNone/>
              <a:defRPr sz="8300" cap="all" baseline="0">
                <a:solidFill>
                  <a:schemeClr val="bg1"/>
                </a:solidFill>
                <a:latin typeface="+mj-lt"/>
              </a:defRPr>
            </a:lvl2pPr>
            <a:lvl3pPr marL="914400" indent="0">
              <a:lnSpc>
                <a:spcPct val="80000"/>
              </a:lnSpc>
              <a:buNone/>
              <a:defRPr sz="8300" cap="all" baseline="0">
                <a:solidFill>
                  <a:schemeClr val="bg1"/>
                </a:solidFill>
                <a:latin typeface="+mj-lt"/>
              </a:defRPr>
            </a:lvl3pPr>
            <a:lvl4pPr marL="1371600" indent="0">
              <a:lnSpc>
                <a:spcPct val="80000"/>
              </a:lnSpc>
              <a:buNone/>
              <a:defRPr sz="8300" cap="all" baseline="0">
                <a:solidFill>
                  <a:schemeClr val="bg1"/>
                </a:solidFill>
                <a:latin typeface="+mj-lt"/>
              </a:defRPr>
            </a:lvl4pPr>
            <a:lvl5pPr marL="1828800" indent="0">
              <a:lnSpc>
                <a:spcPct val="80000"/>
              </a:lnSpc>
              <a:buNone/>
              <a:defRPr sz="8300" cap="all" baseline="0">
                <a:solidFill>
                  <a:schemeClr val="bg1"/>
                </a:solidFill>
                <a:latin typeface="+mj-lt"/>
              </a:defRPr>
            </a:lvl5pPr>
          </a:lstStyle>
          <a:p>
            <a:pPr lvl="0"/>
            <a:r>
              <a:rPr lang="en-US"/>
              <a:t>Edit Master text styles</a:t>
            </a:r>
          </a:p>
        </p:txBody>
      </p:sp>
    </p:spTree>
    <p:extLst>
      <p:ext uri="{BB962C8B-B14F-4D97-AF65-F5344CB8AC3E}">
        <p14:creationId xmlns:p14="http://schemas.microsoft.com/office/powerpoint/2010/main" val="460397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with bracket">
    <p:spTree>
      <p:nvGrpSpPr>
        <p:cNvPr id="1" name=""/>
        <p:cNvGrpSpPr/>
        <p:nvPr/>
      </p:nvGrpSpPr>
      <p:grpSpPr>
        <a:xfrm>
          <a:off x="0" y="0"/>
          <a:ext cx="0" cy="0"/>
          <a:chOff x="0" y="0"/>
          <a:chExt cx="0" cy="0"/>
        </a:xfrm>
      </p:grpSpPr>
      <p:sp>
        <p:nvSpPr>
          <p:cNvPr id="9" name="Title Placeholder 1">
            <a:extLst>
              <a:ext uri="{FF2B5EF4-FFF2-40B4-BE49-F238E27FC236}">
                <a16:creationId xmlns:a16="http://schemas.microsoft.com/office/drawing/2014/main" id="{3ED544A6-DFBC-48CC-B400-7792DC411B68}"/>
              </a:ext>
            </a:extLst>
          </p:cNvPr>
          <p:cNvSpPr>
            <a:spLocks noGrp="1"/>
          </p:cNvSpPr>
          <p:nvPr>
            <p:ph type="title"/>
          </p:nvPr>
        </p:nvSpPr>
        <p:spPr>
          <a:xfrm>
            <a:off x="426720" y="365125"/>
            <a:ext cx="10536700" cy="549275"/>
          </a:xfrm>
          <a:prstGeom prst="rect">
            <a:avLst/>
          </a:prstGeom>
        </p:spPr>
        <p:txBody>
          <a:bodyPr vert="horz" lIns="91440" tIns="45720" rIns="91440" bIns="45720" rtlCol="0" anchor="ctr">
            <a:normAutofit/>
          </a:bodyPr>
          <a:lstStyle/>
          <a:p>
            <a:r>
              <a:rPr lang="en-US"/>
              <a:t>Click to edit Master title style</a:t>
            </a:r>
          </a:p>
        </p:txBody>
      </p:sp>
      <p:sp>
        <p:nvSpPr>
          <p:cNvPr id="10" name="Content Placeholder 2">
            <a:extLst>
              <a:ext uri="{FF2B5EF4-FFF2-40B4-BE49-F238E27FC236}">
                <a16:creationId xmlns:a16="http://schemas.microsoft.com/office/drawing/2014/main" id="{5B9D8EC9-1DC9-45F3-B875-CD90B2A0A03E}"/>
              </a:ext>
            </a:extLst>
          </p:cNvPr>
          <p:cNvSpPr>
            <a:spLocks noGrp="1"/>
          </p:cNvSpPr>
          <p:nvPr>
            <p:ph idx="1"/>
          </p:nvPr>
        </p:nvSpPr>
        <p:spPr>
          <a:xfrm>
            <a:off x="426720" y="1421150"/>
            <a:ext cx="1133856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7228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with bracket">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9605993-631E-4386-AB6C-EFC4FEFD7756}"/>
              </a:ext>
            </a:extLst>
          </p:cNvPr>
          <p:cNvSpPr>
            <a:spLocks noGrp="1"/>
          </p:cNvSpPr>
          <p:nvPr>
            <p:ph type="body" sz="quarter" idx="10" hasCustomPrompt="1"/>
          </p:nvPr>
        </p:nvSpPr>
        <p:spPr>
          <a:xfrm>
            <a:off x="274392" y="274321"/>
            <a:ext cx="8050722" cy="954107"/>
          </a:xfrm>
        </p:spPr>
        <p:txBody>
          <a:bodyPr>
            <a:noAutofit/>
          </a:bodyPr>
          <a:lstStyle>
            <a:lvl1pPr marL="0" marR="0" indent="0" algn="l" defTabSz="457200" rtl="0" eaLnBrk="1" fontAlgn="auto" latinLnBrk="0" hangingPunct="1">
              <a:lnSpc>
                <a:spcPct val="100000"/>
              </a:lnSpc>
              <a:spcBef>
                <a:spcPts val="0"/>
              </a:spcBef>
              <a:spcAft>
                <a:spcPts val="0"/>
              </a:spcAft>
              <a:buClrTx/>
              <a:buSzTx/>
              <a:buFontTx/>
              <a:buNone/>
              <a:tabLst/>
              <a:defRPr lang="en-US" sz="5600" kern="1200" cap="all" baseline="0" dirty="0" smtClean="0">
                <a:solidFill>
                  <a:srgbClr val="C2032D"/>
                </a:solidFill>
                <a:latin typeface="Barlow Condensed ExtraBold"/>
                <a:ea typeface="+mn-ea"/>
                <a:cs typeface="Barlow Condensed ExtraBold"/>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5600" b="0" i="0" u="none" strike="noStrike" kern="1200" cap="all" spc="0" normalizeH="0" baseline="0" noProof="0">
                <a:ln>
                  <a:noFill/>
                </a:ln>
                <a:solidFill>
                  <a:srgbClr val="C2032D"/>
                </a:solidFill>
                <a:effectLst/>
                <a:uLnTx/>
                <a:uFillTx/>
                <a:latin typeface="Barlow Condensed ExtraBold"/>
                <a:ea typeface="+mn-ea"/>
                <a:cs typeface="Barlow Condensed ExtraBold"/>
              </a:rPr>
              <a:t>SLIDE TITLE</a:t>
            </a:r>
          </a:p>
        </p:txBody>
      </p:sp>
      <p:sp>
        <p:nvSpPr>
          <p:cNvPr id="7" name="Text Placeholder 3">
            <a:extLst>
              <a:ext uri="{FF2B5EF4-FFF2-40B4-BE49-F238E27FC236}">
                <a16:creationId xmlns:a16="http://schemas.microsoft.com/office/drawing/2014/main" id="{0FDF9AC5-B483-4285-8E3A-88EAD7F2AB68}"/>
              </a:ext>
            </a:extLst>
          </p:cNvPr>
          <p:cNvSpPr>
            <a:spLocks noGrp="1"/>
          </p:cNvSpPr>
          <p:nvPr>
            <p:ph type="body" sz="quarter" idx="11"/>
          </p:nvPr>
        </p:nvSpPr>
        <p:spPr>
          <a:xfrm>
            <a:off x="497880" y="1473436"/>
            <a:ext cx="10966178" cy="4591944"/>
          </a:xfrm>
          <a:prstGeom prst="rect">
            <a:avLst/>
          </a:prstGeom>
        </p:spPr>
        <p:txBody>
          <a:bodyPr/>
          <a:lstStyle>
            <a:lvl1pPr>
              <a:defRPr sz="2000">
                <a:solidFill>
                  <a:schemeClr val="tx1"/>
                </a:solidFill>
              </a:defRPr>
            </a:lvl1pPr>
            <a:lvl2pPr>
              <a:defRPr sz="1800">
                <a:solidFill>
                  <a:schemeClr val="tx1"/>
                </a:solidFill>
              </a:defRPr>
            </a:lvl2pPr>
            <a:lvl3pPr>
              <a:defRPr sz="1600">
                <a:solidFill>
                  <a:schemeClr val="tx1"/>
                </a:solidFill>
              </a:defRPr>
            </a:lvl3pPr>
            <a:lvl4pPr>
              <a:defRPr sz="1400">
                <a:solidFill>
                  <a:schemeClr val="tx1"/>
                </a:solidFill>
              </a:defRPr>
            </a:lvl4pPr>
            <a:lvl5pPr>
              <a:defRPr sz="14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3513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reak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907D9639-2A2B-4803-9EB0-BEC58BCBF2BD}"/>
              </a:ext>
            </a:extLst>
          </p:cNvPr>
          <p:cNvSpPr>
            <a:spLocks noGrp="1"/>
          </p:cNvSpPr>
          <p:nvPr>
            <p:ph type="pic" sz="quarter" idx="11"/>
          </p:nvPr>
        </p:nvSpPr>
        <p:spPr>
          <a:xfrm>
            <a:off x="6564656" y="0"/>
            <a:ext cx="5627344" cy="6858000"/>
          </a:xfrm>
          <a:prstGeom prst="rect">
            <a:avLst/>
          </a:prstGeom>
        </p:spPr>
        <p:txBody>
          <a:bodyPr/>
          <a:lstStyle/>
          <a:p>
            <a:r>
              <a:rPr lang="en-US"/>
              <a:t>Click icon to add picture</a:t>
            </a:r>
          </a:p>
        </p:txBody>
      </p:sp>
      <p:pic>
        <p:nvPicPr>
          <p:cNvPr id="5" name="Picture 4" descr="Break Slide 1 Red Block.png">
            <a:extLst>
              <a:ext uri="{FF2B5EF4-FFF2-40B4-BE49-F238E27FC236}">
                <a16:creationId xmlns:a16="http://schemas.microsoft.com/office/drawing/2014/main" id="{9B4B5A56-F912-4FDB-8F43-E14CBE0BECC5}"/>
              </a:ext>
            </a:extLst>
          </p:cNvPr>
          <p:cNvPicPr>
            <a:picLocks noChangeAspect="1"/>
          </p:cNvPicPr>
          <p:nvPr userDrawn="1"/>
        </p:nvPicPr>
        <p:blipFill>
          <a:blip r:embed="rId2"/>
          <a:stretch>
            <a:fillRect/>
          </a:stretch>
        </p:blipFill>
        <p:spPr>
          <a:xfrm>
            <a:off x="0" y="1431839"/>
            <a:ext cx="6469160" cy="3038475"/>
          </a:xfrm>
          <a:prstGeom prst="rect">
            <a:avLst/>
          </a:prstGeom>
        </p:spPr>
      </p:pic>
      <p:sp>
        <p:nvSpPr>
          <p:cNvPr id="12" name="Text Placeholder 11">
            <a:extLst>
              <a:ext uri="{FF2B5EF4-FFF2-40B4-BE49-F238E27FC236}">
                <a16:creationId xmlns:a16="http://schemas.microsoft.com/office/drawing/2014/main" id="{40687B38-FFAD-48EE-85E7-653DBB62CA7F}"/>
              </a:ext>
            </a:extLst>
          </p:cNvPr>
          <p:cNvSpPr>
            <a:spLocks noGrp="1"/>
          </p:cNvSpPr>
          <p:nvPr>
            <p:ph type="body" sz="quarter" idx="10"/>
          </p:nvPr>
        </p:nvSpPr>
        <p:spPr>
          <a:xfrm>
            <a:off x="357626" y="1966575"/>
            <a:ext cx="6032483" cy="1969001"/>
          </a:xfrm>
          <a:prstGeom prst="rect">
            <a:avLst/>
          </a:prstGeom>
        </p:spPr>
        <p:txBody>
          <a:bodyPr/>
          <a:lstStyle>
            <a:lvl1pPr marL="0" indent="0">
              <a:lnSpc>
                <a:spcPct val="80000"/>
              </a:lnSpc>
              <a:buNone/>
              <a:defRPr sz="8300" cap="all" baseline="0">
                <a:solidFill>
                  <a:schemeClr val="bg1"/>
                </a:solidFill>
                <a:latin typeface="+mj-lt"/>
              </a:defRPr>
            </a:lvl1pPr>
            <a:lvl2pPr marL="457200" indent="0">
              <a:lnSpc>
                <a:spcPct val="80000"/>
              </a:lnSpc>
              <a:buNone/>
              <a:defRPr sz="8300" cap="all" baseline="0">
                <a:solidFill>
                  <a:schemeClr val="bg1"/>
                </a:solidFill>
                <a:latin typeface="+mj-lt"/>
              </a:defRPr>
            </a:lvl2pPr>
            <a:lvl3pPr marL="914400" indent="0">
              <a:lnSpc>
                <a:spcPct val="80000"/>
              </a:lnSpc>
              <a:buNone/>
              <a:defRPr sz="8300" cap="all" baseline="0">
                <a:solidFill>
                  <a:schemeClr val="bg1"/>
                </a:solidFill>
                <a:latin typeface="+mj-lt"/>
              </a:defRPr>
            </a:lvl3pPr>
            <a:lvl4pPr marL="1371600" indent="0">
              <a:lnSpc>
                <a:spcPct val="80000"/>
              </a:lnSpc>
              <a:buNone/>
              <a:defRPr sz="8300" cap="all" baseline="0">
                <a:solidFill>
                  <a:schemeClr val="bg1"/>
                </a:solidFill>
                <a:latin typeface="+mj-lt"/>
              </a:defRPr>
            </a:lvl4pPr>
            <a:lvl5pPr marL="1828800" indent="0">
              <a:lnSpc>
                <a:spcPct val="80000"/>
              </a:lnSpc>
              <a:buNone/>
              <a:defRPr sz="8300" cap="all" baseline="0">
                <a:solidFill>
                  <a:schemeClr val="bg1"/>
                </a:solidFill>
                <a:latin typeface="+mj-lt"/>
              </a:defRPr>
            </a:lvl5pPr>
          </a:lstStyle>
          <a:p>
            <a:pPr lvl="0"/>
            <a:r>
              <a:rPr lang="en-US"/>
              <a:t>Edit Master text styles</a:t>
            </a:r>
          </a:p>
        </p:txBody>
      </p:sp>
    </p:spTree>
    <p:extLst>
      <p:ext uri="{BB962C8B-B14F-4D97-AF65-F5344CB8AC3E}">
        <p14:creationId xmlns:p14="http://schemas.microsoft.com/office/powerpoint/2010/main" val="28796226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p:cNvSpPr/>
          <p:nvPr userDrawn="1"/>
        </p:nvSpPr>
        <p:spPr>
          <a:xfrm>
            <a:off x="0" y="6488755"/>
            <a:ext cx="3604716" cy="36924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26720" y="365125"/>
            <a:ext cx="10536700" cy="54927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26720" y="1421150"/>
            <a:ext cx="1133856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3" name="Picture 4" descr="Image result for kelloggs logo"/>
          <p:cNvPicPr>
            <a:picLocks noChangeAspect="1" noChangeArrowheads="1"/>
          </p:cNvPicPr>
          <p:nvPr userDrawn="1"/>
        </p:nvPicPr>
        <p:blipFill>
          <a:blip r:embed="rId11">
            <a:biLevel thresh="25000"/>
            <a:extLst>
              <a:ext uri="{28A0092B-C50C-407E-A947-70E740481C1C}">
                <a14:useLocalDpi xmlns:a14="http://schemas.microsoft.com/office/drawing/2010/main" val="0"/>
              </a:ext>
            </a:extLst>
          </a:blip>
          <a:stretch>
            <a:fillRect/>
          </a:stretch>
        </p:blipFill>
        <p:spPr bwMode="auto">
          <a:xfrm>
            <a:off x="292655" y="6521707"/>
            <a:ext cx="898988" cy="320040"/>
          </a:xfrm>
          <a:prstGeom prst="rect">
            <a:avLst/>
          </a:prstGeom>
          <a:noFill/>
          <a:extLst>
            <a:ext uri="{909E8E84-426E-40DD-AFC4-6F175D3DCCD1}">
              <a14:hiddenFill xmlns:a14="http://schemas.microsoft.com/office/drawing/2010/main">
                <a:solidFill>
                  <a:srgbClr val="FFFFFF"/>
                </a:solidFill>
              </a14:hiddenFill>
            </a:ext>
          </a:extLst>
        </p:spPr>
      </p:pic>
      <p:sp>
        <p:nvSpPr>
          <p:cNvPr id="15"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tx1">
                    <a:lumMod val="50000"/>
                    <a:lumOff val="50000"/>
                  </a:schemeClr>
                </a:solidFill>
                <a:latin typeface="+mn-lt"/>
              </a:defRPr>
            </a:lvl1pPr>
          </a:lstStyle>
          <a:p>
            <a:fld id="{A26DCA39-FE7E-4B33-9419-C9BB65BD885E}" type="slidenum">
              <a:rPr lang="en-US" smtClean="0"/>
              <a:t>‹#›</a:t>
            </a:fld>
            <a:endParaRPr lang="en-US"/>
          </a:p>
        </p:txBody>
      </p:sp>
      <p:sp>
        <p:nvSpPr>
          <p:cNvPr id="7" name="Isosceles Triangle 6"/>
          <p:cNvSpPr/>
          <p:nvPr userDrawn="1"/>
        </p:nvSpPr>
        <p:spPr>
          <a:xfrm rot="16200000">
            <a:off x="3315472" y="6567014"/>
            <a:ext cx="365760" cy="212728"/>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userDrawn="1"/>
        </p:nvGrpSpPr>
        <p:grpSpPr>
          <a:xfrm>
            <a:off x="9884463" y="6580732"/>
            <a:ext cx="488937" cy="187227"/>
            <a:chOff x="9858336" y="6580732"/>
            <a:chExt cx="488937" cy="187227"/>
          </a:xfrm>
        </p:grpSpPr>
        <p:sp>
          <p:nvSpPr>
            <p:cNvPr id="14" name="Isosceles Triangle 13"/>
            <p:cNvSpPr>
              <a:spLocks noChangeAspect="1"/>
            </p:cNvSpPr>
            <p:nvPr userDrawn="1"/>
          </p:nvSpPr>
          <p:spPr>
            <a:xfrm rot="5400000" flipH="1">
              <a:off x="9843721" y="6599694"/>
              <a:ext cx="182880" cy="153649"/>
            </a:xfrm>
            <a:prstGeom prst="triangle">
              <a:avLst/>
            </a:prstGeom>
            <a:solidFill>
              <a:srgbClr val="DB134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p:cNvSpPr>
              <a:spLocks noChangeAspect="1"/>
            </p:cNvSpPr>
            <p:nvPr userDrawn="1"/>
          </p:nvSpPr>
          <p:spPr>
            <a:xfrm rot="5400000" flipH="1">
              <a:off x="9958188" y="6595347"/>
              <a:ext cx="182880" cy="153649"/>
            </a:xfrm>
            <a:prstGeom prst="triangle">
              <a:avLst/>
            </a:prstGeom>
            <a:solidFill>
              <a:srgbClr val="DB134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p:cNvSpPr>
              <a:spLocks noChangeAspect="1"/>
            </p:cNvSpPr>
            <p:nvPr userDrawn="1"/>
          </p:nvSpPr>
          <p:spPr>
            <a:xfrm rot="5400000" flipH="1">
              <a:off x="10072953" y="6595347"/>
              <a:ext cx="182880" cy="153649"/>
            </a:xfrm>
            <a:prstGeom prst="triangle">
              <a:avLst/>
            </a:prstGeom>
            <a:solidFill>
              <a:srgbClr val="DB134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p:cNvSpPr>
              <a:spLocks noChangeAspect="1"/>
            </p:cNvSpPr>
            <p:nvPr userDrawn="1"/>
          </p:nvSpPr>
          <p:spPr>
            <a:xfrm rot="5400000" flipH="1">
              <a:off x="10179009" y="6595347"/>
              <a:ext cx="182880" cy="153649"/>
            </a:xfrm>
            <a:prstGeom prst="triangle">
              <a:avLst/>
            </a:prstGeom>
            <a:solidFill>
              <a:srgbClr val="DB134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TextBox 32"/>
          <p:cNvSpPr txBox="1"/>
          <p:nvPr userDrawn="1"/>
        </p:nvSpPr>
        <p:spPr>
          <a:xfrm>
            <a:off x="10318343" y="6531038"/>
            <a:ext cx="1476308" cy="276999"/>
          </a:xfrm>
          <a:prstGeom prst="rect">
            <a:avLst/>
          </a:prstGeom>
          <a:noFill/>
        </p:spPr>
        <p:txBody>
          <a:bodyPr wrap="square" rtlCol="0">
            <a:spAutoFit/>
          </a:bodyPr>
          <a:lstStyle/>
          <a:p>
            <a:r>
              <a:rPr lang="en-US" sz="1200">
                <a:solidFill>
                  <a:srgbClr val="DB1348"/>
                </a:solidFill>
                <a:latin typeface="+mj-lt"/>
              </a:rPr>
              <a:t>DEPLOY</a:t>
            </a:r>
            <a:r>
              <a:rPr lang="en-US" sz="1200" baseline="0">
                <a:solidFill>
                  <a:srgbClr val="DB1348"/>
                </a:solidFill>
                <a:latin typeface="+mj-lt"/>
              </a:rPr>
              <a:t> FOR GROWTH</a:t>
            </a:r>
            <a:endParaRPr lang="en-US" sz="1200">
              <a:solidFill>
                <a:srgbClr val="DB1348"/>
              </a:solidFill>
              <a:latin typeface="+mj-lt"/>
            </a:endParaRPr>
          </a:p>
        </p:txBody>
      </p:sp>
    </p:spTree>
    <p:extLst>
      <p:ext uri="{BB962C8B-B14F-4D97-AF65-F5344CB8AC3E}">
        <p14:creationId xmlns:p14="http://schemas.microsoft.com/office/powerpoint/2010/main" val="25589107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0" r:id="rId9"/>
  </p:sldLayoutIdLst>
  <p:transition/>
  <p:hf hdr="0" ftr="0" dt="0"/>
  <p:txStyles>
    <p:title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chart" Target="../charts/chart4.xml"/><Relationship Id="rId4" Type="http://schemas.openxmlformats.org/officeDocument/2006/relationships/chart" Target="../charts/char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chart" Target="../charts/chart5.xml"/></Relationships>
</file>

<file path=ppt/slides/_rels/slide1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8.xml"/><Relationship Id="rId7" Type="http://schemas.openxmlformats.org/officeDocument/2006/relationships/chart" Target="../charts/chart6.xml"/><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image" Target="../media/image16.emf"/><Relationship Id="rId5" Type="http://schemas.openxmlformats.org/officeDocument/2006/relationships/oleObject" Target="../embeddings/oleObject1.bin"/><Relationship Id="rId4"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chart" Target="../charts/chart7.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chart" Target="../charts/chart8.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chart" Target="../charts/chart9.xml"/><Relationship Id="rId2" Type="http://schemas.openxmlformats.org/officeDocument/2006/relationships/notesSlide" Target="../notesSlides/notesSlide15.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image" Target="../media/image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chart" Target="../charts/char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chart" Target="../charts/chart13.xml"/><Relationship Id="rId5" Type="http://schemas.openxmlformats.org/officeDocument/2006/relationships/chart" Target="../charts/chart12.xm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chart" Target="../charts/chart15.xml"/><Relationship Id="rId4" Type="http://schemas.openxmlformats.org/officeDocument/2006/relationships/chart" Target="../charts/chart14.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chart" Target="../charts/chart19.xml"/><Relationship Id="rId5" Type="http://schemas.openxmlformats.org/officeDocument/2006/relationships/chart" Target="../charts/chart18.xml"/><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chart" Target="../charts/chart21.xml"/><Relationship Id="rId5" Type="http://schemas.openxmlformats.org/officeDocument/2006/relationships/chart" Target="../charts/chart20.xm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chart" Target="../charts/chart23.xml"/><Relationship Id="rId5" Type="http://schemas.openxmlformats.org/officeDocument/2006/relationships/chart" Target="../charts/chart22.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5.xml"/><Relationship Id="rId6" Type="http://schemas.openxmlformats.org/officeDocument/2006/relationships/chart" Target="../charts/chart25.xml"/><Relationship Id="rId5" Type="http://schemas.openxmlformats.org/officeDocument/2006/relationships/image" Target="../media/image4.png"/><Relationship Id="rId4" Type="http://schemas.openxmlformats.org/officeDocument/2006/relationships/chart" Target="../charts/chart24.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chart" Target="../charts/chart27.xml"/><Relationship Id="rId5" Type="http://schemas.openxmlformats.org/officeDocument/2006/relationships/image" Target="../media/image4.png"/><Relationship Id="rId4" Type="http://schemas.openxmlformats.org/officeDocument/2006/relationships/chart" Target="../charts/chart26.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5.xml"/><Relationship Id="rId6" Type="http://schemas.openxmlformats.org/officeDocument/2006/relationships/chart" Target="../charts/chart29.xml"/><Relationship Id="rId5" Type="http://schemas.openxmlformats.org/officeDocument/2006/relationships/chart" Target="../charts/chart2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5.tiff"/><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chart" Target="../charts/chart30.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chart" Target="../charts/chart31.xml"/><Relationship Id="rId2" Type="http://schemas.openxmlformats.org/officeDocument/2006/relationships/notesSlide" Target="../notesSlides/notesSlide27.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image" Target="../media/image4.png"/><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chart" Target="../charts/chart32.xml"/></Relationships>
</file>

<file path=ppt/slides/_rels/slide3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8.xml"/><Relationship Id="rId7" Type="http://schemas.openxmlformats.org/officeDocument/2006/relationships/chart" Target="../charts/chart33.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16.emf"/><Relationship Id="rId5" Type="http://schemas.openxmlformats.org/officeDocument/2006/relationships/oleObject" Target="../embeddings/oleObject2.bin"/><Relationship Id="rId4" Type="http://schemas.openxmlformats.org/officeDocument/2006/relationships/notesSlide" Target="../notesSlides/notesSlide29.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chart" Target="../charts/chart35.xml"/><Relationship Id="rId5" Type="http://schemas.openxmlformats.org/officeDocument/2006/relationships/chart" Target="../charts/chart34.xml"/><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5.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chart" Target="../charts/chart39.xml"/><Relationship Id="rId5" Type="http://schemas.openxmlformats.org/officeDocument/2006/relationships/chart" Target="../charts/chart38.xml"/><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5.xml"/><Relationship Id="rId6" Type="http://schemas.openxmlformats.org/officeDocument/2006/relationships/chart" Target="../charts/chart41.xml"/><Relationship Id="rId5" Type="http://schemas.openxmlformats.org/officeDocument/2006/relationships/chart" Target="../charts/chart40.xml"/><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chart" Target="../charts/chart42.xml"/><Relationship Id="rId4" Type="http://schemas.openxmlformats.org/officeDocument/2006/relationships/image" Target="../media/image13.png"/></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5.tiff"/><Relationship Id="rId2" Type="http://schemas.openxmlformats.org/officeDocument/2006/relationships/notesSlide" Target="../notesSlides/notesSlide35.xml"/><Relationship Id="rId1" Type="http://schemas.openxmlformats.org/officeDocument/2006/relationships/slideLayout" Target="../slideLayouts/slideLayout5.xml"/><Relationship Id="rId6" Type="http://schemas.openxmlformats.org/officeDocument/2006/relationships/chart" Target="../charts/chart43.xml"/><Relationship Id="rId5" Type="http://schemas.openxmlformats.org/officeDocument/2006/relationships/image" Target="../media/image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5.xml"/><Relationship Id="rId4" Type="http://schemas.openxmlformats.org/officeDocument/2006/relationships/chart" Target="../charts/chart44.xml"/></Relationships>
</file>

<file path=ppt/slides/_rels/slide4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5.xml"/><Relationship Id="rId6" Type="http://schemas.openxmlformats.org/officeDocument/2006/relationships/chart" Target="../charts/chart46.xml"/><Relationship Id="rId5" Type="http://schemas.openxmlformats.org/officeDocument/2006/relationships/chart" Target="../charts/chart45.xml"/><Relationship Id="rId4" Type="http://schemas.openxmlformats.org/officeDocument/2006/relationships/image" Target="../media/image4.png"/></Relationships>
</file>

<file path=ppt/slides/_rels/slide4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5.xml"/><Relationship Id="rId6" Type="http://schemas.openxmlformats.org/officeDocument/2006/relationships/chart" Target="../charts/chart48.xml"/><Relationship Id="rId5" Type="http://schemas.openxmlformats.org/officeDocument/2006/relationships/chart" Target="../charts/chart47.xml"/><Relationship Id="rId4" Type="http://schemas.openxmlformats.org/officeDocument/2006/relationships/image" Target="../media/image4.png"/></Relationships>
</file>

<file path=ppt/slides/_rels/slide4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5.xml"/><Relationship Id="rId6" Type="http://schemas.openxmlformats.org/officeDocument/2006/relationships/chart" Target="../charts/chart50.xml"/><Relationship Id="rId5" Type="http://schemas.openxmlformats.org/officeDocument/2006/relationships/chart" Target="../charts/chart49.xml"/><Relationship Id="rId4" Type="http://schemas.openxmlformats.org/officeDocument/2006/relationships/image" Target="../media/image4.png"/></Relationships>
</file>

<file path=ppt/slides/_rels/slide4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5.xml"/><Relationship Id="rId6" Type="http://schemas.openxmlformats.org/officeDocument/2006/relationships/chart" Target="../charts/chart52.xml"/><Relationship Id="rId5" Type="http://schemas.openxmlformats.org/officeDocument/2006/relationships/chart" Target="../charts/chart51.xml"/><Relationship Id="rId4" Type="http://schemas.openxmlformats.org/officeDocument/2006/relationships/image" Target="../media/image4.png"/></Relationships>
</file>

<file path=ppt/slides/_rels/slide4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1.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chart" Target="../charts/chart53.xml"/><Relationship Id="rId4" Type="http://schemas.openxmlformats.org/officeDocument/2006/relationships/image" Target="../media/image13.png"/></Relationships>
</file>

<file path=ppt/slides/_rels/slide47.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5.png"/><Relationship Id="rId3" Type="http://schemas.openxmlformats.org/officeDocument/2006/relationships/image" Target="../media/image14.png"/><Relationship Id="rId7" Type="http://schemas.openxmlformats.org/officeDocument/2006/relationships/image" Target="../media/image21.png"/><Relationship Id="rId12" Type="http://schemas.openxmlformats.org/officeDocument/2006/relationships/chart" Target="../charts/chart55.xml"/><Relationship Id="rId2" Type="http://schemas.openxmlformats.org/officeDocument/2006/relationships/notesSlide" Target="../notesSlides/notesSlide42.xml"/><Relationship Id="rId1" Type="http://schemas.openxmlformats.org/officeDocument/2006/relationships/slideLayout" Target="../slideLayouts/slideLayout5.xml"/><Relationship Id="rId6" Type="http://schemas.openxmlformats.org/officeDocument/2006/relationships/image" Target="../media/image20.png"/><Relationship Id="rId11" Type="http://schemas.openxmlformats.org/officeDocument/2006/relationships/chart" Target="../charts/chart54.xml"/><Relationship Id="rId5" Type="http://schemas.openxmlformats.org/officeDocument/2006/relationships/image" Target="../media/image19.png"/><Relationship Id="rId15" Type="http://schemas.openxmlformats.org/officeDocument/2006/relationships/image" Target="../media/image27.png"/><Relationship Id="rId10" Type="http://schemas.openxmlformats.org/officeDocument/2006/relationships/image" Target="../media/image24.png"/><Relationship Id="rId4" Type="http://schemas.openxmlformats.org/officeDocument/2006/relationships/image" Target="../media/image13.png"/><Relationship Id="rId9" Type="http://schemas.openxmlformats.org/officeDocument/2006/relationships/image" Target="../media/image23.png"/><Relationship Id="rId14" Type="http://schemas.openxmlformats.org/officeDocument/2006/relationships/image" Target="../media/image26.png"/></Relationships>
</file>

<file path=ppt/slides/_rels/slide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3.xml"/><Relationship Id="rId1" Type="http://schemas.openxmlformats.org/officeDocument/2006/relationships/slideLayout" Target="../slideLayouts/slideLayout5.xml"/><Relationship Id="rId6" Type="http://schemas.openxmlformats.org/officeDocument/2006/relationships/chart" Target="../charts/chart57.xml"/><Relationship Id="rId5" Type="http://schemas.openxmlformats.org/officeDocument/2006/relationships/image" Target="../media/image4.png"/><Relationship Id="rId4" Type="http://schemas.openxmlformats.org/officeDocument/2006/relationships/chart" Target="../charts/chart56.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5.xml"/><Relationship Id="rId4" Type="http://schemas.openxmlformats.org/officeDocument/2006/relationships/chart" Target="../charts/chart58.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8.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9.xml"/><Relationship Id="rId1" Type="http://schemas.openxmlformats.org/officeDocument/2006/relationships/slideLayout" Target="../slideLayouts/slideLayout5.xml"/><Relationship Id="rId4" Type="http://schemas.openxmlformats.org/officeDocument/2006/relationships/chart" Target="../charts/chart59.xml"/></Relationships>
</file>

<file path=ppt/slides/_rels/slide5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0.xml"/><Relationship Id="rId1" Type="http://schemas.openxmlformats.org/officeDocument/2006/relationships/slideLayout" Target="../slideLayouts/slideLayout5.xml"/><Relationship Id="rId4" Type="http://schemas.openxmlformats.org/officeDocument/2006/relationships/chart" Target="../charts/chart60.xml"/></Relationships>
</file>

<file path=ppt/slides/_rels/slide5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1.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2.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chart" Target="../charts/chart61.xml"/><Relationship Id="rId2" Type="http://schemas.openxmlformats.org/officeDocument/2006/relationships/notesSlide" Target="../notesSlides/notesSlide53.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0.xml.rels><?xml version="1.0" encoding="UTF-8" standalone="yes"?>
<Relationships xmlns="http://schemas.openxmlformats.org/package/2006/relationships"><Relationship Id="rId3" Type="http://schemas.openxmlformats.org/officeDocument/2006/relationships/chart" Target="../charts/chart62.xml"/><Relationship Id="rId2" Type="http://schemas.openxmlformats.org/officeDocument/2006/relationships/notesSlide" Target="../notesSlides/notesSlide5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6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5.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chart" Target="../charts/chart63.xml"/><Relationship Id="rId4" Type="http://schemas.openxmlformats.org/officeDocument/2006/relationships/image" Target="../media/image13.png"/></Relationships>
</file>

<file path=ppt/slides/_rels/slide6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6.xml"/><Relationship Id="rId1" Type="http://schemas.openxmlformats.org/officeDocument/2006/relationships/slideLayout" Target="../slideLayouts/slideLayout5.xml"/><Relationship Id="rId6" Type="http://schemas.openxmlformats.org/officeDocument/2006/relationships/chart" Target="../charts/chart65.xml"/><Relationship Id="rId5" Type="http://schemas.openxmlformats.org/officeDocument/2006/relationships/chart" Target="../charts/chart64.xml"/><Relationship Id="rId4" Type="http://schemas.openxmlformats.org/officeDocument/2006/relationships/image" Target="../media/image4.png"/></Relationships>
</file>

<file path=ppt/slides/_rels/slide6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7.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6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8.xml"/><Relationship Id="rId1" Type="http://schemas.openxmlformats.org/officeDocument/2006/relationships/slideLayout" Target="../slideLayouts/slideLayout5.xml"/><Relationship Id="rId4" Type="http://schemas.openxmlformats.org/officeDocument/2006/relationships/chart" Target="../charts/chart66.xml"/></Relationships>
</file>

<file path=ppt/slides/_rels/slide6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9.xml"/><Relationship Id="rId1" Type="http://schemas.openxmlformats.org/officeDocument/2006/relationships/slideLayout" Target="../slideLayouts/slideLayout5.xml"/><Relationship Id="rId4" Type="http://schemas.openxmlformats.org/officeDocument/2006/relationships/chart" Target="../charts/chart67.xml"/></Relationships>
</file>

<file path=ppt/slides/_rels/slide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2.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chart" Target="../charts/chart68.xml"/><Relationship Id="rId4" Type="http://schemas.openxmlformats.org/officeDocument/2006/relationships/image" Target="../media/image13.png"/></Relationships>
</file>

<file path=ppt/slides/_rels/slide6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chart" Target="../charts/chart71.xml"/><Relationship Id="rId2" Type="http://schemas.openxmlformats.org/officeDocument/2006/relationships/notesSlide" Target="../notesSlides/notesSlide63.xml"/><Relationship Id="rId1" Type="http://schemas.openxmlformats.org/officeDocument/2006/relationships/slideLayout" Target="../slideLayouts/slideLayout5.xml"/><Relationship Id="rId6" Type="http://schemas.openxmlformats.org/officeDocument/2006/relationships/chart" Target="../charts/chart70.xml"/><Relationship Id="rId5" Type="http://schemas.openxmlformats.org/officeDocument/2006/relationships/image" Target="../media/image4.png"/><Relationship Id="rId4" Type="http://schemas.openxmlformats.org/officeDocument/2006/relationships/chart" Target="../charts/chart69.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7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5.xml"/><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6.xml"/><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7.xml"/><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5.png"/><Relationship Id="rId3" Type="http://schemas.openxmlformats.org/officeDocument/2006/relationships/image" Target="../media/image14.png"/><Relationship Id="rId7" Type="http://schemas.openxmlformats.org/officeDocument/2006/relationships/image" Target="../media/image22.png"/><Relationship Id="rId12" Type="http://schemas.openxmlformats.org/officeDocument/2006/relationships/image" Target="../media/image24.png"/><Relationship Id="rId2" Type="http://schemas.openxmlformats.org/officeDocument/2006/relationships/notesSlide" Target="../notesSlides/notesSlide68.xml"/><Relationship Id="rId1" Type="http://schemas.openxmlformats.org/officeDocument/2006/relationships/slideLayout" Target="../slideLayouts/slideLayout5.xml"/><Relationship Id="rId6" Type="http://schemas.openxmlformats.org/officeDocument/2006/relationships/image" Target="../media/image20.png"/><Relationship Id="rId11" Type="http://schemas.openxmlformats.org/officeDocument/2006/relationships/image" Target="../media/image21.png"/><Relationship Id="rId5" Type="http://schemas.openxmlformats.org/officeDocument/2006/relationships/image" Target="../media/image19.png"/><Relationship Id="rId15" Type="http://schemas.openxmlformats.org/officeDocument/2006/relationships/image" Target="../media/image27.png"/><Relationship Id="rId10" Type="http://schemas.openxmlformats.org/officeDocument/2006/relationships/chart" Target="../charts/chart73.xml"/><Relationship Id="rId4" Type="http://schemas.openxmlformats.org/officeDocument/2006/relationships/image" Target="../media/image13.png"/><Relationship Id="rId9" Type="http://schemas.openxmlformats.org/officeDocument/2006/relationships/chart" Target="../charts/chart72.xml"/><Relationship Id="rId14" Type="http://schemas.openxmlformats.org/officeDocument/2006/relationships/image" Target="../media/image26.png"/></Relationships>
</file>

<file path=ppt/slides/_rels/slide76.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5.png"/><Relationship Id="rId3" Type="http://schemas.openxmlformats.org/officeDocument/2006/relationships/image" Target="../media/image14.png"/><Relationship Id="rId7" Type="http://schemas.openxmlformats.org/officeDocument/2006/relationships/image" Target="../media/image22.png"/><Relationship Id="rId12" Type="http://schemas.openxmlformats.org/officeDocument/2006/relationships/image" Target="../media/image24.png"/><Relationship Id="rId2" Type="http://schemas.openxmlformats.org/officeDocument/2006/relationships/notesSlide" Target="../notesSlides/notesSlide69.xml"/><Relationship Id="rId1" Type="http://schemas.openxmlformats.org/officeDocument/2006/relationships/slideLayout" Target="../slideLayouts/slideLayout5.xml"/><Relationship Id="rId6" Type="http://schemas.openxmlformats.org/officeDocument/2006/relationships/image" Target="../media/image20.png"/><Relationship Id="rId11" Type="http://schemas.openxmlformats.org/officeDocument/2006/relationships/image" Target="../media/image21.png"/><Relationship Id="rId5" Type="http://schemas.openxmlformats.org/officeDocument/2006/relationships/image" Target="../media/image19.png"/><Relationship Id="rId15" Type="http://schemas.openxmlformats.org/officeDocument/2006/relationships/image" Target="../media/image27.png"/><Relationship Id="rId10" Type="http://schemas.openxmlformats.org/officeDocument/2006/relationships/chart" Target="../charts/chart75.xml"/><Relationship Id="rId4" Type="http://schemas.openxmlformats.org/officeDocument/2006/relationships/image" Target="../media/image13.png"/><Relationship Id="rId9" Type="http://schemas.openxmlformats.org/officeDocument/2006/relationships/chart" Target="../charts/chart74.xml"/><Relationship Id="rId14" Type="http://schemas.openxmlformats.org/officeDocument/2006/relationships/image" Target="../media/image26.png"/></Relationships>
</file>

<file path=ppt/slides/_rels/slide7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0.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chart" Target="../charts/chart76.xml"/><Relationship Id="rId4" Type="http://schemas.openxmlformats.org/officeDocument/2006/relationships/image" Target="../media/image13.png"/></Relationships>
</file>

<file path=ppt/slides/_rels/slide7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1.xml"/><Relationship Id="rId1" Type="http://schemas.openxmlformats.org/officeDocument/2006/relationships/slideLayout" Target="../slideLayouts/slideLayout5.xml"/><Relationship Id="rId6" Type="http://schemas.openxmlformats.org/officeDocument/2006/relationships/chart" Target="../charts/chart78.xml"/><Relationship Id="rId5" Type="http://schemas.openxmlformats.org/officeDocument/2006/relationships/image" Target="../media/image4.png"/><Relationship Id="rId4" Type="http://schemas.openxmlformats.org/officeDocument/2006/relationships/chart" Target="../charts/chart77.xml"/></Relationships>
</file>

<file path=ppt/slides/_rels/slide7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2.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3.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8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4.xml"/><Relationship Id="rId1" Type="http://schemas.openxmlformats.org/officeDocument/2006/relationships/slideLayout" Target="../slideLayouts/slideLayout5.xml"/><Relationship Id="rId4" Type="http://schemas.openxmlformats.org/officeDocument/2006/relationships/chart" Target="../charts/chart79.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6235" y="1705601"/>
            <a:ext cx="9144000" cy="822960"/>
          </a:xfrm>
        </p:spPr>
        <p:txBody>
          <a:bodyPr>
            <a:normAutofit fontScale="90000"/>
          </a:bodyPr>
          <a:lstStyle/>
          <a:p>
            <a:r>
              <a:rPr lang="en-US" dirty="0"/>
              <a:t>Kellogg’s </a:t>
            </a:r>
            <a:br>
              <a:rPr lang="en-US" dirty="0"/>
            </a:br>
            <a:r>
              <a:rPr lang="en-US" dirty="0"/>
              <a:t>Eating Occasions Framework</a:t>
            </a:r>
          </a:p>
        </p:txBody>
      </p:sp>
      <p:sp>
        <p:nvSpPr>
          <p:cNvPr id="12" name="TextBox 11">
            <a:extLst>
              <a:ext uri="{FF2B5EF4-FFF2-40B4-BE49-F238E27FC236}">
                <a16:creationId xmlns:a16="http://schemas.microsoft.com/office/drawing/2014/main" id="{7C327C22-3E3B-40B7-A15C-9459A5CEF66C}"/>
              </a:ext>
            </a:extLst>
          </p:cNvPr>
          <p:cNvSpPr txBox="1"/>
          <p:nvPr/>
        </p:nvSpPr>
        <p:spPr>
          <a:xfrm>
            <a:off x="746235" y="2372089"/>
            <a:ext cx="7061741" cy="769441"/>
          </a:xfrm>
          <a:prstGeom prst="rect">
            <a:avLst/>
          </a:prstGeom>
          <a:noFill/>
        </p:spPr>
        <p:txBody>
          <a:bodyPr wrap="none" rtlCol="0">
            <a:spAutoFit/>
          </a:bodyPr>
          <a:lstStyle/>
          <a:p>
            <a:pPr lvl="0">
              <a:lnSpc>
                <a:spcPct val="100000"/>
              </a:lnSpc>
              <a:spcBef>
                <a:spcPct val="0"/>
              </a:spcBef>
              <a:defRPr/>
            </a:pPr>
            <a:r>
              <a:rPr lang="en-US" sz="4400" dirty="0">
                <a:solidFill>
                  <a:prstClr val="white"/>
                </a:solidFill>
                <a:latin typeface="+mj-lt"/>
              </a:rPr>
              <a:t>Category Business Review Report</a:t>
            </a:r>
          </a:p>
        </p:txBody>
      </p:sp>
      <p:sp>
        <p:nvSpPr>
          <p:cNvPr id="14" name="Slide Number Placeholder 3">
            <a:extLst>
              <a:ext uri="{FF2B5EF4-FFF2-40B4-BE49-F238E27FC236}">
                <a16:creationId xmlns:a16="http://schemas.microsoft.com/office/drawing/2014/main" id="{3BC65AA7-6163-46E9-8EEC-6C42A5E43E3E}"/>
              </a:ext>
            </a:extLst>
          </p:cNvPr>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A26DCA39-FE7E-4B33-9419-C9BB65BD885E}" type="slidenum">
              <a:rPr lang="en-US" smtClean="0">
                <a:solidFill>
                  <a:prstClr val="white"/>
                </a:solidFill>
                <a:latin typeface="Arial"/>
              </a:rPr>
              <a:pPr>
                <a:defRPr/>
              </a:pPr>
              <a:t>1</a:t>
            </a:fld>
            <a:endParaRPr lang="en-US">
              <a:solidFill>
                <a:prstClr val="white"/>
              </a:solidFill>
              <a:latin typeface="Arial"/>
            </a:endParaRPr>
          </a:p>
        </p:txBody>
      </p:sp>
      <p:sp>
        <p:nvSpPr>
          <p:cNvPr id="19" name="Time Period">
            <a:extLst>
              <a:ext uri="{FF2B5EF4-FFF2-40B4-BE49-F238E27FC236}">
                <a16:creationId xmlns:a16="http://schemas.microsoft.com/office/drawing/2014/main" id="{8E921594-CF03-47C5-9BBA-EF870C3A35B3}"/>
              </a:ext>
            </a:extLst>
          </p:cNvPr>
          <p:cNvSpPr txBox="1"/>
          <p:nvPr/>
        </p:nvSpPr>
        <p:spPr>
          <a:xfrm>
            <a:off x="746235" y="3158776"/>
            <a:ext cx="4496591" cy="518678"/>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2800" b="0" i="0" u="none" strike="noStrike" kern="1200" cap="none" spc="0" normalizeH="0" baseline="0" noProof="0" dirty="0">
                <a:ln>
                  <a:noFill/>
                </a:ln>
                <a:solidFill>
                  <a:prstClr val="white"/>
                </a:solidFill>
                <a:effectLst/>
                <a:uLnTx/>
                <a:uFillTx/>
                <a:latin typeface="Franklin Gothic Medium Cond"/>
                <a:ea typeface="+mn-ea"/>
                <a:cs typeface="+mn-cs"/>
              </a:rPr>
              <a:t>Time Period : Annual: 2020</a:t>
            </a:r>
          </a:p>
        </p:txBody>
      </p:sp>
      <p:sp>
        <p:nvSpPr>
          <p:cNvPr id="20" name="Countries">
            <a:extLst>
              <a:ext uri="{FF2B5EF4-FFF2-40B4-BE49-F238E27FC236}">
                <a16:creationId xmlns:a16="http://schemas.microsoft.com/office/drawing/2014/main" id="{930AC95C-7D5B-47F7-82D7-0096056E2FA0}"/>
              </a:ext>
            </a:extLst>
          </p:cNvPr>
          <p:cNvSpPr txBox="1"/>
          <p:nvPr/>
        </p:nvSpPr>
        <p:spPr>
          <a:xfrm>
            <a:off x="765816" y="3697976"/>
            <a:ext cx="2166989" cy="457657"/>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2400" b="0" i="0" u="none" strike="noStrike" kern="1200" cap="none" spc="0" normalizeH="0" baseline="0" noProof="0" dirty="0">
                <a:ln>
                  <a:noFill/>
                </a:ln>
                <a:solidFill>
                  <a:prstClr val="white"/>
                </a:solidFill>
                <a:effectLst/>
                <a:uLnTx/>
                <a:uFillTx/>
                <a:latin typeface="Franklin Gothic Medium Cond"/>
                <a:ea typeface="+mn-ea"/>
                <a:cs typeface="+mn-cs"/>
              </a:rPr>
              <a:t>Countries : UK</a:t>
            </a:r>
          </a:p>
        </p:txBody>
      </p:sp>
      <p:sp>
        <p:nvSpPr>
          <p:cNvPr id="21" name="Benchmark">
            <a:extLst>
              <a:ext uri="{FF2B5EF4-FFF2-40B4-BE49-F238E27FC236}">
                <a16:creationId xmlns:a16="http://schemas.microsoft.com/office/drawing/2014/main" id="{1FCE1503-9E47-443E-9028-1CAC11C62308}"/>
              </a:ext>
            </a:extLst>
          </p:cNvPr>
          <p:cNvSpPr txBox="1"/>
          <p:nvPr/>
        </p:nvSpPr>
        <p:spPr>
          <a:xfrm>
            <a:off x="746235" y="5505590"/>
            <a:ext cx="1917452"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Franklin Gothic Medium Cond"/>
                <a:ea typeface="+mn-ea"/>
                <a:cs typeface="+mn-cs"/>
              </a:rPr>
              <a:t>Retail Sales Value :</a:t>
            </a:r>
          </a:p>
        </p:txBody>
      </p:sp>
      <p:sp>
        <p:nvSpPr>
          <p:cNvPr id="22" name="Date">
            <a:extLst>
              <a:ext uri="{FF2B5EF4-FFF2-40B4-BE49-F238E27FC236}">
                <a16:creationId xmlns:a16="http://schemas.microsoft.com/office/drawing/2014/main" id="{68240369-B3F8-44E9-9C68-69802B56509A}"/>
              </a:ext>
            </a:extLst>
          </p:cNvPr>
          <p:cNvSpPr txBox="1"/>
          <p:nvPr/>
        </p:nvSpPr>
        <p:spPr>
          <a:xfrm>
            <a:off x="769027" y="6137293"/>
            <a:ext cx="1822703" cy="335615"/>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1600" b="0" i="0" u="none" strike="noStrike" kern="1200" cap="none" spc="0" normalizeH="0" baseline="0" noProof="0" dirty="0">
                <a:ln>
                  <a:noFill/>
                </a:ln>
                <a:solidFill>
                  <a:prstClr val="white"/>
                </a:solidFill>
                <a:effectLst/>
                <a:uLnTx/>
                <a:uFillTx/>
                <a:latin typeface="Franklin Gothic Medium Cond"/>
                <a:ea typeface="+mn-ea"/>
                <a:cs typeface="+mn-cs"/>
              </a:rPr>
              <a:t>Date : 15-07-2021</a:t>
            </a:r>
          </a:p>
        </p:txBody>
      </p:sp>
      <p:sp>
        <p:nvSpPr>
          <p:cNvPr id="13" name="Category">
            <a:extLst>
              <a:ext uri="{FF2B5EF4-FFF2-40B4-BE49-F238E27FC236}">
                <a16:creationId xmlns:a16="http://schemas.microsoft.com/office/drawing/2014/main" id="{0B0972A8-68AA-43B3-A94B-470A906C7FB3}"/>
              </a:ext>
            </a:extLst>
          </p:cNvPr>
          <p:cNvSpPr txBox="1"/>
          <p:nvPr/>
        </p:nvSpPr>
        <p:spPr>
          <a:xfrm>
            <a:off x="2932805" y="4154410"/>
            <a:ext cx="9221929" cy="395804"/>
          </a:xfrm>
          <a:prstGeom prst="rect">
            <a:avLst/>
          </a:prstGeom>
          <a:noFill/>
        </p:spPr>
        <p:txBody>
          <a:bodyPr wrap="square"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defRPr/>
            </a:pPr>
            <a:r>
              <a:rPr lang="en-IN" dirty="0">
                <a:solidFill>
                  <a:prstClr val="white"/>
                </a:solidFill>
                <a:latin typeface="Franklin Gothic Medium Cond"/>
              </a:rPr>
              <a:t>Category</a:t>
            </a:r>
            <a:endParaRPr lang="en-US" dirty="0">
              <a:solidFill>
                <a:prstClr val="white"/>
              </a:solidFill>
              <a:latin typeface="Franklin Gothic Medium Cond"/>
            </a:endParaRPr>
          </a:p>
        </p:txBody>
      </p:sp>
      <p:sp>
        <p:nvSpPr>
          <p:cNvPr id="3" name="TextBox 2">
            <a:extLst>
              <a:ext uri="{FF2B5EF4-FFF2-40B4-BE49-F238E27FC236}">
                <a16:creationId xmlns:a16="http://schemas.microsoft.com/office/drawing/2014/main" id="{3303E3FC-0FCB-4AFF-B08D-80CBC1AB6398}"/>
              </a:ext>
            </a:extLst>
          </p:cNvPr>
          <p:cNvSpPr txBox="1"/>
          <p:nvPr/>
        </p:nvSpPr>
        <p:spPr>
          <a:xfrm>
            <a:off x="796295" y="4154410"/>
            <a:ext cx="2166989" cy="369332"/>
          </a:xfrm>
          <a:prstGeom prst="rect">
            <a:avLst/>
          </a:prstGeom>
          <a:noFill/>
        </p:spPr>
        <p:txBody>
          <a:bodyPr wrap="square" rtlCol="0">
            <a:spAutoFit/>
          </a:bodyPr>
          <a:lstStyle/>
          <a:p>
            <a:r>
              <a:rPr lang="en-IN" dirty="0">
                <a:solidFill>
                  <a:prstClr val="white"/>
                </a:solidFill>
                <a:latin typeface="Franklin Gothic Medium Cond"/>
              </a:rPr>
              <a:t>Category/Item/Brand :</a:t>
            </a:r>
          </a:p>
        </p:txBody>
      </p:sp>
      <p:sp>
        <p:nvSpPr>
          <p:cNvPr id="15" name="Retail">
            <a:extLst>
              <a:ext uri="{FF2B5EF4-FFF2-40B4-BE49-F238E27FC236}">
                <a16:creationId xmlns:a16="http://schemas.microsoft.com/office/drawing/2014/main" id="{2C6ECBFA-E93E-45C1-9DA3-AB02BFC48E44}"/>
              </a:ext>
            </a:extLst>
          </p:cNvPr>
          <p:cNvSpPr txBox="1"/>
          <p:nvPr/>
        </p:nvSpPr>
        <p:spPr>
          <a:xfrm>
            <a:off x="2591730" y="5505590"/>
            <a:ext cx="9563004" cy="434355"/>
          </a:xfrm>
          <a:prstGeom prst="rect">
            <a:avLst/>
          </a:prstGeom>
          <a:noFill/>
        </p:spPr>
        <p:txBody>
          <a:bodyPr wrap="square"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defRPr/>
            </a:pPr>
            <a:r>
              <a:rPr lang="en-US" dirty="0">
                <a:solidFill>
                  <a:prstClr val="white"/>
                </a:solidFill>
                <a:latin typeface="Franklin Gothic Medium Cond"/>
              </a:rPr>
              <a:t>Value</a:t>
            </a:r>
          </a:p>
        </p:txBody>
      </p:sp>
      <p:sp>
        <p:nvSpPr>
          <p:cNvPr id="5" name="Slide Number Placeholder 4">
            <a:extLst>
              <a:ext uri="{FF2B5EF4-FFF2-40B4-BE49-F238E27FC236}">
                <a16:creationId xmlns:a16="http://schemas.microsoft.com/office/drawing/2014/main" id="{BF4243FB-8383-4A7C-BAA8-60CC4FD1EC01}"/>
              </a:ext>
            </a:extLst>
          </p:cNvPr>
          <p:cNvSpPr>
            <a:spLocks noGrp="1"/>
          </p:cNvSpPr>
          <p:nvPr>
            <p:ph type="sldNum" sz="quarter" idx="4"/>
          </p:nvPr>
        </p:nvSpPr>
        <p:spPr/>
        <p:txBody>
          <a:bodyPr/>
          <a:lstStyle/>
          <a:p>
            <a:fld id="{A26DCA39-FE7E-4B33-9419-C9BB65BD885E}" type="slidenum">
              <a:rPr lang="en-US" smtClean="0"/>
              <a:t>1</a:t>
            </a:fld>
            <a:endParaRPr lang="en-US"/>
          </a:p>
        </p:txBody>
      </p:sp>
    </p:spTree>
    <p:extLst>
      <p:ext uri="{BB962C8B-B14F-4D97-AF65-F5344CB8AC3E}">
        <p14:creationId xmlns:p14="http://schemas.microsoft.com/office/powerpoint/2010/main" val="3041461780"/>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976548"/>
            <a:ext cx="11534602" cy="426522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6" name="Chart1">
            <a:extLst>
              <a:ext uri="{FF2B5EF4-FFF2-40B4-BE49-F238E27FC236}">
                <a16:creationId xmlns:a16="http://schemas.microsoft.com/office/drawing/2014/main" id="{817C5B80-572D-4607-8F8B-CC471246DBD1}"/>
              </a:ext>
            </a:extLst>
          </p:cNvPr>
          <p:cNvGraphicFramePr/>
          <p:nvPr>
            <p:extLst>
              <p:ext uri="{D42A27DB-BD31-4B8C-83A1-F6EECF244321}">
                <p14:modId xmlns:p14="http://schemas.microsoft.com/office/powerpoint/2010/main" val="2800284843"/>
              </p:ext>
            </p:extLst>
          </p:nvPr>
        </p:nvGraphicFramePr>
        <p:xfrm>
          <a:off x="1331089" y="2445563"/>
          <a:ext cx="10424661" cy="1402624"/>
        </p:xfrm>
        <a:graphic>
          <a:graphicData uri="http://schemas.openxmlformats.org/drawingml/2006/chart">
            <c:chart xmlns:c="http://schemas.openxmlformats.org/drawingml/2006/chart" xmlns:r="http://schemas.openxmlformats.org/officeDocument/2006/relationships" r:id="rId3"/>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Occasion snapshot</a:t>
            </a: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pic>
        <p:nvPicPr>
          <p:cNvPr id="21" name="Picture 20" descr="A picture containing knife&#10;&#10;Description automatically generated">
            <a:extLst>
              <a:ext uri="{FF2B5EF4-FFF2-40B4-BE49-F238E27FC236}">
                <a16:creationId xmlns:a16="http://schemas.microsoft.com/office/drawing/2014/main" id="{8CFD37A2-3914-4BB7-B6B2-C8C80149BD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0089" y="1976548"/>
            <a:ext cx="326697" cy="345860"/>
          </a:xfrm>
          <a:prstGeom prst="rect">
            <a:avLst/>
          </a:prstGeom>
        </p:spPr>
      </p:pic>
      <p:sp>
        <p:nvSpPr>
          <p:cNvPr id="22" name="Rectangle 21">
            <a:extLst>
              <a:ext uri="{FF2B5EF4-FFF2-40B4-BE49-F238E27FC236}">
                <a16:creationId xmlns:a16="http://schemas.microsoft.com/office/drawing/2014/main" id="{03151C43-CC73-40E9-9544-50F7E54C9B42}"/>
              </a:ext>
            </a:extLst>
          </p:cNvPr>
          <p:cNvSpPr/>
          <p:nvPr/>
        </p:nvSpPr>
        <p:spPr>
          <a:xfrm>
            <a:off x="915696" y="2044821"/>
            <a:ext cx="2699970" cy="276999"/>
          </a:xfrm>
          <a:prstGeom prst="rect">
            <a:avLst/>
          </a:prstGeom>
        </p:spPr>
        <p:txBody>
          <a:bodyPr wrap="square">
            <a:spAutoFit/>
          </a:bodyPr>
          <a:lstStyle/>
          <a:p>
            <a:pPr fontAlgn="t"/>
            <a:r>
              <a:rPr lang="en-US" sz="1200" b="1" dirty="0">
                <a:latin typeface="Franklin Gothic Book" panose="020B0503020102020204" pitchFamily="34" charset="0"/>
              </a:rPr>
              <a:t>Annual Occasions Per Capita </a:t>
            </a:r>
          </a:p>
        </p:txBody>
      </p:sp>
      <p:pic>
        <p:nvPicPr>
          <p:cNvPr id="23" name="Picture 22">
            <a:extLst>
              <a:ext uri="{FF2B5EF4-FFF2-40B4-BE49-F238E27FC236}">
                <a16:creationId xmlns:a16="http://schemas.microsoft.com/office/drawing/2014/main" id="{B01185CA-6FE8-4371-ACD7-78824065217E}"/>
              </a:ext>
            </a:extLst>
          </p:cNvPr>
          <p:cNvPicPr/>
          <p:nvPr/>
        </p:nvPicPr>
        <p:blipFill>
          <a:blip r:embed="rId4">
            <a:extLst>
              <a:ext uri="{28A0092B-C50C-407E-A947-70E740481C1C}">
                <a14:useLocalDpi xmlns:a14="http://schemas.microsoft.com/office/drawing/2010/main" val="0"/>
              </a:ext>
            </a:extLst>
          </a:blip>
          <a:stretch>
            <a:fillRect/>
          </a:stretch>
        </p:blipFill>
        <p:spPr>
          <a:xfrm>
            <a:off x="346251" y="2344301"/>
            <a:ext cx="11663259" cy="114300"/>
          </a:xfrm>
          <a:prstGeom prst="rect">
            <a:avLst/>
          </a:prstGeom>
        </p:spPr>
      </p:pic>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3829247827"/>
              </p:ext>
            </p:extLst>
          </p:nvPr>
        </p:nvGraphicFramePr>
        <p:xfrm>
          <a:off x="438185" y="3814320"/>
          <a:ext cx="11238312" cy="2445313"/>
        </p:xfrm>
        <a:graphic>
          <a:graphicData uri="http://schemas.openxmlformats.org/drawingml/2006/table">
            <a:tbl>
              <a:tblPr firstRow="1" bandRow="1">
                <a:tableStyleId>{0E3FDE45-AF77-4B5C-9715-49D594BDF05E}</a:tableStyleId>
              </a:tblPr>
              <a:tblGrid>
                <a:gridCol w="916482">
                  <a:extLst>
                    <a:ext uri="{9D8B030D-6E8A-4147-A177-3AD203B41FA5}">
                      <a16:colId xmlns:a16="http://schemas.microsoft.com/office/drawing/2014/main" val="881002053"/>
                    </a:ext>
                  </a:extLst>
                </a:gridCol>
                <a:gridCol w="688122">
                  <a:extLst>
                    <a:ext uri="{9D8B030D-6E8A-4147-A177-3AD203B41FA5}">
                      <a16:colId xmlns:a16="http://schemas.microsoft.com/office/drawing/2014/main" val="1208518369"/>
                    </a:ext>
                  </a:extLst>
                </a:gridCol>
                <a:gridCol w="688122">
                  <a:extLst>
                    <a:ext uri="{9D8B030D-6E8A-4147-A177-3AD203B41FA5}">
                      <a16:colId xmlns:a16="http://schemas.microsoft.com/office/drawing/2014/main" val="3995975062"/>
                    </a:ext>
                  </a:extLst>
                </a:gridCol>
                <a:gridCol w="688122">
                  <a:extLst>
                    <a:ext uri="{9D8B030D-6E8A-4147-A177-3AD203B41FA5}">
                      <a16:colId xmlns:a16="http://schemas.microsoft.com/office/drawing/2014/main" val="1237135255"/>
                    </a:ext>
                  </a:extLst>
                </a:gridCol>
                <a:gridCol w="688122">
                  <a:extLst>
                    <a:ext uri="{9D8B030D-6E8A-4147-A177-3AD203B41FA5}">
                      <a16:colId xmlns:a16="http://schemas.microsoft.com/office/drawing/2014/main" val="1499619777"/>
                    </a:ext>
                  </a:extLst>
                </a:gridCol>
                <a:gridCol w="688122">
                  <a:extLst>
                    <a:ext uri="{9D8B030D-6E8A-4147-A177-3AD203B41FA5}">
                      <a16:colId xmlns:a16="http://schemas.microsoft.com/office/drawing/2014/main" val="3479004267"/>
                    </a:ext>
                  </a:extLst>
                </a:gridCol>
                <a:gridCol w="688122">
                  <a:extLst>
                    <a:ext uri="{9D8B030D-6E8A-4147-A177-3AD203B41FA5}">
                      <a16:colId xmlns:a16="http://schemas.microsoft.com/office/drawing/2014/main" val="2750460429"/>
                    </a:ext>
                  </a:extLst>
                </a:gridCol>
                <a:gridCol w="688122">
                  <a:extLst>
                    <a:ext uri="{9D8B030D-6E8A-4147-A177-3AD203B41FA5}">
                      <a16:colId xmlns:a16="http://schemas.microsoft.com/office/drawing/2014/main" val="794520846"/>
                    </a:ext>
                  </a:extLst>
                </a:gridCol>
                <a:gridCol w="688122">
                  <a:extLst>
                    <a:ext uri="{9D8B030D-6E8A-4147-A177-3AD203B41FA5}">
                      <a16:colId xmlns:a16="http://schemas.microsoft.com/office/drawing/2014/main" val="3968922060"/>
                    </a:ext>
                  </a:extLst>
                </a:gridCol>
                <a:gridCol w="688122">
                  <a:extLst>
                    <a:ext uri="{9D8B030D-6E8A-4147-A177-3AD203B41FA5}">
                      <a16:colId xmlns:a16="http://schemas.microsoft.com/office/drawing/2014/main" val="1478791964"/>
                    </a:ext>
                  </a:extLst>
                </a:gridCol>
                <a:gridCol w="688122">
                  <a:extLst>
                    <a:ext uri="{9D8B030D-6E8A-4147-A177-3AD203B41FA5}">
                      <a16:colId xmlns:a16="http://schemas.microsoft.com/office/drawing/2014/main" val="2966880700"/>
                    </a:ext>
                  </a:extLst>
                </a:gridCol>
                <a:gridCol w="688122">
                  <a:extLst>
                    <a:ext uri="{9D8B030D-6E8A-4147-A177-3AD203B41FA5}">
                      <a16:colId xmlns:a16="http://schemas.microsoft.com/office/drawing/2014/main" val="3518609017"/>
                    </a:ext>
                  </a:extLst>
                </a:gridCol>
                <a:gridCol w="688122">
                  <a:extLst>
                    <a:ext uri="{9D8B030D-6E8A-4147-A177-3AD203B41FA5}">
                      <a16:colId xmlns:a16="http://schemas.microsoft.com/office/drawing/2014/main" val="4246921918"/>
                    </a:ext>
                  </a:extLst>
                </a:gridCol>
                <a:gridCol w="688122">
                  <a:extLst>
                    <a:ext uri="{9D8B030D-6E8A-4147-A177-3AD203B41FA5}">
                      <a16:colId xmlns:a16="http://schemas.microsoft.com/office/drawing/2014/main" val="2984274023"/>
                    </a:ext>
                  </a:extLst>
                </a:gridCol>
                <a:gridCol w="688122">
                  <a:extLst>
                    <a:ext uri="{9D8B030D-6E8A-4147-A177-3AD203B41FA5}">
                      <a16:colId xmlns:a16="http://schemas.microsoft.com/office/drawing/2014/main" val="2594676584"/>
                    </a:ext>
                  </a:extLst>
                </a:gridCol>
                <a:gridCol w="688122">
                  <a:extLst>
                    <a:ext uri="{9D8B030D-6E8A-4147-A177-3AD203B41FA5}">
                      <a16:colId xmlns:a16="http://schemas.microsoft.com/office/drawing/2014/main" val="1375794648"/>
                    </a:ext>
                  </a:extLst>
                </a:gridCol>
              </a:tblGrid>
              <a:tr h="616513">
                <a:tc>
                  <a:txBody>
                    <a:bodyPr/>
                    <a:lstStyle/>
                    <a:p>
                      <a:pPr algn="ctr"/>
                      <a:endParaRPr lang="en-US" sz="800" dirty="0">
                        <a:latin typeface="+mj-lt"/>
                      </a:endParaRP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1"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365760">
                <a:tc>
                  <a:txBody>
                    <a:bodyPr/>
                    <a:lstStyle/>
                    <a:p>
                      <a:pPr algn="ctr"/>
                      <a:r>
                        <a:rPr lang="en-US" sz="700" dirty="0">
                          <a:latin typeface="Franklin Gothic Book" panose="020B0503020102020204" pitchFamily="34" charset="0"/>
                        </a:rPr>
                        <a:t>Q1-Q3 2021</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75794510"/>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Q1-Q3 2020</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82433001"/>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Q1-Q3 2019</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60599109"/>
                  </a:ext>
                </a:extLst>
              </a:tr>
              <a:tr h="365760">
                <a:tc>
                  <a:txBody>
                    <a:bodyPr/>
                    <a:lstStyle/>
                    <a:p>
                      <a:pPr algn="ctr"/>
                      <a:r>
                        <a:rPr lang="el-GR" sz="900" dirty="0">
                          <a:latin typeface="Franklin Gothic Book" panose="020B0503020102020204" pitchFamily="34" charset="0"/>
                        </a:rPr>
                        <a:t>Δ</a:t>
                      </a:r>
                      <a:r>
                        <a:rPr lang="en-US" sz="900" dirty="0">
                          <a:latin typeface="Franklin Gothic Book" panose="020B0503020102020204" pitchFamily="34" charset="0"/>
                        </a:rPr>
                        <a:t> vs YA</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63.9</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FF0000"/>
                          </a:solidFill>
                          <a:effectLst/>
                          <a:latin typeface="Franklin Gothic Book" panose="020B0503020102020204" pitchFamily="34" charset="0"/>
                        </a:rPr>
                        <a:t>-1.4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4.7</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6.1</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6.2</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1.3</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3.4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l-GR" sz="900" dirty="0">
                          <a:latin typeface="Franklin Gothic Book" panose="020B0503020102020204" pitchFamily="34" charset="0"/>
                        </a:rPr>
                        <a:t>Δ</a:t>
                      </a:r>
                      <a:r>
                        <a:rPr lang="en-US" sz="900" dirty="0">
                          <a:latin typeface="Franklin Gothic Book" panose="020B0503020102020204" pitchFamily="34" charset="0"/>
                        </a:rPr>
                        <a:t> vs 2YA</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63.9</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FF0000"/>
                          </a:solidFill>
                          <a:effectLst/>
                          <a:latin typeface="Franklin Gothic Book" panose="020B0503020102020204" pitchFamily="34" charset="0"/>
                        </a:rPr>
                        <a:t>-1.4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4.7</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6.1</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6.2</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1.3</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3.4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bl>
          </a:graphicData>
        </a:graphic>
      </p:graphicFrame>
      <p:pic>
        <p:nvPicPr>
          <p:cNvPr id="31" name="Picture 30">
            <a:extLst>
              <a:ext uri="{FF2B5EF4-FFF2-40B4-BE49-F238E27FC236}">
                <a16:creationId xmlns:a16="http://schemas.microsoft.com/office/drawing/2014/main" id="{C0E8CA9C-5A57-4B0E-AFE7-5D8D2E208522}"/>
              </a:ext>
            </a:extLst>
          </p:cNvPr>
          <p:cNvPicPr>
            <a:picLocks noChangeAspect="1"/>
          </p:cNvPicPr>
          <p:nvPr/>
        </p:nvPicPr>
        <p:blipFill>
          <a:blip r:embed="rId6"/>
          <a:stretch>
            <a:fillRect/>
          </a:stretch>
        </p:blipFill>
        <p:spPr>
          <a:xfrm>
            <a:off x="436249" y="1952147"/>
            <a:ext cx="362896" cy="362027"/>
          </a:xfrm>
          <a:prstGeom prst="rect">
            <a:avLst/>
          </a:prstGeom>
        </p:spPr>
      </p:pic>
      <p:pic>
        <p:nvPicPr>
          <p:cNvPr id="33" name="Picture 32">
            <a:extLst>
              <a:ext uri="{FF2B5EF4-FFF2-40B4-BE49-F238E27FC236}">
                <a16:creationId xmlns:a16="http://schemas.microsoft.com/office/drawing/2014/main" id="{BE39AFE8-1313-4E17-8625-DEDFAB5D51C7}"/>
              </a:ext>
            </a:extLst>
          </p:cNvPr>
          <p:cNvPicPr/>
          <p:nvPr/>
        </p:nvPicPr>
        <p:blipFill>
          <a:blip r:embed="rId7">
            <a:extLst>
              <a:ext uri="{28A0092B-C50C-407E-A947-70E740481C1C}">
                <a14:useLocalDpi xmlns:a14="http://schemas.microsoft.com/office/drawing/2010/main"/>
              </a:ext>
            </a:extLst>
          </a:blip>
          <a:stretch>
            <a:fillRect/>
          </a:stretch>
        </p:blipFill>
        <p:spPr>
          <a:xfrm>
            <a:off x="0" y="4412437"/>
            <a:ext cx="12039600" cy="45719"/>
          </a:xfrm>
          <a:prstGeom prst="rect">
            <a:avLst/>
          </a:prstGeom>
        </p:spPr>
      </p:pic>
      <p:sp>
        <p:nvSpPr>
          <p:cNvPr id="5" name="Rectangle 4">
            <a:extLst>
              <a:ext uri="{FF2B5EF4-FFF2-40B4-BE49-F238E27FC236}">
                <a16:creationId xmlns:a16="http://schemas.microsoft.com/office/drawing/2014/main" id="{731EB028-BA61-4C06-A43D-D79780E065C6}"/>
              </a:ext>
            </a:extLst>
          </p:cNvPr>
          <p:cNvSpPr/>
          <p:nvPr/>
        </p:nvSpPr>
        <p:spPr>
          <a:xfrm>
            <a:off x="402382" y="4617156"/>
            <a:ext cx="79263" cy="45719"/>
          </a:xfrm>
          <a:prstGeom prst="rect">
            <a:avLst/>
          </a:prstGeom>
          <a:solidFill>
            <a:srgbClr val="B50E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B1C133F-1776-4018-BEB2-B968C8CCED78}"/>
              </a:ext>
            </a:extLst>
          </p:cNvPr>
          <p:cNvSpPr/>
          <p:nvPr/>
        </p:nvSpPr>
        <p:spPr>
          <a:xfrm>
            <a:off x="402382" y="4931074"/>
            <a:ext cx="79263" cy="45719"/>
          </a:xfrm>
          <a:prstGeom prst="rect">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E231481-A5FB-4977-84E9-4DD9F2E1EE55}"/>
              </a:ext>
            </a:extLst>
          </p:cNvPr>
          <p:cNvSpPr/>
          <p:nvPr/>
        </p:nvSpPr>
        <p:spPr>
          <a:xfrm>
            <a:off x="396617" y="5304242"/>
            <a:ext cx="79263" cy="45719"/>
          </a:xfrm>
          <a:prstGeom prst="rect">
            <a:avLst/>
          </a:prstGeom>
          <a:solidFill>
            <a:srgbClr val="E8A1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8B6146C6-4011-4366-87F7-DFE5D7CD73A1}"/>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6" name="Group 35">
            <a:extLst>
              <a:ext uri="{FF2B5EF4-FFF2-40B4-BE49-F238E27FC236}">
                <a16:creationId xmlns:a16="http://schemas.microsoft.com/office/drawing/2014/main" id="{3FF70B8F-9D99-4468-886D-F378140CA0F5}"/>
              </a:ext>
            </a:extLst>
          </p:cNvPr>
          <p:cNvGrpSpPr/>
          <p:nvPr/>
        </p:nvGrpSpPr>
        <p:grpSpPr>
          <a:xfrm>
            <a:off x="3692976" y="6453235"/>
            <a:ext cx="6309360" cy="369332"/>
            <a:chOff x="3692976" y="6453235"/>
            <a:chExt cx="6309360" cy="369332"/>
          </a:xfrm>
        </p:grpSpPr>
        <p:sp>
          <p:nvSpPr>
            <p:cNvPr id="37" name="TextBox 36">
              <a:extLst>
                <a:ext uri="{FF2B5EF4-FFF2-40B4-BE49-F238E27FC236}">
                  <a16:creationId xmlns:a16="http://schemas.microsoft.com/office/drawing/2014/main" id="{C22903DC-0609-4935-8F2F-572CF0CD3CC2}"/>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8" name="Flowchart: Connector 37">
              <a:extLst>
                <a:ext uri="{FF2B5EF4-FFF2-40B4-BE49-F238E27FC236}">
                  <a16:creationId xmlns:a16="http://schemas.microsoft.com/office/drawing/2014/main" id="{A226C035-147E-4853-94B9-E0CE0A0A40A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Flowchart: Connector 38">
              <a:extLst>
                <a:ext uri="{FF2B5EF4-FFF2-40B4-BE49-F238E27FC236}">
                  <a16:creationId xmlns:a16="http://schemas.microsoft.com/office/drawing/2014/main" id="{90D92827-11E1-4421-8113-864466B46AA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28FEA0D2-F88F-49F9-B2DA-0E1D8B474992}"/>
              </a:ext>
            </a:extLst>
          </p:cNvPr>
          <p:cNvSpPr>
            <a:spLocks noGrp="1"/>
          </p:cNvSpPr>
          <p:nvPr>
            <p:ph type="sldNum" sz="quarter" idx="4"/>
          </p:nvPr>
        </p:nvSpPr>
        <p:spPr/>
        <p:txBody>
          <a:bodyPr/>
          <a:lstStyle/>
          <a:p>
            <a:fld id="{A26DCA39-FE7E-4B33-9419-C9BB65BD885E}" type="slidenum">
              <a:rPr lang="en-US" smtClean="0"/>
              <a:t>10</a:t>
            </a:fld>
            <a:endParaRPr lang="en-US"/>
          </a:p>
        </p:txBody>
      </p:sp>
    </p:spTree>
    <p:extLst>
      <p:ext uri="{BB962C8B-B14F-4D97-AF65-F5344CB8AC3E}">
        <p14:creationId xmlns:p14="http://schemas.microsoft.com/office/powerpoint/2010/main" val="4246860054"/>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976548"/>
            <a:ext cx="11534602" cy="426522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6" name="Chart1">
            <a:extLst>
              <a:ext uri="{FF2B5EF4-FFF2-40B4-BE49-F238E27FC236}">
                <a16:creationId xmlns:a16="http://schemas.microsoft.com/office/drawing/2014/main" id="{817C5B80-572D-4607-8F8B-CC471246DBD1}"/>
              </a:ext>
            </a:extLst>
          </p:cNvPr>
          <p:cNvGraphicFramePr/>
          <p:nvPr>
            <p:extLst>
              <p:ext uri="{D42A27DB-BD31-4B8C-83A1-F6EECF244321}">
                <p14:modId xmlns:p14="http://schemas.microsoft.com/office/powerpoint/2010/main" val="3683658291"/>
              </p:ext>
            </p:extLst>
          </p:nvPr>
        </p:nvGraphicFramePr>
        <p:xfrm>
          <a:off x="1354238" y="2445563"/>
          <a:ext cx="10401512" cy="1402624"/>
        </p:xfrm>
        <a:graphic>
          <a:graphicData uri="http://schemas.openxmlformats.org/drawingml/2006/chart">
            <c:chart xmlns:c="http://schemas.openxmlformats.org/drawingml/2006/chart" xmlns:r="http://schemas.openxmlformats.org/officeDocument/2006/relationships" r:id="rId3"/>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pic>
        <p:nvPicPr>
          <p:cNvPr id="21" name="Picture 20" descr="A picture containing knife&#10;&#10;Description automatically generated">
            <a:extLst>
              <a:ext uri="{FF2B5EF4-FFF2-40B4-BE49-F238E27FC236}">
                <a16:creationId xmlns:a16="http://schemas.microsoft.com/office/drawing/2014/main" id="{8CFD37A2-3914-4BB7-B6B2-C8C80149BD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0089" y="1976548"/>
            <a:ext cx="326697" cy="345860"/>
          </a:xfrm>
          <a:prstGeom prst="rect">
            <a:avLst/>
          </a:prstGeom>
        </p:spPr>
      </p:pic>
      <p:sp>
        <p:nvSpPr>
          <p:cNvPr id="22" name="Rectangle 21">
            <a:extLst>
              <a:ext uri="{FF2B5EF4-FFF2-40B4-BE49-F238E27FC236}">
                <a16:creationId xmlns:a16="http://schemas.microsoft.com/office/drawing/2014/main" id="{03151C43-CC73-40E9-9544-50F7E54C9B42}"/>
              </a:ext>
            </a:extLst>
          </p:cNvPr>
          <p:cNvSpPr/>
          <p:nvPr/>
        </p:nvSpPr>
        <p:spPr>
          <a:xfrm>
            <a:off x="915696" y="2044821"/>
            <a:ext cx="2699970" cy="276999"/>
          </a:xfrm>
          <a:prstGeom prst="rect">
            <a:avLst/>
          </a:prstGeom>
        </p:spPr>
        <p:txBody>
          <a:bodyPr wrap="square">
            <a:spAutoFit/>
          </a:bodyPr>
          <a:lstStyle/>
          <a:p>
            <a:pPr fontAlgn="t"/>
            <a:r>
              <a:rPr lang="en-US" sz="1200" b="1" dirty="0">
                <a:latin typeface="Franklin Gothic Book" panose="020B0503020102020204" pitchFamily="34" charset="0"/>
              </a:rPr>
              <a:t>Annual Occasions Per Capita </a:t>
            </a:r>
          </a:p>
        </p:txBody>
      </p:sp>
      <p:pic>
        <p:nvPicPr>
          <p:cNvPr id="23" name="Picture 22">
            <a:extLst>
              <a:ext uri="{FF2B5EF4-FFF2-40B4-BE49-F238E27FC236}">
                <a16:creationId xmlns:a16="http://schemas.microsoft.com/office/drawing/2014/main" id="{B01185CA-6FE8-4371-ACD7-78824065217E}"/>
              </a:ext>
            </a:extLst>
          </p:cNvPr>
          <p:cNvPicPr/>
          <p:nvPr/>
        </p:nvPicPr>
        <p:blipFill>
          <a:blip r:embed="rId4">
            <a:extLst>
              <a:ext uri="{28A0092B-C50C-407E-A947-70E740481C1C}">
                <a14:useLocalDpi xmlns:a14="http://schemas.microsoft.com/office/drawing/2010/main" val="0"/>
              </a:ext>
            </a:extLst>
          </a:blip>
          <a:stretch>
            <a:fillRect/>
          </a:stretch>
        </p:blipFill>
        <p:spPr>
          <a:xfrm>
            <a:off x="346251" y="2344301"/>
            <a:ext cx="11663259" cy="114300"/>
          </a:xfrm>
          <a:prstGeom prst="rect">
            <a:avLst/>
          </a:prstGeom>
        </p:spPr>
      </p:pic>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925243981"/>
              </p:ext>
            </p:extLst>
          </p:nvPr>
        </p:nvGraphicFramePr>
        <p:xfrm>
          <a:off x="438185" y="3814320"/>
          <a:ext cx="11238308" cy="2445313"/>
        </p:xfrm>
        <a:graphic>
          <a:graphicData uri="http://schemas.openxmlformats.org/drawingml/2006/table">
            <a:tbl>
              <a:tblPr firstRow="1" bandRow="1">
                <a:tableStyleId>{0E3FDE45-AF77-4B5C-9715-49D594BDF05E}</a:tableStyleId>
              </a:tblPr>
              <a:tblGrid>
                <a:gridCol w="950348">
                  <a:extLst>
                    <a:ext uri="{9D8B030D-6E8A-4147-A177-3AD203B41FA5}">
                      <a16:colId xmlns:a16="http://schemas.microsoft.com/office/drawing/2014/main" val="881002053"/>
                    </a:ext>
                  </a:extLst>
                </a:gridCol>
                <a:gridCol w="685864">
                  <a:extLst>
                    <a:ext uri="{9D8B030D-6E8A-4147-A177-3AD203B41FA5}">
                      <a16:colId xmlns:a16="http://schemas.microsoft.com/office/drawing/2014/main" val="1208518369"/>
                    </a:ext>
                  </a:extLst>
                </a:gridCol>
                <a:gridCol w="685864">
                  <a:extLst>
                    <a:ext uri="{9D8B030D-6E8A-4147-A177-3AD203B41FA5}">
                      <a16:colId xmlns:a16="http://schemas.microsoft.com/office/drawing/2014/main" val="3995975062"/>
                    </a:ext>
                  </a:extLst>
                </a:gridCol>
                <a:gridCol w="685864">
                  <a:extLst>
                    <a:ext uri="{9D8B030D-6E8A-4147-A177-3AD203B41FA5}">
                      <a16:colId xmlns:a16="http://schemas.microsoft.com/office/drawing/2014/main" val="1237135255"/>
                    </a:ext>
                  </a:extLst>
                </a:gridCol>
                <a:gridCol w="685864">
                  <a:extLst>
                    <a:ext uri="{9D8B030D-6E8A-4147-A177-3AD203B41FA5}">
                      <a16:colId xmlns:a16="http://schemas.microsoft.com/office/drawing/2014/main" val="1499619777"/>
                    </a:ext>
                  </a:extLst>
                </a:gridCol>
                <a:gridCol w="685864">
                  <a:extLst>
                    <a:ext uri="{9D8B030D-6E8A-4147-A177-3AD203B41FA5}">
                      <a16:colId xmlns:a16="http://schemas.microsoft.com/office/drawing/2014/main" val="3479004267"/>
                    </a:ext>
                  </a:extLst>
                </a:gridCol>
                <a:gridCol w="685864">
                  <a:extLst>
                    <a:ext uri="{9D8B030D-6E8A-4147-A177-3AD203B41FA5}">
                      <a16:colId xmlns:a16="http://schemas.microsoft.com/office/drawing/2014/main" val="2750460429"/>
                    </a:ext>
                  </a:extLst>
                </a:gridCol>
                <a:gridCol w="685864">
                  <a:extLst>
                    <a:ext uri="{9D8B030D-6E8A-4147-A177-3AD203B41FA5}">
                      <a16:colId xmlns:a16="http://schemas.microsoft.com/office/drawing/2014/main" val="794520846"/>
                    </a:ext>
                  </a:extLst>
                </a:gridCol>
                <a:gridCol w="685864">
                  <a:extLst>
                    <a:ext uri="{9D8B030D-6E8A-4147-A177-3AD203B41FA5}">
                      <a16:colId xmlns:a16="http://schemas.microsoft.com/office/drawing/2014/main" val="3968922060"/>
                    </a:ext>
                  </a:extLst>
                </a:gridCol>
                <a:gridCol w="685864">
                  <a:extLst>
                    <a:ext uri="{9D8B030D-6E8A-4147-A177-3AD203B41FA5}">
                      <a16:colId xmlns:a16="http://schemas.microsoft.com/office/drawing/2014/main" val="1478791964"/>
                    </a:ext>
                  </a:extLst>
                </a:gridCol>
                <a:gridCol w="685864">
                  <a:extLst>
                    <a:ext uri="{9D8B030D-6E8A-4147-A177-3AD203B41FA5}">
                      <a16:colId xmlns:a16="http://schemas.microsoft.com/office/drawing/2014/main" val="2966880700"/>
                    </a:ext>
                  </a:extLst>
                </a:gridCol>
                <a:gridCol w="685864">
                  <a:extLst>
                    <a:ext uri="{9D8B030D-6E8A-4147-A177-3AD203B41FA5}">
                      <a16:colId xmlns:a16="http://schemas.microsoft.com/office/drawing/2014/main" val="3518609017"/>
                    </a:ext>
                  </a:extLst>
                </a:gridCol>
                <a:gridCol w="685864">
                  <a:extLst>
                    <a:ext uri="{9D8B030D-6E8A-4147-A177-3AD203B41FA5}">
                      <a16:colId xmlns:a16="http://schemas.microsoft.com/office/drawing/2014/main" val="4246921918"/>
                    </a:ext>
                  </a:extLst>
                </a:gridCol>
                <a:gridCol w="685864">
                  <a:extLst>
                    <a:ext uri="{9D8B030D-6E8A-4147-A177-3AD203B41FA5}">
                      <a16:colId xmlns:a16="http://schemas.microsoft.com/office/drawing/2014/main" val="2984274023"/>
                    </a:ext>
                  </a:extLst>
                </a:gridCol>
                <a:gridCol w="685864">
                  <a:extLst>
                    <a:ext uri="{9D8B030D-6E8A-4147-A177-3AD203B41FA5}">
                      <a16:colId xmlns:a16="http://schemas.microsoft.com/office/drawing/2014/main" val="2594676584"/>
                    </a:ext>
                  </a:extLst>
                </a:gridCol>
                <a:gridCol w="685864">
                  <a:extLst>
                    <a:ext uri="{9D8B030D-6E8A-4147-A177-3AD203B41FA5}">
                      <a16:colId xmlns:a16="http://schemas.microsoft.com/office/drawing/2014/main" val="1375794648"/>
                    </a:ext>
                  </a:extLst>
                </a:gridCol>
              </a:tblGrid>
              <a:tr h="616513">
                <a:tc>
                  <a:txBody>
                    <a:bodyPr/>
                    <a:lstStyle/>
                    <a:p>
                      <a:pPr algn="ctr"/>
                      <a:endParaRPr lang="en-US" sz="800" dirty="0">
                        <a:latin typeface="+mj-lt"/>
                      </a:endParaRP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1"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365760">
                <a:tc>
                  <a:txBody>
                    <a:bodyPr/>
                    <a:lstStyle/>
                    <a:p>
                      <a:pPr algn="ctr"/>
                      <a:r>
                        <a:rPr lang="en-US" sz="700" dirty="0">
                          <a:latin typeface="Franklin Gothic Book" panose="020B0503020102020204" pitchFamily="34" charset="0"/>
                        </a:rPr>
                        <a:t>Q1-Q3 2021</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75794510"/>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Q1-Q3 2020</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82433001"/>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Q1-Q3 2019</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60599109"/>
                  </a:ext>
                </a:extLst>
              </a:tr>
              <a:tr h="365760">
                <a:tc>
                  <a:txBody>
                    <a:bodyPr/>
                    <a:lstStyle/>
                    <a:p>
                      <a:pPr algn="ctr"/>
                      <a:r>
                        <a:rPr lang="el-GR" sz="900" dirty="0">
                          <a:latin typeface="Franklin Gothic Book" panose="020B0503020102020204" pitchFamily="34" charset="0"/>
                        </a:rPr>
                        <a:t>Δ</a:t>
                      </a:r>
                      <a:r>
                        <a:rPr lang="en-US" sz="900" dirty="0">
                          <a:latin typeface="Franklin Gothic Book" panose="020B0503020102020204" pitchFamily="34" charset="0"/>
                        </a:rPr>
                        <a:t> vs YA</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63.9</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FF0000"/>
                          </a:solidFill>
                          <a:effectLst/>
                          <a:latin typeface="Franklin Gothic Book" panose="020B0503020102020204" pitchFamily="34" charset="0"/>
                        </a:rPr>
                        <a:t>-1.4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4.7</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6.1</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6.2</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1.3</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3.4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l-GR" sz="900" dirty="0">
                          <a:latin typeface="Franklin Gothic Book" panose="020B0503020102020204" pitchFamily="34" charset="0"/>
                        </a:rPr>
                        <a:t>Δ</a:t>
                      </a:r>
                      <a:r>
                        <a:rPr lang="en-US" sz="900" dirty="0">
                          <a:latin typeface="Franklin Gothic Book" panose="020B0503020102020204" pitchFamily="34" charset="0"/>
                        </a:rPr>
                        <a:t> vs 2YA</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63.9</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FF0000"/>
                          </a:solidFill>
                          <a:effectLst/>
                          <a:latin typeface="Franklin Gothic Book" panose="020B0503020102020204" pitchFamily="34" charset="0"/>
                        </a:rPr>
                        <a:t>-1.4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4.7</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6.1</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6.2</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1.3</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3.4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bl>
          </a:graphicData>
        </a:graphic>
      </p:graphicFrame>
      <p:pic>
        <p:nvPicPr>
          <p:cNvPr id="31" name="Picture 30">
            <a:extLst>
              <a:ext uri="{FF2B5EF4-FFF2-40B4-BE49-F238E27FC236}">
                <a16:creationId xmlns:a16="http://schemas.microsoft.com/office/drawing/2014/main" id="{C0E8CA9C-5A57-4B0E-AFE7-5D8D2E208522}"/>
              </a:ext>
            </a:extLst>
          </p:cNvPr>
          <p:cNvPicPr>
            <a:picLocks noChangeAspect="1"/>
          </p:cNvPicPr>
          <p:nvPr/>
        </p:nvPicPr>
        <p:blipFill>
          <a:blip r:embed="rId6"/>
          <a:stretch>
            <a:fillRect/>
          </a:stretch>
        </p:blipFill>
        <p:spPr>
          <a:xfrm>
            <a:off x="436249" y="1952147"/>
            <a:ext cx="362896" cy="362027"/>
          </a:xfrm>
          <a:prstGeom prst="rect">
            <a:avLst/>
          </a:prstGeom>
        </p:spPr>
      </p:pic>
      <p:pic>
        <p:nvPicPr>
          <p:cNvPr id="33" name="Picture 32">
            <a:extLst>
              <a:ext uri="{FF2B5EF4-FFF2-40B4-BE49-F238E27FC236}">
                <a16:creationId xmlns:a16="http://schemas.microsoft.com/office/drawing/2014/main" id="{BE39AFE8-1313-4E17-8625-DEDFAB5D51C7}"/>
              </a:ext>
            </a:extLst>
          </p:cNvPr>
          <p:cNvPicPr/>
          <p:nvPr/>
        </p:nvPicPr>
        <p:blipFill>
          <a:blip r:embed="rId7">
            <a:extLst>
              <a:ext uri="{28A0092B-C50C-407E-A947-70E740481C1C}">
                <a14:useLocalDpi xmlns:a14="http://schemas.microsoft.com/office/drawing/2010/main"/>
              </a:ext>
            </a:extLst>
          </a:blip>
          <a:stretch>
            <a:fillRect/>
          </a:stretch>
        </p:blipFill>
        <p:spPr>
          <a:xfrm>
            <a:off x="0" y="4412437"/>
            <a:ext cx="12039600" cy="45719"/>
          </a:xfrm>
          <a:prstGeom prst="rect">
            <a:avLst/>
          </a:prstGeom>
        </p:spPr>
      </p:pic>
      <p:grpSp>
        <p:nvGrpSpPr>
          <p:cNvPr id="29" name="Group 28">
            <a:extLst>
              <a:ext uri="{FF2B5EF4-FFF2-40B4-BE49-F238E27FC236}">
                <a16:creationId xmlns:a16="http://schemas.microsoft.com/office/drawing/2014/main" id="{A0ED7BE1-97A8-4F8D-B5F2-D6E427C667BC}"/>
              </a:ext>
            </a:extLst>
          </p:cNvPr>
          <p:cNvGrpSpPr/>
          <p:nvPr/>
        </p:nvGrpSpPr>
        <p:grpSpPr>
          <a:xfrm>
            <a:off x="3692976" y="6453235"/>
            <a:ext cx="6309360" cy="369332"/>
            <a:chOff x="3692976" y="6453235"/>
            <a:chExt cx="6309360" cy="369332"/>
          </a:xfrm>
        </p:grpSpPr>
        <p:sp>
          <p:nvSpPr>
            <p:cNvPr id="30" name="TextBox 29">
              <a:extLst>
                <a:ext uri="{FF2B5EF4-FFF2-40B4-BE49-F238E27FC236}">
                  <a16:creationId xmlns:a16="http://schemas.microsoft.com/office/drawing/2014/main" id="{4D927607-E3C8-48C1-AA03-1AAA7355E51D}"/>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4" name="Flowchart: Connector 33">
              <a:extLst>
                <a:ext uri="{FF2B5EF4-FFF2-40B4-BE49-F238E27FC236}">
                  <a16:creationId xmlns:a16="http://schemas.microsoft.com/office/drawing/2014/main" id="{5557BE78-6DEC-407B-BAA5-49342D701AA3}"/>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Flowchart: Connector 34">
              <a:extLst>
                <a:ext uri="{FF2B5EF4-FFF2-40B4-BE49-F238E27FC236}">
                  <a16:creationId xmlns:a16="http://schemas.microsoft.com/office/drawing/2014/main" id="{96AACF39-6CC1-4DB4-BE12-34A74D7058B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Rectangle 4">
            <a:extLst>
              <a:ext uri="{FF2B5EF4-FFF2-40B4-BE49-F238E27FC236}">
                <a16:creationId xmlns:a16="http://schemas.microsoft.com/office/drawing/2014/main" id="{731EB028-BA61-4C06-A43D-D79780E065C6}"/>
              </a:ext>
            </a:extLst>
          </p:cNvPr>
          <p:cNvSpPr/>
          <p:nvPr/>
        </p:nvSpPr>
        <p:spPr>
          <a:xfrm>
            <a:off x="402382" y="4617156"/>
            <a:ext cx="79263" cy="45719"/>
          </a:xfrm>
          <a:prstGeom prst="rect">
            <a:avLst/>
          </a:prstGeom>
          <a:solidFill>
            <a:srgbClr val="B50E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B1C133F-1776-4018-BEB2-B968C8CCED78}"/>
              </a:ext>
            </a:extLst>
          </p:cNvPr>
          <p:cNvSpPr/>
          <p:nvPr/>
        </p:nvSpPr>
        <p:spPr>
          <a:xfrm>
            <a:off x="402382" y="4931074"/>
            <a:ext cx="79263" cy="45719"/>
          </a:xfrm>
          <a:prstGeom prst="rect">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E231481-A5FB-4977-84E9-4DD9F2E1EE55}"/>
              </a:ext>
            </a:extLst>
          </p:cNvPr>
          <p:cNvSpPr/>
          <p:nvPr/>
        </p:nvSpPr>
        <p:spPr>
          <a:xfrm>
            <a:off x="396617" y="5304242"/>
            <a:ext cx="79263" cy="45719"/>
          </a:xfrm>
          <a:prstGeom prst="rect">
            <a:avLst/>
          </a:prstGeom>
          <a:solidFill>
            <a:srgbClr val="E8A1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itle 64">
            <a:extLst>
              <a:ext uri="{FF2B5EF4-FFF2-40B4-BE49-F238E27FC236}">
                <a16:creationId xmlns:a16="http://schemas.microsoft.com/office/drawing/2014/main" id="{B1ED3958-B15F-463D-968C-11DD3AFEBFF4}"/>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In Home Occasion snapshot</a:t>
            </a:r>
          </a:p>
        </p:txBody>
      </p:sp>
      <p:sp>
        <p:nvSpPr>
          <p:cNvPr id="37" name="Rectangle 36">
            <a:extLst>
              <a:ext uri="{FF2B5EF4-FFF2-40B4-BE49-F238E27FC236}">
                <a16:creationId xmlns:a16="http://schemas.microsoft.com/office/drawing/2014/main" id="{B89CA9F7-373E-472F-8271-F1DB2109BF61}"/>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sp>
        <p:nvSpPr>
          <p:cNvPr id="3" name="Slide Number Placeholder 2">
            <a:extLst>
              <a:ext uri="{FF2B5EF4-FFF2-40B4-BE49-F238E27FC236}">
                <a16:creationId xmlns:a16="http://schemas.microsoft.com/office/drawing/2014/main" id="{C2BD639C-FCB2-4248-B386-27F39F12398A}"/>
              </a:ext>
            </a:extLst>
          </p:cNvPr>
          <p:cNvSpPr>
            <a:spLocks noGrp="1"/>
          </p:cNvSpPr>
          <p:nvPr>
            <p:ph type="sldNum" sz="quarter" idx="4"/>
          </p:nvPr>
        </p:nvSpPr>
        <p:spPr/>
        <p:txBody>
          <a:bodyPr/>
          <a:lstStyle/>
          <a:p>
            <a:fld id="{A26DCA39-FE7E-4B33-9419-C9BB65BD885E}" type="slidenum">
              <a:rPr lang="en-US" smtClean="0"/>
              <a:t>11</a:t>
            </a:fld>
            <a:endParaRPr lang="en-US"/>
          </a:p>
        </p:txBody>
      </p:sp>
    </p:spTree>
    <p:extLst>
      <p:ext uri="{BB962C8B-B14F-4D97-AF65-F5344CB8AC3E}">
        <p14:creationId xmlns:p14="http://schemas.microsoft.com/office/powerpoint/2010/main" val="45289925"/>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7847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Snapshot- AOPC</a:t>
            </a:r>
          </a:p>
          <a:p>
            <a:pPr lvl="0">
              <a:spcAft>
                <a:spcPct val="0"/>
              </a:spcAft>
              <a:defRPr/>
            </a:pPr>
            <a:r>
              <a:rPr lang="en-IN" sz="1600" dirty="0"/>
              <a:t>(OVERALL occasion change, who's driving change)</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68586548"/>
              </p:ext>
            </p:extLst>
          </p:nvPr>
        </p:nvGraphicFramePr>
        <p:xfrm>
          <a:off x="223680" y="1931799"/>
          <a:ext cx="11709017" cy="4333472"/>
        </p:xfrm>
        <a:graphic>
          <a:graphicData uri="http://schemas.openxmlformats.org/drawingml/2006/table">
            <a:tbl>
              <a:tblPr firstRow="1" bandRow="1">
                <a:tableStyleId>{9D7B26C5-4107-4FEC-AEDC-1716B250A1EF}</a:tableStyleId>
              </a:tblPr>
              <a:tblGrid>
                <a:gridCol w="703972">
                  <a:extLst>
                    <a:ext uri="{9D8B030D-6E8A-4147-A177-3AD203B41FA5}">
                      <a16:colId xmlns:a16="http://schemas.microsoft.com/office/drawing/2014/main" val="4076324199"/>
                    </a:ext>
                  </a:extLst>
                </a:gridCol>
                <a:gridCol w="556591">
                  <a:extLst>
                    <a:ext uri="{9D8B030D-6E8A-4147-A177-3AD203B41FA5}">
                      <a16:colId xmlns:a16="http://schemas.microsoft.com/office/drawing/2014/main" val="3511605551"/>
                    </a:ext>
                  </a:extLst>
                </a:gridCol>
                <a:gridCol w="683868">
                  <a:extLst>
                    <a:ext uri="{9D8B030D-6E8A-4147-A177-3AD203B41FA5}">
                      <a16:colId xmlns:a16="http://schemas.microsoft.com/office/drawing/2014/main" val="2795493340"/>
                    </a:ext>
                  </a:extLst>
                </a:gridCol>
                <a:gridCol w="751122">
                  <a:extLst>
                    <a:ext uri="{9D8B030D-6E8A-4147-A177-3AD203B41FA5}">
                      <a16:colId xmlns:a16="http://schemas.microsoft.com/office/drawing/2014/main" val="3154036636"/>
                    </a:ext>
                  </a:extLst>
                </a:gridCol>
                <a:gridCol w="751122">
                  <a:extLst>
                    <a:ext uri="{9D8B030D-6E8A-4147-A177-3AD203B41FA5}">
                      <a16:colId xmlns:a16="http://schemas.microsoft.com/office/drawing/2014/main" val="3857182859"/>
                    </a:ext>
                  </a:extLst>
                </a:gridCol>
                <a:gridCol w="751122">
                  <a:extLst>
                    <a:ext uri="{9D8B030D-6E8A-4147-A177-3AD203B41FA5}">
                      <a16:colId xmlns:a16="http://schemas.microsoft.com/office/drawing/2014/main" val="148815539"/>
                    </a:ext>
                  </a:extLst>
                </a:gridCol>
                <a:gridCol w="751122">
                  <a:extLst>
                    <a:ext uri="{9D8B030D-6E8A-4147-A177-3AD203B41FA5}">
                      <a16:colId xmlns:a16="http://schemas.microsoft.com/office/drawing/2014/main" val="888160949"/>
                    </a:ext>
                  </a:extLst>
                </a:gridCol>
                <a:gridCol w="751122">
                  <a:extLst>
                    <a:ext uri="{9D8B030D-6E8A-4147-A177-3AD203B41FA5}">
                      <a16:colId xmlns:a16="http://schemas.microsoft.com/office/drawing/2014/main" val="506333412"/>
                    </a:ext>
                  </a:extLst>
                </a:gridCol>
                <a:gridCol w="751122">
                  <a:extLst>
                    <a:ext uri="{9D8B030D-6E8A-4147-A177-3AD203B41FA5}">
                      <a16:colId xmlns:a16="http://schemas.microsoft.com/office/drawing/2014/main" val="1155276217"/>
                    </a:ext>
                  </a:extLst>
                </a:gridCol>
                <a:gridCol w="751122">
                  <a:extLst>
                    <a:ext uri="{9D8B030D-6E8A-4147-A177-3AD203B41FA5}">
                      <a16:colId xmlns:a16="http://schemas.microsoft.com/office/drawing/2014/main" val="2337777857"/>
                    </a:ext>
                  </a:extLst>
                </a:gridCol>
                <a:gridCol w="751122">
                  <a:extLst>
                    <a:ext uri="{9D8B030D-6E8A-4147-A177-3AD203B41FA5}">
                      <a16:colId xmlns:a16="http://schemas.microsoft.com/office/drawing/2014/main" val="3496291335"/>
                    </a:ext>
                  </a:extLst>
                </a:gridCol>
                <a:gridCol w="751122">
                  <a:extLst>
                    <a:ext uri="{9D8B030D-6E8A-4147-A177-3AD203B41FA5}">
                      <a16:colId xmlns:a16="http://schemas.microsoft.com/office/drawing/2014/main" val="1446530676"/>
                    </a:ext>
                  </a:extLst>
                </a:gridCol>
                <a:gridCol w="751122">
                  <a:extLst>
                    <a:ext uri="{9D8B030D-6E8A-4147-A177-3AD203B41FA5}">
                      <a16:colId xmlns:a16="http://schemas.microsoft.com/office/drawing/2014/main" val="1816550095"/>
                    </a:ext>
                  </a:extLst>
                </a:gridCol>
                <a:gridCol w="751122">
                  <a:extLst>
                    <a:ext uri="{9D8B030D-6E8A-4147-A177-3AD203B41FA5}">
                      <a16:colId xmlns:a16="http://schemas.microsoft.com/office/drawing/2014/main" val="2924678775"/>
                    </a:ext>
                  </a:extLst>
                </a:gridCol>
                <a:gridCol w="751122">
                  <a:extLst>
                    <a:ext uri="{9D8B030D-6E8A-4147-A177-3AD203B41FA5}">
                      <a16:colId xmlns:a16="http://schemas.microsoft.com/office/drawing/2014/main" val="1555317484"/>
                    </a:ext>
                  </a:extLst>
                </a:gridCol>
                <a:gridCol w="751122">
                  <a:extLst>
                    <a:ext uri="{9D8B030D-6E8A-4147-A177-3AD203B41FA5}">
                      <a16:colId xmlns:a16="http://schemas.microsoft.com/office/drawing/2014/main" val="3479355505"/>
                    </a:ext>
                  </a:extLst>
                </a:gridCol>
              </a:tblGrid>
              <a:tr h="365688">
                <a:tc>
                  <a:txBody>
                    <a:bodyPr/>
                    <a:lstStyle/>
                    <a:p>
                      <a:pPr algn="ctr"/>
                      <a:r>
                        <a:rPr lang="en-US" sz="800" b="0" dirty="0">
                          <a:latin typeface="+mj-lt"/>
                        </a:rPr>
                        <a:t>AOPC</a:t>
                      </a:r>
                    </a:p>
                    <a:p>
                      <a:pPr algn="ctr"/>
                      <a:r>
                        <a:rPr lang="en-US" sz="800" b="0" dirty="0">
                          <a:latin typeface="+mj-lt"/>
                        </a:rPr>
                        <a:t> </a:t>
                      </a:r>
                      <a:r>
                        <a:rPr lang="en-US" sz="800" b="0" dirty="0" err="1">
                          <a:latin typeface="+mj-lt"/>
                        </a:rPr>
                        <a:t>Chg</a:t>
                      </a:r>
                      <a:r>
                        <a:rPr lang="en-US" sz="800" b="0" dirty="0">
                          <a:latin typeface="+mj-lt"/>
                        </a:rPr>
                        <a:t> YA /2 YA</a:t>
                      </a: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800" b="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dirty="0">
                          <a:latin typeface="+mj-lt"/>
                        </a:rPr>
                        <a:t>Early </a:t>
                      </a:r>
                      <a:br>
                        <a:rPr lang="en-US" sz="800" b="0" dirty="0">
                          <a:latin typeface="+mj-lt"/>
                        </a:rPr>
                      </a:br>
                      <a:r>
                        <a:rPr lang="en-US" sz="800" b="0" dirty="0">
                          <a:latin typeface="+mj-lt"/>
                        </a:rPr>
                        <a:t>Morning </a:t>
                      </a:r>
                      <a:br>
                        <a:rPr lang="en-US" sz="800" b="0" dirty="0">
                          <a:latin typeface="+mj-lt"/>
                        </a:rPr>
                      </a:br>
                      <a:r>
                        <a:rPr lang="en-US" sz="800" b="0" dirty="0">
                          <a:latin typeface="+mj-lt"/>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Breakfast </a:t>
                      </a:r>
                      <a:br>
                        <a:rPr lang="en-US" sz="800" b="0" dirty="0">
                          <a:latin typeface="+mj-lt"/>
                        </a:rPr>
                      </a:br>
                      <a:r>
                        <a:rPr lang="en-US" sz="800" b="0" dirty="0">
                          <a:latin typeface="+mj-lt"/>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Family </a:t>
                      </a:r>
                      <a:br>
                        <a:rPr lang="en-US" sz="800" b="0" dirty="0">
                          <a:latin typeface="+mj-lt"/>
                        </a:rPr>
                      </a:br>
                      <a:r>
                        <a:rPr lang="en-US" sz="800" b="0" dirty="0">
                          <a:latin typeface="+mj-lt"/>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Bedtime / </a:t>
                      </a:r>
                      <a:br>
                        <a:rPr lang="en-US" sz="800" b="0" dirty="0">
                          <a:latin typeface="+mj-lt"/>
                        </a:rPr>
                      </a:br>
                      <a:r>
                        <a:rPr lang="en-US" sz="800" b="0" dirty="0">
                          <a:latin typeface="+mj-lt"/>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283408">
                <a:tc>
                  <a:txBody>
                    <a:bodyPr/>
                    <a:lstStyle/>
                    <a:p>
                      <a:r>
                        <a:rPr lang="en-US" sz="800" dirty="0">
                          <a:latin typeface="+mj-lt"/>
                        </a:rPr>
                        <a:t>Kids + Teens</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283408">
                <a:tc>
                  <a:txBody>
                    <a:bodyPr/>
                    <a:lstStyle/>
                    <a:p>
                      <a:pPr lvl="0">
                        <a:buNone/>
                      </a:pPr>
                      <a:r>
                        <a:rPr lang="en-US" sz="800" b="0" i="0" u="none" strike="noStrike" noProof="0" dirty="0">
                          <a:latin typeface="+mj-lt"/>
                        </a:rPr>
                        <a:t>Adults</a:t>
                      </a:r>
                      <a:endParaRPr lang="en-US" sz="800" dirty="0">
                        <a:latin typeface="+mj-lt"/>
                      </a:endParaRP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283408">
                <a:tc>
                  <a:txBody>
                    <a:bodyPr/>
                    <a:lstStyle/>
                    <a:p>
                      <a:r>
                        <a:rPr lang="en-US" sz="800" dirty="0">
                          <a:latin typeface="+mj-lt"/>
                        </a:rPr>
                        <a:t>Alpha</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283408">
                <a:tc>
                  <a:txBody>
                    <a:bodyPr/>
                    <a:lstStyle/>
                    <a:p>
                      <a:r>
                        <a:rPr lang="en-US" sz="800" dirty="0">
                          <a:latin typeface="+mj-lt"/>
                        </a:rPr>
                        <a:t>Gen Z</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r h="283408">
                <a:tc>
                  <a:txBody>
                    <a:bodyPr/>
                    <a:lstStyle/>
                    <a:p>
                      <a:r>
                        <a:rPr lang="en-US" sz="800" dirty="0">
                          <a:latin typeface="+mj-lt"/>
                        </a:rPr>
                        <a:t>Millennial</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4121815513"/>
                  </a:ext>
                </a:extLst>
              </a:tr>
              <a:tr h="283408">
                <a:tc>
                  <a:txBody>
                    <a:bodyPr/>
                    <a:lstStyle/>
                    <a:p>
                      <a:r>
                        <a:rPr lang="en-US" sz="800" dirty="0">
                          <a:latin typeface="+mj-lt"/>
                        </a:rPr>
                        <a:t>Gen X</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869407161"/>
                  </a:ext>
                </a:extLst>
              </a:tr>
              <a:tr h="283408">
                <a:tc>
                  <a:txBody>
                    <a:bodyPr/>
                    <a:lstStyle/>
                    <a:p>
                      <a:r>
                        <a:rPr lang="en-US" sz="800" dirty="0">
                          <a:latin typeface="+mj-lt"/>
                        </a:rPr>
                        <a:t>Boomer</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566234650"/>
                  </a:ext>
                </a:extLst>
              </a:tr>
              <a:tr h="283408">
                <a:tc>
                  <a:txBody>
                    <a:bodyPr/>
                    <a:lstStyle/>
                    <a:p>
                      <a:r>
                        <a:rPr lang="en-US" sz="800" dirty="0">
                          <a:latin typeface="+mj-lt"/>
                        </a:rPr>
                        <a:t>Low Income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822085211"/>
                  </a:ext>
                </a:extLst>
              </a:tr>
              <a:tr h="283408">
                <a:tc>
                  <a:txBody>
                    <a:bodyPr/>
                    <a:lstStyle/>
                    <a:p>
                      <a:r>
                        <a:rPr lang="en-US" sz="800" dirty="0">
                          <a:latin typeface="+mj-lt"/>
                        </a:rPr>
                        <a:t>Mid Income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1527214359"/>
                  </a:ext>
                </a:extLst>
              </a:tr>
              <a:tr h="283408">
                <a:tc>
                  <a:txBody>
                    <a:bodyPr/>
                    <a:lstStyle/>
                    <a:p>
                      <a:r>
                        <a:rPr lang="en-US" sz="800" dirty="0">
                          <a:latin typeface="+mj-lt"/>
                        </a:rPr>
                        <a:t>High Income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678776383"/>
                  </a:ext>
                </a:extLst>
              </a:tr>
              <a:tr h="283408">
                <a:tc>
                  <a:txBody>
                    <a:bodyPr/>
                    <a:lstStyle/>
                    <a:p>
                      <a:r>
                        <a:rPr lang="en-US" sz="800" dirty="0">
                          <a:latin typeface="+mj-lt"/>
                        </a:rPr>
                        <a:t>African American</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2728653091"/>
                  </a:ext>
                </a:extLst>
              </a:tr>
              <a:tr h="283408">
                <a:tc>
                  <a:txBody>
                    <a:bodyPr/>
                    <a:lstStyle/>
                    <a:p>
                      <a:r>
                        <a:rPr lang="en-US" sz="800" dirty="0">
                          <a:latin typeface="+mj-lt"/>
                        </a:rPr>
                        <a:t>Hispanic</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647793593"/>
                  </a:ext>
                </a:extLst>
              </a:tr>
              <a:tr h="283408">
                <a:tc>
                  <a:txBody>
                    <a:bodyPr/>
                    <a:lstStyle/>
                    <a:p>
                      <a:r>
                        <a:rPr lang="en-US" sz="800" dirty="0">
                          <a:latin typeface="+mj-lt"/>
                        </a:rPr>
                        <a:t>White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1320248529"/>
                  </a:ext>
                </a:extLst>
              </a:tr>
              <a:tr h="283408">
                <a:tc>
                  <a:txBody>
                    <a:bodyPr/>
                    <a:lstStyle/>
                    <a:p>
                      <a:pPr lvl="0">
                        <a:buNone/>
                      </a:pPr>
                      <a:r>
                        <a:rPr lang="en-US" sz="800" dirty="0">
                          <a:latin typeface="+mj-lt"/>
                        </a:rPr>
                        <a:t>Other</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894404447"/>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93244"/>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1348114" y="2293244"/>
            <a:ext cx="10381546" cy="0"/>
            <a:chOff x="1348114" y="2340744"/>
            <a:chExt cx="10381546"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19622AD-274E-468E-98E0-110B30EBAC98}"/>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B5501D3-83D5-4DAF-B572-772AA03B69D2}"/>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8" name="Rectangle 37">
            <a:extLst>
              <a:ext uri="{FF2B5EF4-FFF2-40B4-BE49-F238E27FC236}">
                <a16:creationId xmlns:a16="http://schemas.microsoft.com/office/drawing/2014/main" id="{C97F1092-5C60-448B-B633-CD6E5EF0514A}"/>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3" name="Group 42">
            <a:extLst>
              <a:ext uri="{FF2B5EF4-FFF2-40B4-BE49-F238E27FC236}">
                <a16:creationId xmlns:a16="http://schemas.microsoft.com/office/drawing/2014/main" id="{0185A1B0-A8FE-4A50-8359-9C3DA3943BE6}"/>
              </a:ext>
            </a:extLst>
          </p:cNvPr>
          <p:cNvGrpSpPr/>
          <p:nvPr/>
        </p:nvGrpSpPr>
        <p:grpSpPr>
          <a:xfrm>
            <a:off x="3692976" y="6453235"/>
            <a:ext cx="6309360" cy="369332"/>
            <a:chOff x="3692976" y="6453235"/>
            <a:chExt cx="6309360" cy="369332"/>
          </a:xfrm>
        </p:grpSpPr>
        <p:sp>
          <p:nvSpPr>
            <p:cNvPr id="45" name="TextBox 44">
              <a:extLst>
                <a:ext uri="{FF2B5EF4-FFF2-40B4-BE49-F238E27FC236}">
                  <a16:creationId xmlns:a16="http://schemas.microsoft.com/office/drawing/2014/main" id="{928A6ADC-9CC4-4906-83D4-B2922EB4B678}"/>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6" name="Flowchart: Connector 45">
              <a:extLst>
                <a:ext uri="{FF2B5EF4-FFF2-40B4-BE49-F238E27FC236}">
                  <a16:creationId xmlns:a16="http://schemas.microsoft.com/office/drawing/2014/main" id="{09312AC7-BB6A-4340-994C-F6EBEF84D06E}"/>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lowchart: Connector 46">
              <a:extLst>
                <a:ext uri="{FF2B5EF4-FFF2-40B4-BE49-F238E27FC236}">
                  <a16:creationId xmlns:a16="http://schemas.microsoft.com/office/drawing/2014/main" id="{31745A74-C972-4746-9BD0-6B96F6FD0668}"/>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59FB5EC5-CB7C-444E-B095-36BFEF00EFBD}"/>
              </a:ext>
            </a:extLst>
          </p:cNvPr>
          <p:cNvSpPr>
            <a:spLocks noGrp="1"/>
          </p:cNvSpPr>
          <p:nvPr>
            <p:ph type="sldNum" sz="quarter" idx="4"/>
          </p:nvPr>
        </p:nvSpPr>
        <p:spPr/>
        <p:txBody>
          <a:bodyPr/>
          <a:lstStyle/>
          <a:p>
            <a:fld id="{A26DCA39-FE7E-4B33-9419-C9BB65BD885E}" type="slidenum">
              <a:rPr lang="en-US" smtClean="0"/>
              <a:t>12</a:t>
            </a:fld>
            <a:endParaRPr lang="en-US"/>
          </a:p>
        </p:txBody>
      </p:sp>
    </p:spTree>
    <p:extLst>
      <p:ext uri="{BB962C8B-B14F-4D97-AF65-F5344CB8AC3E}">
        <p14:creationId xmlns:p14="http://schemas.microsoft.com/office/powerpoint/2010/main" val="1739502603"/>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3" name="Table1">
            <a:extLst>
              <a:ext uri="{FF2B5EF4-FFF2-40B4-BE49-F238E27FC236}">
                <a16:creationId xmlns:a16="http://schemas.microsoft.com/office/drawing/2014/main" id="{B57035A2-B9B1-4F39-9783-11EEB3D20392}"/>
              </a:ext>
            </a:extLst>
          </p:cNvPr>
          <p:cNvGraphicFramePr>
            <a:graphicFrameLocks noGrp="1"/>
          </p:cNvGraphicFramePr>
          <p:nvPr>
            <p:extLst>
              <p:ext uri="{D42A27DB-BD31-4B8C-83A1-F6EECF244321}">
                <p14:modId xmlns:p14="http://schemas.microsoft.com/office/powerpoint/2010/main" val="2310061226"/>
              </p:ext>
            </p:extLst>
          </p:nvPr>
        </p:nvGraphicFramePr>
        <p:xfrm>
          <a:off x="377684" y="1747270"/>
          <a:ext cx="11555016" cy="4713957"/>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62777">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2559">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12559">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2559">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2559">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2559">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2559">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2559">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2559">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2559">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2559">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2559">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2559">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2559">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12559">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2559">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12559">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2559">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2559">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12559">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12559">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Category trend</a:t>
            </a:r>
          </a:p>
        </p:txBody>
      </p:sp>
      <p:sp>
        <p:nvSpPr>
          <p:cNvPr id="34" name="Rectangle 33">
            <a:extLst>
              <a:ext uri="{FF2B5EF4-FFF2-40B4-BE49-F238E27FC236}">
                <a16:creationId xmlns:a16="http://schemas.microsoft.com/office/drawing/2014/main" id="{31292A85-A2EF-488B-AB5A-DBB287E21B51}"/>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FCD131C0-E167-47F4-BBBC-CCA2CA1BE07A}"/>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2B5B63F0-282E-4922-8687-F7DB45123459}"/>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CE3C526E-CB0A-4340-851A-80C9CBAFAEB5}"/>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650341E7-9EF0-4E89-996B-8F7859F751A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31" name="Chart1">
            <a:extLst>
              <a:ext uri="{FF2B5EF4-FFF2-40B4-BE49-F238E27FC236}">
                <a16:creationId xmlns:a16="http://schemas.microsoft.com/office/drawing/2014/main" id="{B75DFB87-C12D-44A1-8D5E-45CC73C90744}"/>
              </a:ext>
            </a:extLst>
          </p:cNvPr>
          <p:cNvGraphicFramePr/>
          <p:nvPr>
            <p:extLst>
              <p:ext uri="{D42A27DB-BD31-4B8C-83A1-F6EECF244321}">
                <p14:modId xmlns:p14="http://schemas.microsoft.com/office/powerpoint/2010/main" val="1525333902"/>
              </p:ext>
            </p:extLst>
          </p:nvPr>
        </p:nvGraphicFramePr>
        <p:xfrm>
          <a:off x="8160334" y="2231680"/>
          <a:ext cx="1741964" cy="4112830"/>
        </p:xfrm>
        <a:graphic>
          <a:graphicData uri="http://schemas.openxmlformats.org/drawingml/2006/chart">
            <c:chart xmlns:c="http://schemas.openxmlformats.org/drawingml/2006/chart" xmlns:r="http://schemas.openxmlformats.org/officeDocument/2006/relationships" r:id="rId4"/>
          </a:graphicData>
        </a:graphic>
      </p:graphicFrame>
      <p:cxnSp>
        <p:nvCxnSpPr>
          <p:cNvPr id="39" name="Straight Connector 38">
            <a:extLst>
              <a:ext uri="{FF2B5EF4-FFF2-40B4-BE49-F238E27FC236}">
                <a16:creationId xmlns:a16="http://schemas.microsoft.com/office/drawing/2014/main" id="{2E3553EA-7AF3-4EF1-9966-BDDC62B10771}"/>
              </a:ext>
            </a:extLst>
          </p:cNvPr>
          <p:cNvCxnSpPr/>
          <p:nvPr/>
        </p:nvCxnSpPr>
        <p:spPr>
          <a:xfrm>
            <a:off x="8931053" y="221369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390CC1A-F123-4DDD-A643-CEC7ED2C00C8}"/>
              </a:ext>
            </a:extLst>
          </p:cNvPr>
          <p:cNvCxnSpPr/>
          <p:nvPr/>
        </p:nvCxnSpPr>
        <p:spPr>
          <a:xfrm>
            <a:off x="10860785" y="2225728"/>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id="{2D040326-142F-43BB-AED7-29C8F7BD82DD}"/>
              </a:ext>
            </a:extLst>
          </p:cNvPr>
          <p:cNvGrpSpPr/>
          <p:nvPr/>
        </p:nvGrpSpPr>
        <p:grpSpPr>
          <a:xfrm>
            <a:off x="2482950" y="2204462"/>
            <a:ext cx="5096482" cy="0"/>
            <a:chOff x="2482950" y="2329903"/>
            <a:chExt cx="5096482" cy="0"/>
          </a:xfrm>
        </p:grpSpPr>
        <p:cxnSp>
          <p:nvCxnSpPr>
            <p:cNvPr id="42" name="Straight Connector 41">
              <a:extLst>
                <a:ext uri="{FF2B5EF4-FFF2-40B4-BE49-F238E27FC236}">
                  <a16:creationId xmlns:a16="http://schemas.microsoft.com/office/drawing/2014/main" id="{FEC6357C-F3FB-4F74-B3EA-82CFB222BF33}"/>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A8EF3102-350A-4452-B7A2-25CED1DCD323}"/>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E89CEB8-EE09-4A50-B621-D6D618DCD116}"/>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7BE58A9A-DB19-44D0-BE31-0C3270AFAFC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9A9DEF28-7564-4EA7-A1CD-76BB83F885AB}"/>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aphicFrame>
        <p:nvGraphicFramePr>
          <p:cNvPr id="27" name="Chart2">
            <a:extLst>
              <a:ext uri="{FF2B5EF4-FFF2-40B4-BE49-F238E27FC236}">
                <a16:creationId xmlns:a16="http://schemas.microsoft.com/office/drawing/2014/main" id="{651D4207-5575-4AD7-BA07-24B4C75B0043}"/>
              </a:ext>
            </a:extLst>
          </p:cNvPr>
          <p:cNvGraphicFramePr/>
          <p:nvPr>
            <p:extLst>
              <p:ext uri="{D42A27DB-BD31-4B8C-83A1-F6EECF244321}">
                <p14:modId xmlns:p14="http://schemas.microsoft.com/office/powerpoint/2010/main" val="3287034367"/>
              </p:ext>
            </p:extLst>
          </p:nvPr>
        </p:nvGraphicFramePr>
        <p:xfrm>
          <a:off x="10046517" y="2236589"/>
          <a:ext cx="1741964" cy="4112830"/>
        </p:xfrm>
        <a:graphic>
          <a:graphicData uri="http://schemas.openxmlformats.org/drawingml/2006/chart">
            <c:chart xmlns:c="http://schemas.openxmlformats.org/drawingml/2006/chart" xmlns:r="http://schemas.openxmlformats.org/officeDocument/2006/relationships" r:id="rId5"/>
          </a:graphicData>
        </a:graphic>
      </p:graphicFrame>
      <p:pic>
        <p:nvPicPr>
          <p:cNvPr id="28" name="Picture 27">
            <a:extLst>
              <a:ext uri="{FF2B5EF4-FFF2-40B4-BE49-F238E27FC236}">
                <a16:creationId xmlns:a16="http://schemas.microsoft.com/office/drawing/2014/main" id="{D1A5FD90-1EBD-4ABD-8B13-FD24CF099AD5}"/>
              </a:ext>
            </a:extLst>
          </p:cNvPr>
          <p:cNvPicPr/>
          <p:nvPr/>
        </p:nvPicPr>
        <p:blipFill>
          <a:blip r:embed="rId6">
            <a:extLst>
              <a:ext uri="{28A0092B-C50C-407E-A947-70E740481C1C}">
                <a14:useLocalDpi xmlns:a14="http://schemas.microsoft.com/office/drawing/2010/main"/>
              </a:ext>
            </a:extLst>
          </a:blip>
          <a:stretch>
            <a:fillRect/>
          </a:stretch>
        </p:blipFill>
        <p:spPr>
          <a:xfrm>
            <a:off x="0" y="2201739"/>
            <a:ext cx="12039600" cy="45719"/>
          </a:xfrm>
          <a:prstGeom prst="rect">
            <a:avLst/>
          </a:prstGeom>
        </p:spPr>
      </p:pic>
      <p:sp>
        <p:nvSpPr>
          <p:cNvPr id="4" name="Slide Number Placeholder 3">
            <a:extLst>
              <a:ext uri="{FF2B5EF4-FFF2-40B4-BE49-F238E27FC236}">
                <a16:creationId xmlns:a16="http://schemas.microsoft.com/office/drawing/2014/main" id="{ABCEE234-B491-4278-9FF7-EA79CC9E37FB}"/>
              </a:ext>
            </a:extLst>
          </p:cNvPr>
          <p:cNvSpPr>
            <a:spLocks noGrp="1"/>
          </p:cNvSpPr>
          <p:nvPr>
            <p:ph type="sldNum" sz="quarter" idx="4"/>
          </p:nvPr>
        </p:nvSpPr>
        <p:spPr/>
        <p:txBody>
          <a:bodyPr/>
          <a:lstStyle/>
          <a:p>
            <a:fld id="{A26DCA39-FE7E-4B33-9419-C9BB65BD885E}" type="slidenum">
              <a:rPr lang="en-US" smtClean="0"/>
              <a:t>13</a:t>
            </a:fld>
            <a:endParaRPr lang="en-US"/>
          </a:p>
        </p:txBody>
      </p:sp>
    </p:spTree>
    <p:extLst>
      <p:ext uri="{BB962C8B-B14F-4D97-AF65-F5344CB8AC3E}">
        <p14:creationId xmlns:p14="http://schemas.microsoft.com/office/powerpoint/2010/main" val="2363593193"/>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39026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Motivation</a:t>
            </a:r>
          </a:p>
          <a:p>
            <a:pPr lvl="0">
              <a:spcAft>
                <a:spcPct val="0"/>
              </a:spcAft>
              <a:defRPr/>
            </a:pPr>
            <a:r>
              <a:rPr lang="en-US" sz="1600" dirty="0"/>
              <a:t>(HOW CONSUMERS MOTIVATIONS HAVE CHANGED)</a:t>
            </a:r>
          </a:p>
          <a:p>
            <a:pPr lvl="0">
              <a:spcAft>
                <a:spcPct val="0"/>
              </a:spcAft>
              <a:defRPr/>
            </a:pPr>
            <a:r>
              <a:rPr lang="en-US" sz="900" dirty="0"/>
              <a:t>Please note that To have a meal is removed</a:t>
            </a:r>
            <a:endParaRPr lang="en-US" sz="1400" dirty="0"/>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5"/>
            <a:ext cx="8285050" cy="839116"/>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462989" cy="307777"/>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 here :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824850" y="6386964"/>
            <a:ext cx="5607256"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2999276" y="6236703"/>
            <a:ext cx="1258403" cy="261610"/>
          </a:xfrm>
          <a:prstGeom prst="rect">
            <a:avLst/>
          </a:prstGeom>
          <a:solidFill>
            <a:schemeClr val="bg1"/>
          </a:solid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latin typeface="Franklin Gothic Medium" panose="020B0603020102020204" pitchFamily="34" charset="0"/>
              </a:rPr>
              <a:t>Size of Motivation</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5916168" cy="53322"/>
          </a:xfrm>
          <a:prstGeom prst="rect">
            <a:avLst/>
          </a:prstGeom>
        </p:spPr>
      </p:pic>
      <p:grpSp>
        <p:nvGrpSpPr>
          <p:cNvPr id="17" name="Group 16">
            <a:extLst>
              <a:ext uri="{FF2B5EF4-FFF2-40B4-BE49-F238E27FC236}">
                <a16:creationId xmlns:a16="http://schemas.microsoft.com/office/drawing/2014/main" id="{10CB747C-2A9B-4155-9130-1EE46048747F}"/>
              </a:ext>
            </a:extLst>
          </p:cNvPr>
          <p:cNvGrpSpPr/>
          <p:nvPr/>
        </p:nvGrpSpPr>
        <p:grpSpPr>
          <a:xfrm>
            <a:off x="3692976" y="6453235"/>
            <a:ext cx="6309360" cy="369332"/>
            <a:chOff x="3692976" y="6453235"/>
            <a:chExt cx="6309360" cy="369332"/>
          </a:xfrm>
        </p:grpSpPr>
        <p:sp>
          <p:nvSpPr>
            <p:cNvPr id="19" name="TextBox 18">
              <a:extLst>
                <a:ext uri="{FF2B5EF4-FFF2-40B4-BE49-F238E27FC236}">
                  <a16:creationId xmlns:a16="http://schemas.microsoft.com/office/drawing/2014/main" id="{5550C5C3-30BB-43DF-BABE-3539DE5367B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 %| Change PP Vs year ago, Change PP Vs 2 year ago        Positive       Negative  </a:t>
              </a:r>
            </a:p>
          </p:txBody>
        </p:sp>
        <p:sp>
          <p:nvSpPr>
            <p:cNvPr id="20" name="Flowchart: Connector 19">
              <a:extLst>
                <a:ext uri="{FF2B5EF4-FFF2-40B4-BE49-F238E27FC236}">
                  <a16:creationId xmlns:a16="http://schemas.microsoft.com/office/drawing/2014/main" id="{03B3A9DB-73BA-4E89-A4AA-9348DBF45547}"/>
                </a:ext>
              </a:extLst>
            </p:cNvPr>
            <p:cNvSpPr/>
            <p:nvPr/>
          </p:nvSpPr>
          <p:spPr>
            <a:xfrm>
              <a:off x="7661173"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Flowchart: Connector 20">
              <a:extLst>
                <a:ext uri="{FF2B5EF4-FFF2-40B4-BE49-F238E27FC236}">
                  <a16:creationId xmlns:a16="http://schemas.microsoft.com/office/drawing/2014/main" id="{BCB1A500-E0BC-4E28-B406-5498F33258C4}"/>
                </a:ext>
              </a:extLst>
            </p:cNvPr>
            <p:cNvSpPr/>
            <p:nvPr/>
          </p:nvSpPr>
          <p:spPr>
            <a:xfrm>
              <a:off x="828280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23">
            <a:extLst>
              <a:ext uri="{FF2B5EF4-FFF2-40B4-BE49-F238E27FC236}">
                <a16:creationId xmlns:a16="http://schemas.microsoft.com/office/drawing/2014/main" id="{EF387A62-3BA6-4B88-BA2E-38E3E20E1ACC}"/>
              </a:ext>
            </a:extLst>
          </p:cNvPr>
          <p:cNvSpPr/>
          <p:nvPr/>
        </p:nvSpPr>
        <p:spPr>
          <a:xfrm>
            <a:off x="377686" y="1460596"/>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cxnSp>
        <p:nvCxnSpPr>
          <p:cNvPr id="25" name="Straight Connector 24">
            <a:extLst>
              <a:ext uri="{FF2B5EF4-FFF2-40B4-BE49-F238E27FC236}">
                <a16:creationId xmlns:a16="http://schemas.microsoft.com/office/drawing/2014/main" id="{E7D2ACCB-7E00-4E1C-8360-AEE464DCF62A}"/>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graphicFrame>
        <p:nvGraphicFramePr>
          <p:cNvPr id="26" name="Table1">
            <a:extLst>
              <a:ext uri="{FF2B5EF4-FFF2-40B4-BE49-F238E27FC236}">
                <a16:creationId xmlns:a16="http://schemas.microsoft.com/office/drawing/2014/main" id="{BA7A319D-4C3C-4AE7-A827-FB97EAC4534C}"/>
              </a:ext>
            </a:extLst>
          </p:cNvPr>
          <p:cNvGraphicFramePr>
            <a:graphicFrameLocks noGrp="1"/>
          </p:cNvGraphicFramePr>
          <p:nvPr>
            <p:extLst>
              <p:ext uri="{D42A27DB-BD31-4B8C-83A1-F6EECF244321}">
                <p14:modId xmlns:p14="http://schemas.microsoft.com/office/powerpoint/2010/main" val="2399967560"/>
              </p:ext>
            </p:extLst>
          </p:nvPr>
        </p:nvGraphicFramePr>
        <p:xfrm>
          <a:off x="8844454" y="1128209"/>
          <a:ext cx="3187124" cy="5501340"/>
        </p:xfrm>
        <a:graphic>
          <a:graphicData uri="http://schemas.openxmlformats.org/drawingml/2006/table">
            <a:tbl>
              <a:tblPr firstRow="1" bandRow="1">
                <a:tableStyleId>{5C22544A-7EE6-4342-B048-85BDC9FD1C3A}</a:tableStyleId>
              </a:tblPr>
              <a:tblGrid>
                <a:gridCol w="169216">
                  <a:extLst>
                    <a:ext uri="{9D8B030D-6E8A-4147-A177-3AD203B41FA5}">
                      <a16:colId xmlns:a16="http://schemas.microsoft.com/office/drawing/2014/main" val="2648791197"/>
                    </a:ext>
                  </a:extLst>
                </a:gridCol>
                <a:gridCol w="2024803">
                  <a:extLst>
                    <a:ext uri="{9D8B030D-6E8A-4147-A177-3AD203B41FA5}">
                      <a16:colId xmlns:a16="http://schemas.microsoft.com/office/drawing/2014/main" val="3430698903"/>
                    </a:ext>
                  </a:extLst>
                </a:gridCol>
                <a:gridCol w="372985">
                  <a:extLst>
                    <a:ext uri="{9D8B030D-6E8A-4147-A177-3AD203B41FA5}">
                      <a16:colId xmlns:a16="http://schemas.microsoft.com/office/drawing/2014/main" val="633616574"/>
                    </a:ext>
                  </a:extLst>
                </a:gridCol>
                <a:gridCol w="310060">
                  <a:extLst>
                    <a:ext uri="{9D8B030D-6E8A-4147-A177-3AD203B41FA5}">
                      <a16:colId xmlns:a16="http://schemas.microsoft.com/office/drawing/2014/main" val="2020070162"/>
                    </a:ext>
                  </a:extLst>
                </a:gridCol>
                <a:gridCol w="310060">
                  <a:extLst>
                    <a:ext uri="{9D8B030D-6E8A-4147-A177-3AD203B41FA5}">
                      <a16:colId xmlns:a16="http://schemas.microsoft.com/office/drawing/2014/main" val="3544703906"/>
                    </a:ext>
                  </a:extLst>
                </a:gridCol>
              </a:tblGrid>
              <a:tr h="231624">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l" fontAlgn="b"/>
                      <a:r>
                        <a:rPr lang="en-IN" sz="900" b="0" i="0" u="none" strike="noStrike" dirty="0">
                          <a:solidFill>
                            <a:srgbClr val="000000"/>
                          </a:solidFill>
                          <a:effectLst/>
                          <a:latin typeface="+mj-lt"/>
                        </a:rPr>
                        <a:t>Motivation</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Size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34930">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US" sz="900" b="0" i="0" u="none" strike="noStrike" dirty="0">
                          <a:solidFill>
                            <a:srgbClr val="000000"/>
                          </a:solidFill>
                          <a:effectLst/>
                          <a:latin typeface="Franklin Gothic Medium" panose="020B0603020102020204" pitchFamily="34" charset="0"/>
                        </a:rPr>
                        <a:t>To replace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have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treat or reward myself</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7.8%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A75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help me relax/unwind</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D56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satisfy a craving</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B14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reduce stress/anxiety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CE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900" b="0" i="0" u="none" strike="noStrike" dirty="0">
                          <a:solidFill>
                            <a:srgbClr val="000000"/>
                          </a:solidFill>
                          <a:effectLst/>
                          <a:latin typeface="Franklin Gothic Medium" panose="020B0603020102020204" pitchFamily="34" charset="0"/>
                        </a:rPr>
                        <a:t>Actively participate in occasion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Have something I feel good about eating with others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enhance time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demonstrate to my family/friends that I care for them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Easy to prepare/make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Consume it anywhere/on the go</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stop hunger in between meals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9.8%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that can be eaten quickly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3558EB"/>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eat while doing something else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5.5%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5086"/>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nutritious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13.4%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2D4C"/>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help balance my diet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04040"/>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Give an instant energy boost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7F7F7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Helps recover from physical exertion</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FBFB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relieve boredom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E8E8"/>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Just wanted something to graze on/pick at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grpSp>
        <p:nvGrpSpPr>
          <p:cNvPr id="28" name="Group 27">
            <a:extLst>
              <a:ext uri="{FF2B5EF4-FFF2-40B4-BE49-F238E27FC236}">
                <a16:creationId xmlns:a16="http://schemas.microsoft.com/office/drawing/2014/main" id="{B0466C05-7753-462F-B245-06AECB96E1D0}"/>
              </a:ext>
            </a:extLst>
          </p:cNvPr>
          <p:cNvGrpSpPr/>
          <p:nvPr/>
        </p:nvGrpSpPr>
        <p:grpSpPr>
          <a:xfrm>
            <a:off x="171120" y="2749750"/>
            <a:ext cx="261610" cy="3231199"/>
            <a:chOff x="281482" y="2521262"/>
            <a:chExt cx="261610" cy="3470976"/>
          </a:xfrm>
        </p:grpSpPr>
        <p:cxnSp>
          <p:nvCxnSpPr>
            <p:cNvPr id="29" name="Straight Connector 28">
              <a:extLst>
                <a:ext uri="{FF2B5EF4-FFF2-40B4-BE49-F238E27FC236}">
                  <a16:creationId xmlns:a16="http://schemas.microsoft.com/office/drawing/2014/main" id="{192E6809-AE6B-4708-A35F-80A6B56C1591}"/>
                </a:ext>
              </a:extLst>
            </p:cNvPr>
            <p:cNvCxnSpPr/>
            <p:nvPr/>
          </p:nvCxnSpPr>
          <p:spPr>
            <a:xfrm>
              <a:off x="426877" y="2521262"/>
              <a:ext cx="0" cy="3470976"/>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DB998E0-699D-499F-AD6A-FC09DE91EC08}"/>
                </a:ext>
              </a:extLst>
            </p:cNvPr>
            <p:cNvSpPr txBox="1"/>
            <p:nvPr/>
          </p:nvSpPr>
          <p:spPr>
            <a:xfrm rot="16200000">
              <a:off x="-76139" y="4125946"/>
              <a:ext cx="976851" cy="261610"/>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srgbClr val="50555C"/>
                  </a:solidFill>
                  <a:effectLst/>
                  <a:uLnTx/>
                  <a:uFillTx/>
                  <a:latin typeface="Franklin Gothic Medium" panose="020B0603020102020204" pitchFamily="34" charset="0"/>
                </a:rPr>
                <a:t>Change YA</a:t>
              </a:r>
            </a:p>
          </p:txBody>
        </p:sp>
      </p:grpSp>
      <p:graphicFrame>
        <p:nvGraphicFramePr>
          <p:cNvPr id="31" name="Chart1">
            <a:extLst>
              <a:ext uri="{FF2B5EF4-FFF2-40B4-BE49-F238E27FC236}">
                <a16:creationId xmlns:a16="http://schemas.microsoft.com/office/drawing/2014/main" id="{32428535-B649-484C-8BD7-125762105055}"/>
              </a:ext>
            </a:extLst>
          </p:cNvPr>
          <p:cNvGraphicFramePr>
            <a:graphicFrameLocks/>
          </p:cNvGraphicFramePr>
          <p:nvPr>
            <p:extLst>
              <p:ext uri="{D42A27DB-BD31-4B8C-83A1-F6EECF244321}">
                <p14:modId xmlns:p14="http://schemas.microsoft.com/office/powerpoint/2010/main" val="281538235"/>
              </p:ext>
            </p:extLst>
          </p:nvPr>
        </p:nvGraphicFramePr>
        <p:xfrm>
          <a:off x="461911" y="2097873"/>
          <a:ext cx="8200826" cy="4177743"/>
        </p:xfrm>
        <a:graphic>
          <a:graphicData uri="http://schemas.openxmlformats.org/drawingml/2006/chart">
            <c:chart xmlns:c="http://schemas.openxmlformats.org/drawingml/2006/chart" xmlns:r="http://schemas.openxmlformats.org/officeDocument/2006/relationships" r:id="rId4"/>
          </a:graphicData>
        </a:graphic>
      </p:graphicFrame>
      <p:sp>
        <p:nvSpPr>
          <p:cNvPr id="4" name="Slide Number Placeholder 3">
            <a:extLst>
              <a:ext uri="{FF2B5EF4-FFF2-40B4-BE49-F238E27FC236}">
                <a16:creationId xmlns:a16="http://schemas.microsoft.com/office/drawing/2014/main" id="{EACD64CB-7F09-439B-9212-3509D3400C99}"/>
              </a:ext>
            </a:extLst>
          </p:cNvPr>
          <p:cNvSpPr>
            <a:spLocks noGrp="1"/>
          </p:cNvSpPr>
          <p:nvPr>
            <p:ph type="sldNum" sz="quarter" idx="4"/>
          </p:nvPr>
        </p:nvSpPr>
        <p:spPr/>
        <p:txBody>
          <a:bodyPr/>
          <a:lstStyle/>
          <a:p>
            <a:fld id="{A26DCA39-FE7E-4B33-9419-C9BB65BD885E}" type="slidenum">
              <a:rPr lang="en-US" smtClean="0"/>
              <a:t>14</a:t>
            </a:fld>
            <a:endParaRPr lang="en-US"/>
          </a:p>
        </p:txBody>
      </p:sp>
    </p:spTree>
    <p:extLst>
      <p:ext uri="{BB962C8B-B14F-4D97-AF65-F5344CB8AC3E}">
        <p14:creationId xmlns:p14="http://schemas.microsoft.com/office/powerpoint/2010/main" val="2399762170"/>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5" name="Object 34" hidden="1">
            <a:extLst>
              <a:ext uri="{FF2B5EF4-FFF2-40B4-BE49-F238E27FC236}">
                <a16:creationId xmlns:a16="http://schemas.microsoft.com/office/drawing/2014/main" id="{176C0122-9FBD-4581-B6AE-52EE02461F6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86" name="think-cell Slide" r:id="rId5" imgW="473" imgH="476" progId="TCLayout.ActiveDocument.1">
                  <p:embed/>
                </p:oleObj>
              </mc:Choice>
              <mc:Fallback>
                <p:oleObj name="think-cell Slide" r:id="rId5" imgW="473" imgH="476" progId="TCLayout.ActiveDocument.1">
                  <p:embed/>
                  <p:pic>
                    <p:nvPicPr>
                      <p:cNvPr id="35" name="Object 34" hidden="1">
                        <a:extLst>
                          <a:ext uri="{FF2B5EF4-FFF2-40B4-BE49-F238E27FC236}">
                            <a16:creationId xmlns:a16="http://schemas.microsoft.com/office/drawing/2014/main" id="{176C0122-9FBD-4581-B6AE-52EE02461F66}"/>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graphicFrame>
        <p:nvGraphicFramePr>
          <p:cNvPr id="28" name="Chart">
            <a:extLst>
              <a:ext uri="{FF2B5EF4-FFF2-40B4-BE49-F238E27FC236}">
                <a16:creationId xmlns:a16="http://schemas.microsoft.com/office/drawing/2014/main" id="{A8154AF7-28B4-4849-B5CA-4387D7EC13F7}"/>
              </a:ext>
            </a:extLst>
          </p:cNvPr>
          <p:cNvGraphicFramePr/>
          <p:nvPr/>
        </p:nvGraphicFramePr>
        <p:xfrm>
          <a:off x="-1752600" y="862134"/>
          <a:ext cx="13944600" cy="7888166"/>
        </p:xfrm>
        <a:graphic>
          <a:graphicData uri="http://schemas.openxmlformats.org/drawingml/2006/chart">
            <c:chart xmlns:c="http://schemas.openxmlformats.org/drawingml/2006/chart" xmlns:r="http://schemas.openxmlformats.org/officeDocument/2006/relationships" r:id="rId7"/>
          </a:graphicData>
        </a:graphic>
      </p:graphicFrame>
      <p:sp>
        <p:nvSpPr>
          <p:cNvPr id="13" name="TextBox 12">
            <a:extLst>
              <a:ext uri="{FF2B5EF4-FFF2-40B4-BE49-F238E27FC236}">
                <a16:creationId xmlns:a16="http://schemas.microsoft.com/office/drawing/2014/main" id="{FF8C27B5-8DCA-4354-B109-D906ED5CDF24}"/>
              </a:ext>
            </a:extLst>
          </p:cNvPr>
          <p:cNvSpPr txBox="1"/>
          <p:nvPr/>
        </p:nvSpPr>
        <p:spPr>
          <a:xfrm>
            <a:off x="3618537" y="6508736"/>
            <a:ext cx="6042822" cy="3492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50555C">
                    <a:lumMod val="50000"/>
                    <a:lumOff val="50000"/>
                  </a:srgbClr>
                </a:solidFill>
                <a:effectLst/>
                <a:uLnTx/>
                <a:uFillTx/>
                <a:latin typeface="Arial" panose="020B0604020202020204" pitchFamily="34" charset="0"/>
                <a:ea typeface="+mn-ea"/>
                <a:cs typeface="Arial" panose="020B0604020202020204" pitchFamily="34" charset="0"/>
              </a:rPr>
              <a:t>Source: Project Landmark || Output is displayed based on dependence between variables @ 95% CL. Timeframe is Rolling 4 quarters ending Q2 2021, and vs YA </a:t>
            </a:r>
          </a:p>
        </p:txBody>
      </p:sp>
      <p:cxnSp>
        <p:nvCxnSpPr>
          <p:cNvPr id="50" name="Straight Connector 49">
            <a:extLst>
              <a:ext uri="{FF2B5EF4-FFF2-40B4-BE49-F238E27FC236}">
                <a16:creationId xmlns:a16="http://schemas.microsoft.com/office/drawing/2014/main" id="{E88E3EF5-4221-4B9B-9A39-BEA4954F990A}"/>
              </a:ext>
            </a:extLst>
          </p:cNvPr>
          <p:cNvCxnSpPr>
            <a:cxnSpLocks/>
          </p:cNvCxnSpPr>
          <p:nvPr/>
        </p:nvCxnSpPr>
        <p:spPr>
          <a:xfrm flipV="1">
            <a:off x="4611329" y="5073445"/>
            <a:ext cx="157316" cy="6882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1" name="Freeform 5">
            <a:extLst>
              <a:ext uri="{FF2B5EF4-FFF2-40B4-BE49-F238E27FC236}">
                <a16:creationId xmlns:a16="http://schemas.microsoft.com/office/drawing/2014/main" id="{663AD500-A30D-4B8D-BF4B-B53B9FC8BB82}"/>
              </a:ext>
            </a:extLst>
          </p:cNvPr>
          <p:cNvSpPr>
            <a:spLocks/>
          </p:cNvSpPr>
          <p:nvPr/>
        </p:nvSpPr>
        <p:spPr bwMode="auto">
          <a:xfrm rot="979264">
            <a:off x="4374304" y="4740798"/>
            <a:ext cx="4523651" cy="2022398"/>
          </a:xfrm>
          <a:custGeom>
            <a:avLst/>
            <a:gdLst>
              <a:gd name="T0" fmla="*/ 337 w 544"/>
              <a:gd name="T1" fmla="*/ 2 h 320"/>
              <a:gd name="T2" fmla="*/ 424 w 544"/>
              <a:gd name="T3" fmla="*/ 20 h 320"/>
              <a:gd name="T4" fmla="*/ 514 w 544"/>
              <a:gd name="T5" fmla="*/ 73 h 320"/>
              <a:gd name="T6" fmla="*/ 525 w 544"/>
              <a:gd name="T7" fmla="*/ 90 h 320"/>
              <a:gd name="T8" fmla="*/ 521 w 544"/>
              <a:gd name="T9" fmla="*/ 99 h 320"/>
              <a:gd name="T10" fmla="*/ 519 w 544"/>
              <a:gd name="T11" fmla="*/ 88 h 320"/>
              <a:gd name="T12" fmla="*/ 496 w 544"/>
              <a:gd name="T13" fmla="*/ 63 h 320"/>
              <a:gd name="T14" fmla="*/ 403 w 544"/>
              <a:gd name="T15" fmla="*/ 20 h 320"/>
              <a:gd name="T16" fmla="*/ 325 w 544"/>
              <a:gd name="T17" fmla="*/ 6 h 320"/>
              <a:gd name="T18" fmla="*/ 242 w 544"/>
              <a:gd name="T19" fmla="*/ 8 h 320"/>
              <a:gd name="T20" fmla="*/ 108 w 544"/>
              <a:gd name="T21" fmla="*/ 50 h 320"/>
              <a:gd name="T22" fmla="*/ 17 w 544"/>
              <a:gd name="T23" fmla="*/ 141 h 320"/>
              <a:gd name="T24" fmla="*/ 19 w 544"/>
              <a:gd name="T25" fmla="*/ 233 h 320"/>
              <a:gd name="T26" fmla="*/ 88 w 544"/>
              <a:gd name="T27" fmla="*/ 283 h 320"/>
              <a:gd name="T28" fmla="*/ 175 w 544"/>
              <a:gd name="T29" fmla="*/ 305 h 320"/>
              <a:gd name="T30" fmla="*/ 240 w 544"/>
              <a:gd name="T31" fmla="*/ 312 h 320"/>
              <a:gd name="T32" fmla="*/ 274 w 544"/>
              <a:gd name="T33" fmla="*/ 314 h 320"/>
              <a:gd name="T34" fmla="*/ 336 w 544"/>
              <a:gd name="T35" fmla="*/ 312 h 320"/>
              <a:gd name="T36" fmla="*/ 375 w 544"/>
              <a:gd name="T37" fmla="*/ 307 h 320"/>
              <a:gd name="T38" fmla="*/ 435 w 544"/>
              <a:gd name="T39" fmla="*/ 289 h 320"/>
              <a:gd name="T40" fmla="*/ 498 w 544"/>
              <a:gd name="T41" fmla="*/ 250 h 320"/>
              <a:gd name="T42" fmla="*/ 534 w 544"/>
              <a:gd name="T43" fmla="*/ 197 h 320"/>
              <a:gd name="T44" fmla="*/ 486 w 544"/>
              <a:gd name="T45" fmla="*/ 98 h 320"/>
              <a:gd name="T46" fmla="*/ 363 w 544"/>
              <a:gd name="T47" fmla="*/ 48 h 320"/>
              <a:gd name="T48" fmla="*/ 350 w 544"/>
              <a:gd name="T49" fmla="*/ 46 h 320"/>
              <a:gd name="T50" fmla="*/ 351 w 544"/>
              <a:gd name="T51" fmla="*/ 41 h 320"/>
              <a:gd name="T52" fmla="*/ 428 w 544"/>
              <a:gd name="T53" fmla="*/ 61 h 320"/>
              <a:gd name="T54" fmla="*/ 531 w 544"/>
              <a:gd name="T55" fmla="*/ 142 h 320"/>
              <a:gd name="T56" fmla="*/ 529 w 544"/>
              <a:gd name="T57" fmla="*/ 222 h 320"/>
              <a:gd name="T58" fmla="*/ 489 w 544"/>
              <a:gd name="T59" fmla="*/ 264 h 320"/>
              <a:gd name="T60" fmla="*/ 397 w 544"/>
              <a:gd name="T61" fmla="*/ 308 h 320"/>
              <a:gd name="T62" fmla="*/ 339 w 544"/>
              <a:gd name="T63" fmla="*/ 317 h 320"/>
              <a:gd name="T64" fmla="*/ 239 w 544"/>
              <a:gd name="T65" fmla="*/ 317 h 320"/>
              <a:gd name="T66" fmla="*/ 199 w 544"/>
              <a:gd name="T67" fmla="*/ 314 h 320"/>
              <a:gd name="T68" fmla="*/ 125 w 544"/>
              <a:gd name="T69" fmla="*/ 300 h 320"/>
              <a:gd name="T70" fmla="*/ 47 w 544"/>
              <a:gd name="T71" fmla="*/ 268 h 320"/>
              <a:gd name="T72" fmla="*/ 3 w 544"/>
              <a:gd name="T73" fmla="*/ 209 h 320"/>
              <a:gd name="T74" fmla="*/ 17 w 544"/>
              <a:gd name="T75" fmla="*/ 129 h 320"/>
              <a:gd name="T76" fmla="*/ 145 w 544"/>
              <a:gd name="T77" fmla="*/ 27 h 320"/>
              <a:gd name="T78" fmla="*/ 248 w 544"/>
              <a:gd name="T79" fmla="*/ 2 h 320"/>
              <a:gd name="T80" fmla="*/ 299 w 544"/>
              <a:gd name="T81"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320">
                <a:moveTo>
                  <a:pt x="299" y="0"/>
                </a:moveTo>
                <a:cubicBezTo>
                  <a:pt x="311" y="0"/>
                  <a:pt x="324" y="1"/>
                  <a:pt x="337" y="2"/>
                </a:cubicBezTo>
                <a:cubicBezTo>
                  <a:pt x="348" y="3"/>
                  <a:pt x="360" y="5"/>
                  <a:pt x="372" y="7"/>
                </a:cubicBezTo>
                <a:cubicBezTo>
                  <a:pt x="389" y="10"/>
                  <a:pt x="407" y="15"/>
                  <a:pt x="424" y="20"/>
                </a:cubicBezTo>
                <a:cubicBezTo>
                  <a:pt x="450" y="29"/>
                  <a:pt x="475" y="41"/>
                  <a:pt x="498" y="58"/>
                </a:cubicBezTo>
                <a:cubicBezTo>
                  <a:pt x="503" y="62"/>
                  <a:pt x="509" y="67"/>
                  <a:pt x="514" y="73"/>
                </a:cubicBezTo>
                <a:cubicBezTo>
                  <a:pt x="518" y="76"/>
                  <a:pt x="521" y="80"/>
                  <a:pt x="523" y="84"/>
                </a:cubicBezTo>
                <a:cubicBezTo>
                  <a:pt x="524" y="86"/>
                  <a:pt x="525" y="88"/>
                  <a:pt x="525" y="90"/>
                </a:cubicBezTo>
                <a:cubicBezTo>
                  <a:pt x="526" y="92"/>
                  <a:pt x="525" y="95"/>
                  <a:pt x="524" y="97"/>
                </a:cubicBezTo>
                <a:cubicBezTo>
                  <a:pt x="523" y="99"/>
                  <a:pt x="522" y="99"/>
                  <a:pt x="521" y="99"/>
                </a:cubicBezTo>
                <a:cubicBezTo>
                  <a:pt x="519" y="98"/>
                  <a:pt x="519" y="97"/>
                  <a:pt x="519" y="95"/>
                </a:cubicBezTo>
                <a:cubicBezTo>
                  <a:pt x="521" y="93"/>
                  <a:pt x="520" y="90"/>
                  <a:pt x="519" y="88"/>
                </a:cubicBezTo>
                <a:cubicBezTo>
                  <a:pt x="517" y="84"/>
                  <a:pt x="515" y="81"/>
                  <a:pt x="512" y="78"/>
                </a:cubicBezTo>
                <a:cubicBezTo>
                  <a:pt x="507" y="72"/>
                  <a:pt x="501" y="68"/>
                  <a:pt x="496" y="63"/>
                </a:cubicBezTo>
                <a:cubicBezTo>
                  <a:pt x="481" y="51"/>
                  <a:pt x="464" y="42"/>
                  <a:pt x="447" y="35"/>
                </a:cubicBezTo>
                <a:cubicBezTo>
                  <a:pt x="433" y="28"/>
                  <a:pt x="418" y="24"/>
                  <a:pt x="403" y="20"/>
                </a:cubicBezTo>
                <a:cubicBezTo>
                  <a:pt x="387" y="15"/>
                  <a:pt x="371" y="12"/>
                  <a:pt x="355" y="9"/>
                </a:cubicBezTo>
                <a:cubicBezTo>
                  <a:pt x="345" y="8"/>
                  <a:pt x="335" y="7"/>
                  <a:pt x="325" y="6"/>
                </a:cubicBezTo>
                <a:cubicBezTo>
                  <a:pt x="313" y="6"/>
                  <a:pt x="302" y="6"/>
                  <a:pt x="291" y="5"/>
                </a:cubicBezTo>
                <a:cubicBezTo>
                  <a:pt x="274" y="5"/>
                  <a:pt x="258" y="6"/>
                  <a:pt x="242" y="8"/>
                </a:cubicBezTo>
                <a:cubicBezTo>
                  <a:pt x="220" y="11"/>
                  <a:pt x="197" y="16"/>
                  <a:pt x="176" y="22"/>
                </a:cubicBezTo>
                <a:cubicBezTo>
                  <a:pt x="152" y="29"/>
                  <a:pt x="130" y="38"/>
                  <a:pt x="108" y="50"/>
                </a:cubicBezTo>
                <a:cubicBezTo>
                  <a:pt x="85" y="64"/>
                  <a:pt x="64" y="80"/>
                  <a:pt x="46" y="100"/>
                </a:cubicBezTo>
                <a:cubicBezTo>
                  <a:pt x="34" y="112"/>
                  <a:pt x="24" y="125"/>
                  <a:pt x="17" y="141"/>
                </a:cubicBezTo>
                <a:cubicBezTo>
                  <a:pt x="12" y="152"/>
                  <a:pt x="8" y="163"/>
                  <a:pt x="6" y="175"/>
                </a:cubicBezTo>
                <a:cubicBezTo>
                  <a:pt x="3" y="196"/>
                  <a:pt x="8" y="215"/>
                  <a:pt x="19" y="233"/>
                </a:cubicBezTo>
                <a:cubicBezTo>
                  <a:pt x="26" y="244"/>
                  <a:pt x="35" y="253"/>
                  <a:pt x="46" y="261"/>
                </a:cubicBezTo>
                <a:cubicBezTo>
                  <a:pt x="59" y="270"/>
                  <a:pt x="73" y="278"/>
                  <a:pt x="88" y="283"/>
                </a:cubicBezTo>
                <a:cubicBezTo>
                  <a:pt x="99" y="288"/>
                  <a:pt x="111" y="290"/>
                  <a:pt x="122" y="293"/>
                </a:cubicBezTo>
                <a:cubicBezTo>
                  <a:pt x="140" y="298"/>
                  <a:pt x="157" y="302"/>
                  <a:pt x="175" y="305"/>
                </a:cubicBezTo>
                <a:cubicBezTo>
                  <a:pt x="188" y="307"/>
                  <a:pt x="202" y="308"/>
                  <a:pt x="215" y="310"/>
                </a:cubicBezTo>
                <a:cubicBezTo>
                  <a:pt x="223" y="311"/>
                  <a:pt x="232" y="311"/>
                  <a:pt x="240" y="312"/>
                </a:cubicBezTo>
                <a:cubicBezTo>
                  <a:pt x="247" y="312"/>
                  <a:pt x="254" y="313"/>
                  <a:pt x="261" y="313"/>
                </a:cubicBezTo>
                <a:cubicBezTo>
                  <a:pt x="265" y="313"/>
                  <a:pt x="270" y="314"/>
                  <a:pt x="274" y="314"/>
                </a:cubicBezTo>
                <a:cubicBezTo>
                  <a:pt x="286" y="314"/>
                  <a:pt x="299" y="314"/>
                  <a:pt x="312" y="314"/>
                </a:cubicBezTo>
                <a:cubicBezTo>
                  <a:pt x="320" y="313"/>
                  <a:pt x="328" y="312"/>
                  <a:pt x="336" y="312"/>
                </a:cubicBezTo>
                <a:cubicBezTo>
                  <a:pt x="341" y="311"/>
                  <a:pt x="347" y="311"/>
                  <a:pt x="352" y="310"/>
                </a:cubicBezTo>
                <a:cubicBezTo>
                  <a:pt x="360" y="309"/>
                  <a:pt x="367" y="308"/>
                  <a:pt x="375" y="307"/>
                </a:cubicBezTo>
                <a:cubicBezTo>
                  <a:pt x="383" y="305"/>
                  <a:pt x="392" y="304"/>
                  <a:pt x="400" y="301"/>
                </a:cubicBezTo>
                <a:cubicBezTo>
                  <a:pt x="412" y="298"/>
                  <a:pt x="423" y="294"/>
                  <a:pt x="435" y="289"/>
                </a:cubicBezTo>
                <a:cubicBezTo>
                  <a:pt x="447" y="284"/>
                  <a:pt x="458" y="278"/>
                  <a:pt x="469" y="271"/>
                </a:cubicBezTo>
                <a:cubicBezTo>
                  <a:pt x="479" y="264"/>
                  <a:pt x="489" y="258"/>
                  <a:pt x="498" y="250"/>
                </a:cubicBezTo>
                <a:cubicBezTo>
                  <a:pt x="507" y="242"/>
                  <a:pt x="515" y="233"/>
                  <a:pt x="522" y="223"/>
                </a:cubicBezTo>
                <a:cubicBezTo>
                  <a:pt x="527" y="215"/>
                  <a:pt x="532" y="206"/>
                  <a:pt x="534" y="197"/>
                </a:cubicBezTo>
                <a:cubicBezTo>
                  <a:pt x="537" y="179"/>
                  <a:pt x="535" y="162"/>
                  <a:pt x="527" y="145"/>
                </a:cubicBezTo>
                <a:cubicBezTo>
                  <a:pt x="517" y="126"/>
                  <a:pt x="503" y="110"/>
                  <a:pt x="486" y="98"/>
                </a:cubicBezTo>
                <a:cubicBezTo>
                  <a:pt x="461" y="82"/>
                  <a:pt x="435" y="68"/>
                  <a:pt x="406" y="59"/>
                </a:cubicBezTo>
                <a:cubicBezTo>
                  <a:pt x="392" y="55"/>
                  <a:pt x="378" y="51"/>
                  <a:pt x="363" y="48"/>
                </a:cubicBezTo>
                <a:cubicBezTo>
                  <a:pt x="359" y="48"/>
                  <a:pt x="356" y="47"/>
                  <a:pt x="352" y="46"/>
                </a:cubicBezTo>
                <a:cubicBezTo>
                  <a:pt x="351" y="46"/>
                  <a:pt x="351" y="46"/>
                  <a:pt x="350" y="46"/>
                </a:cubicBezTo>
                <a:cubicBezTo>
                  <a:pt x="349" y="46"/>
                  <a:pt x="348" y="44"/>
                  <a:pt x="349" y="43"/>
                </a:cubicBezTo>
                <a:cubicBezTo>
                  <a:pt x="349" y="42"/>
                  <a:pt x="350" y="41"/>
                  <a:pt x="351" y="41"/>
                </a:cubicBezTo>
                <a:cubicBezTo>
                  <a:pt x="351" y="41"/>
                  <a:pt x="352" y="41"/>
                  <a:pt x="352" y="41"/>
                </a:cubicBezTo>
                <a:cubicBezTo>
                  <a:pt x="378" y="45"/>
                  <a:pt x="404" y="51"/>
                  <a:pt x="428" y="61"/>
                </a:cubicBezTo>
                <a:cubicBezTo>
                  <a:pt x="450" y="70"/>
                  <a:pt x="471" y="81"/>
                  <a:pt x="490" y="95"/>
                </a:cubicBezTo>
                <a:cubicBezTo>
                  <a:pt x="507" y="107"/>
                  <a:pt x="520" y="123"/>
                  <a:pt x="531" y="142"/>
                </a:cubicBezTo>
                <a:cubicBezTo>
                  <a:pt x="533" y="146"/>
                  <a:pt x="535" y="151"/>
                  <a:pt x="537" y="156"/>
                </a:cubicBezTo>
                <a:cubicBezTo>
                  <a:pt x="544" y="179"/>
                  <a:pt x="541" y="201"/>
                  <a:pt x="529" y="222"/>
                </a:cubicBezTo>
                <a:cubicBezTo>
                  <a:pt x="523" y="232"/>
                  <a:pt x="515" y="241"/>
                  <a:pt x="507" y="249"/>
                </a:cubicBezTo>
                <a:cubicBezTo>
                  <a:pt x="501" y="254"/>
                  <a:pt x="495" y="259"/>
                  <a:pt x="489" y="264"/>
                </a:cubicBezTo>
                <a:cubicBezTo>
                  <a:pt x="478" y="272"/>
                  <a:pt x="466" y="280"/>
                  <a:pt x="454" y="286"/>
                </a:cubicBezTo>
                <a:cubicBezTo>
                  <a:pt x="435" y="295"/>
                  <a:pt x="417" y="303"/>
                  <a:pt x="397" y="308"/>
                </a:cubicBezTo>
                <a:cubicBezTo>
                  <a:pt x="389" y="310"/>
                  <a:pt x="380" y="311"/>
                  <a:pt x="372" y="313"/>
                </a:cubicBezTo>
                <a:cubicBezTo>
                  <a:pt x="361" y="315"/>
                  <a:pt x="350" y="316"/>
                  <a:pt x="339" y="317"/>
                </a:cubicBezTo>
                <a:cubicBezTo>
                  <a:pt x="316" y="320"/>
                  <a:pt x="292" y="320"/>
                  <a:pt x="269" y="319"/>
                </a:cubicBezTo>
                <a:cubicBezTo>
                  <a:pt x="259" y="318"/>
                  <a:pt x="249" y="318"/>
                  <a:pt x="239" y="317"/>
                </a:cubicBezTo>
                <a:cubicBezTo>
                  <a:pt x="232" y="317"/>
                  <a:pt x="226" y="316"/>
                  <a:pt x="220" y="316"/>
                </a:cubicBezTo>
                <a:cubicBezTo>
                  <a:pt x="213" y="315"/>
                  <a:pt x="206" y="314"/>
                  <a:pt x="199" y="314"/>
                </a:cubicBezTo>
                <a:cubicBezTo>
                  <a:pt x="191" y="313"/>
                  <a:pt x="183" y="311"/>
                  <a:pt x="174" y="310"/>
                </a:cubicBezTo>
                <a:cubicBezTo>
                  <a:pt x="158" y="307"/>
                  <a:pt x="141" y="304"/>
                  <a:pt x="125" y="300"/>
                </a:cubicBezTo>
                <a:cubicBezTo>
                  <a:pt x="114" y="297"/>
                  <a:pt x="104" y="294"/>
                  <a:pt x="94" y="291"/>
                </a:cubicBezTo>
                <a:cubicBezTo>
                  <a:pt x="78" y="286"/>
                  <a:pt x="62" y="278"/>
                  <a:pt x="47" y="268"/>
                </a:cubicBezTo>
                <a:cubicBezTo>
                  <a:pt x="37" y="261"/>
                  <a:pt x="27" y="253"/>
                  <a:pt x="19" y="242"/>
                </a:cubicBezTo>
                <a:cubicBezTo>
                  <a:pt x="12" y="232"/>
                  <a:pt x="6" y="221"/>
                  <a:pt x="3" y="209"/>
                </a:cubicBezTo>
                <a:cubicBezTo>
                  <a:pt x="1" y="201"/>
                  <a:pt x="0" y="194"/>
                  <a:pt x="0" y="186"/>
                </a:cubicBezTo>
                <a:cubicBezTo>
                  <a:pt x="1" y="165"/>
                  <a:pt x="7" y="147"/>
                  <a:pt x="17" y="129"/>
                </a:cubicBezTo>
                <a:cubicBezTo>
                  <a:pt x="26" y="113"/>
                  <a:pt x="37" y="100"/>
                  <a:pt x="50" y="88"/>
                </a:cubicBezTo>
                <a:cubicBezTo>
                  <a:pt x="78" y="61"/>
                  <a:pt x="110" y="41"/>
                  <a:pt x="145" y="27"/>
                </a:cubicBezTo>
                <a:cubicBezTo>
                  <a:pt x="165" y="19"/>
                  <a:pt x="186" y="13"/>
                  <a:pt x="207" y="9"/>
                </a:cubicBezTo>
                <a:cubicBezTo>
                  <a:pt x="221" y="6"/>
                  <a:pt x="234" y="4"/>
                  <a:pt x="248" y="2"/>
                </a:cubicBezTo>
                <a:cubicBezTo>
                  <a:pt x="260" y="1"/>
                  <a:pt x="271" y="0"/>
                  <a:pt x="282" y="0"/>
                </a:cubicBezTo>
                <a:cubicBezTo>
                  <a:pt x="288" y="0"/>
                  <a:pt x="293" y="0"/>
                  <a:pt x="299" y="0"/>
                </a:cubicBezTo>
                <a:close/>
              </a:path>
            </a:pathLst>
          </a:custGeom>
          <a:solidFill>
            <a:schemeClr val="bg1">
              <a:lumMod val="65000"/>
            </a:schemeClr>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55C"/>
              </a:solidFill>
              <a:effectLst/>
              <a:uLnTx/>
              <a:uFillTx/>
              <a:latin typeface="Montserrat"/>
              <a:ea typeface="+mn-ea"/>
              <a:cs typeface="+mn-cs"/>
            </a:endParaRPr>
          </a:p>
        </p:txBody>
      </p:sp>
      <p:sp>
        <p:nvSpPr>
          <p:cNvPr id="33" name="Freeform 5">
            <a:extLst>
              <a:ext uri="{FF2B5EF4-FFF2-40B4-BE49-F238E27FC236}">
                <a16:creationId xmlns:a16="http://schemas.microsoft.com/office/drawing/2014/main" id="{5097F043-274E-4F20-AB26-1EAF36874BA6}"/>
              </a:ext>
            </a:extLst>
          </p:cNvPr>
          <p:cNvSpPr>
            <a:spLocks/>
          </p:cNvSpPr>
          <p:nvPr/>
        </p:nvSpPr>
        <p:spPr bwMode="auto">
          <a:xfrm>
            <a:off x="6456557" y="1718157"/>
            <a:ext cx="5092390" cy="2338977"/>
          </a:xfrm>
          <a:custGeom>
            <a:avLst/>
            <a:gdLst>
              <a:gd name="T0" fmla="*/ 337 w 544"/>
              <a:gd name="T1" fmla="*/ 2 h 320"/>
              <a:gd name="T2" fmla="*/ 424 w 544"/>
              <a:gd name="T3" fmla="*/ 20 h 320"/>
              <a:gd name="T4" fmla="*/ 514 w 544"/>
              <a:gd name="T5" fmla="*/ 73 h 320"/>
              <a:gd name="T6" fmla="*/ 525 w 544"/>
              <a:gd name="T7" fmla="*/ 90 h 320"/>
              <a:gd name="T8" fmla="*/ 521 w 544"/>
              <a:gd name="T9" fmla="*/ 99 h 320"/>
              <a:gd name="T10" fmla="*/ 519 w 544"/>
              <a:gd name="T11" fmla="*/ 88 h 320"/>
              <a:gd name="T12" fmla="*/ 496 w 544"/>
              <a:gd name="T13" fmla="*/ 63 h 320"/>
              <a:gd name="T14" fmla="*/ 403 w 544"/>
              <a:gd name="T15" fmla="*/ 20 h 320"/>
              <a:gd name="T16" fmla="*/ 325 w 544"/>
              <a:gd name="T17" fmla="*/ 6 h 320"/>
              <a:gd name="T18" fmla="*/ 242 w 544"/>
              <a:gd name="T19" fmla="*/ 8 h 320"/>
              <a:gd name="T20" fmla="*/ 108 w 544"/>
              <a:gd name="T21" fmla="*/ 50 h 320"/>
              <a:gd name="T22" fmla="*/ 17 w 544"/>
              <a:gd name="T23" fmla="*/ 141 h 320"/>
              <a:gd name="T24" fmla="*/ 19 w 544"/>
              <a:gd name="T25" fmla="*/ 233 h 320"/>
              <a:gd name="T26" fmla="*/ 88 w 544"/>
              <a:gd name="T27" fmla="*/ 283 h 320"/>
              <a:gd name="T28" fmla="*/ 175 w 544"/>
              <a:gd name="T29" fmla="*/ 305 h 320"/>
              <a:gd name="T30" fmla="*/ 240 w 544"/>
              <a:gd name="T31" fmla="*/ 312 h 320"/>
              <a:gd name="T32" fmla="*/ 274 w 544"/>
              <a:gd name="T33" fmla="*/ 314 h 320"/>
              <a:gd name="T34" fmla="*/ 336 w 544"/>
              <a:gd name="T35" fmla="*/ 312 h 320"/>
              <a:gd name="T36" fmla="*/ 375 w 544"/>
              <a:gd name="T37" fmla="*/ 307 h 320"/>
              <a:gd name="T38" fmla="*/ 435 w 544"/>
              <a:gd name="T39" fmla="*/ 289 h 320"/>
              <a:gd name="T40" fmla="*/ 498 w 544"/>
              <a:gd name="T41" fmla="*/ 250 h 320"/>
              <a:gd name="T42" fmla="*/ 534 w 544"/>
              <a:gd name="T43" fmla="*/ 197 h 320"/>
              <a:gd name="T44" fmla="*/ 486 w 544"/>
              <a:gd name="T45" fmla="*/ 98 h 320"/>
              <a:gd name="T46" fmla="*/ 363 w 544"/>
              <a:gd name="T47" fmla="*/ 48 h 320"/>
              <a:gd name="T48" fmla="*/ 350 w 544"/>
              <a:gd name="T49" fmla="*/ 46 h 320"/>
              <a:gd name="T50" fmla="*/ 351 w 544"/>
              <a:gd name="T51" fmla="*/ 41 h 320"/>
              <a:gd name="T52" fmla="*/ 428 w 544"/>
              <a:gd name="T53" fmla="*/ 61 h 320"/>
              <a:gd name="T54" fmla="*/ 531 w 544"/>
              <a:gd name="T55" fmla="*/ 142 h 320"/>
              <a:gd name="T56" fmla="*/ 529 w 544"/>
              <a:gd name="T57" fmla="*/ 222 h 320"/>
              <a:gd name="T58" fmla="*/ 489 w 544"/>
              <a:gd name="T59" fmla="*/ 264 h 320"/>
              <a:gd name="T60" fmla="*/ 397 w 544"/>
              <a:gd name="T61" fmla="*/ 308 h 320"/>
              <a:gd name="T62" fmla="*/ 339 w 544"/>
              <a:gd name="T63" fmla="*/ 317 h 320"/>
              <a:gd name="T64" fmla="*/ 239 w 544"/>
              <a:gd name="T65" fmla="*/ 317 h 320"/>
              <a:gd name="T66" fmla="*/ 199 w 544"/>
              <a:gd name="T67" fmla="*/ 314 h 320"/>
              <a:gd name="T68" fmla="*/ 125 w 544"/>
              <a:gd name="T69" fmla="*/ 300 h 320"/>
              <a:gd name="T70" fmla="*/ 47 w 544"/>
              <a:gd name="T71" fmla="*/ 268 h 320"/>
              <a:gd name="T72" fmla="*/ 3 w 544"/>
              <a:gd name="T73" fmla="*/ 209 h 320"/>
              <a:gd name="T74" fmla="*/ 17 w 544"/>
              <a:gd name="T75" fmla="*/ 129 h 320"/>
              <a:gd name="T76" fmla="*/ 145 w 544"/>
              <a:gd name="T77" fmla="*/ 27 h 320"/>
              <a:gd name="T78" fmla="*/ 248 w 544"/>
              <a:gd name="T79" fmla="*/ 2 h 320"/>
              <a:gd name="T80" fmla="*/ 299 w 544"/>
              <a:gd name="T81"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320">
                <a:moveTo>
                  <a:pt x="299" y="0"/>
                </a:moveTo>
                <a:cubicBezTo>
                  <a:pt x="311" y="0"/>
                  <a:pt x="324" y="1"/>
                  <a:pt x="337" y="2"/>
                </a:cubicBezTo>
                <a:cubicBezTo>
                  <a:pt x="348" y="3"/>
                  <a:pt x="360" y="5"/>
                  <a:pt x="372" y="7"/>
                </a:cubicBezTo>
                <a:cubicBezTo>
                  <a:pt x="389" y="10"/>
                  <a:pt x="407" y="15"/>
                  <a:pt x="424" y="20"/>
                </a:cubicBezTo>
                <a:cubicBezTo>
                  <a:pt x="450" y="29"/>
                  <a:pt x="475" y="41"/>
                  <a:pt x="498" y="58"/>
                </a:cubicBezTo>
                <a:cubicBezTo>
                  <a:pt x="503" y="62"/>
                  <a:pt x="509" y="67"/>
                  <a:pt x="514" y="73"/>
                </a:cubicBezTo>
                <a:cubicBezTo>
                  <a:pt x="518" y="76"/>
                  <a:pt x="521" y="80"/>
                  <a:pt x="523" y="84"/>
                </a:cubicBezTo>
                <a:cubicBezTo>
                  <a:pt x="524" y="86"/>
                  <a:pt x="525" y="88"/>
                  <a:pt x="525" y="90"/>
                </a:cubicBezTo>
                <a:cubicBezTo>
                  <a:pt x="526" y="92"/>
                  <a:pt x="525" y="95"/>
                  <a:pt x="524" y="97"/>
                </a:cubicBezTo>
                <a:cubicBezTo>
                  <a:pt x="523" y="99"/>
                  <a:pt x="522" y="99"/>
                  <a:pt x="521" y="99"/>
                </a:cubicBezTo>
                <a:cubicBezTo>
                  <a:pt x="519" y="98"/>
                  <a:pt x="519" y="97"/>
                  <a:pt x="519" y="95"/>
                </a:cubicBezTo>
                <a:cubicBezTo>
                  <a:pt x="521" y="93"/>
                  <a:pt x="520" y="90"/>
                  <a:pt x="519" y="88"/>
                </a:cubicBezTo>
                <a:cubicBezTo>
                  <a:pt x="517" y="84"/>
                  <a:pt x="515" y="81"/>
                  <a:pt x="512" y="78"/>
                </a:cubicBezTo>
                <a:cubicBezTo>
                  <a:pt x="507" y="72"/>
                  <a:pt x="501" y="68"/>
                  <a:pt x="496" y="63"/>
                </a:cubicBezTo>
                <a:cubicBezTo>
                  <a:pt x="481" y="51"/>
                  <a:pt x="464" y="42"/>
                  <a:pt x="447" y="35"/>
                </a:cubicBezTo>
                <a:cubicBezTo>
                  <a:pt x="433" y="28"/>
                  <a:pt x="418" y="24"/>
                  <a:pt x="403" y="20"/>
                </a:cubicBezTo>
                <a:cubicBezTo>
                  <a:pt x="387" y="15"/>
                  <a:pt x="371" y="12"/>
                  <a:pt x="355" y="9"/>
                </a:cubicBezTo>
                <a:cubicBezTo>
                  <a:pt x="345" y="8"/>
                  <a:pt x="335" y="7"/>
                  <a:pt x="325" y="6"/>
                </a:cubicBezTo>
                <a:cubicBezTo>
                  <a:pt x="313" y="6"/>
                  <a:pt x="302" y="6"/>
                  <a:pt x="291" y="5"/>
                </a:cubicBezTo>
                <a:cubicBezTo>
                  <a:pt x="274" y="5"/>
                  <a:pt x="258" y="6"/>
                  <a:pt x="242" y="8"/>
                </a:cubicBezTo>
                <a:cubicBezTo>
                  <a:pt x="220" y="11"/>
                  <a:pt x="197" y="16"/>
                  <a:pt x="176" y="22"/>
                </a:cubicBezTo>
                <a:cubicBezTo>
                  <a:pt x="152" y="29"/>
                  <a:pt x="130" y="38"/>
                  <a:pt x="108" y="50"/>
                </a:cubicBezTo>
                <a:cubicBezTo>
                  <a:pt x="85" y="64"/>
                  <a:pt x="64" y="80"/>
                  <a:pt x="46" y="100"/>
                </a:cubicBezTo>
                <a:cubicBezTo>
                  <a:pt x="34" y="112"/>
                  <a:pt x="24" y="125"/>
                  <a:pt x="17" y="141"/>
                </a:cubicBezTo>
                <a:cubicBezTo>
                  <a:pt x="12" y="152"/>
                  <a:pt x="8" y="163"/>
                  <a:pt x="6" y="175"/>
                </a:cubicBezTo>
                <a:cubicBezTo>
                  <a:pt x="3" y="196"/>
                  <a:pt x="8" y="215"/>
                  <a:pt x="19" y="233"/>
                </a:cubicBezTo>
                <a:cubicBezTo>
                  <a:pt x="26" y="244"/>
                  <a:pt x="35" y="253"/>
                  <a:pt x="46" y="261"/>
                </a:cubicBezTo>
                <a:cubicBezTo>
                  <a:pt x="59" y="270"/>
                  <a:pt x="73" y="278"/>
                  <a:pt x="88" y="283"/>
                </a:cubicBezTo>
                <a:cubicBezTo>
                  <a:pt x="99" y="288"/>
                  <a:pt x="111" y="290"/>
                  <a:pt x="122" y="293"/>
                </a:cubicBezTo>
                <a:cubicBezTo>
                  <a:pt x="140" y="298"/>
                  <a:pt x="157" y="302"/>
                  <a:pt x="175" y="305"/>
                </a:cubicBezTo>
                <a:cubicBezTo>
                  <a:pt x="188" y="307"/>
                  <a:pt x="202" y="308"/>
                  <a:pt x="215" y="310"/>
                </a:cubicBezTo>
                <a:cubicBezTo>
                  <a:pt x="223" y="311"/>
                  <a:pt x="232" y="311"/>
                  <a:pt x="240" y="312"/>
                </a:cubicBezTo>
                <a:cubicBezTo>
                  <a:pt x="247" y="312"/>
                  <a:pt x="254" y="313"/>
                  <a:pt x="261" y="313"/>
                </a:cubicBezTo>
                <a:cubicBezTo>
                  <a:pt x="265" y="313"/>
                  <a:pt x="270" y="314"/>
                  <a:pt x="274" y="314"/>
                </a:cubicBezTo>
                <a:cubicBezTo>
                  <a:pt x="286" y="314"/>
                  <a:pt x="299" y="314"/>
                  <a:pt x="312" y="314"/>
                </a:cubicBezTo>
                <a:cubicBezTo>
                  <a:pt x="320" y="313"/>
                  <a:pt x="328" y="312"/>
                  <a:pt x="336" y="312"/>
                </a:cubicBezTo>
                <a:cubicBezTo>
                  <a:pt x="341" y="311"/>
                  <a:pt x="347" y="311"/>
                  <a:pt x="352" y="310"/>
                </a:cubicBezTo>
                <a:cubicBezTo>
                  <a:pt x="360" y="309"/>
                  <a:pt x="367" y="308"/>
                  <a:pt x="375" y="307"/>
                </a:cubicBezTo>
                <a:cubicBezTo>
                  <a:pt x="383" y="305"/>
                  <a:pt x="392" y="304"/>
                  <a:pt x="400" y="301"/>
                </a:cubicBezTo>
                <a:cubicBezTo>
                  <a:pt x="412" y="298"/>
                  <a:pt x="423" y="294"/>
                  <a:pt x="435" y="289"/>
                </a:cubicBezTo>
                <a:cubicBezTo>
                  <a:pt x="447" y="284"/>
                  <a:pt x="458" y="278"/>
                  <a:pt x="469" y="271"/>
                </a:cubicBezTo>
                <a:cubicBezTo>
                  <a:pt x="479" y="264"/>
                  <a:pt x="489" y="258"/>
                  <a:pt x="498" y="250"/>
                </a:cubicBezTo>
                <a:cubicBezTo>
                  <a:pt x="507" y="242"/>
                  <a:pt x="515" y="233"/>
                  <a:pt x="522" y="223"/>
                </a:cubicBezTo>
                <a:cubicBezTo>
                  <a:pt x="527" y="215"/>
                  <a:pt x="532" y="206"/>
                  <a:pt x="534" y="197"/>
                </a:cubicBezTo>
                <a:cubicBezTo>
                  <a:pt x="537" y="179"/>
                  <a:pt x="535" y="162"/>
                  <a:pt x="527" y="145"/>
                </a:cubicBezTo>
                <a:cubicBezTo>
                  <a:pt x="517" y="126"/>
                  <a:pt x="503" y="110"/>
                  <a:pt x="486" y="98"/>
                </a:cubicBezTo>
                <a:cubicBezTo>
                  <a:pt x="461" y="82"/>
                  <a:pt x="435" y="68"/>
                  <a:pt x="406" y="59"/>
                </a:cubicBezTo>
                <a:cubicBezTo>
                  <a:pt x="392" y="55"/>
                  <a:pt x="378" y="51"/>
                  <a:pt x="363" y="48"/>
                </a:cubicBezTo>
                <a:cubicBezTo>
                  <a:pt x="359" y="48"/>
                  <a:pt x="356" y="47"/>
                  <a:pt x="352" y="46"/>
                </a:cubicBezTo>
                <a:cubicBezTo>
                  <a:pt x="351" y="46"/>
                  <a:pt x="351" y="46"/>
                  <a:pt x="350" y="46"/>
                </a:cubicBezTo>
                <a:cubicBezTo>
                  <a:pt x="349" y="46"/>
                  <a:pt x="348" y="44"/>
                  <a:pt x="349" y="43"/>
                </a:cubicBezTo>
                <a:cubicBezTo>
                  <a:pt x="349" y="42"/>
                  <a:pt x="350" y="41"/>
                  <a:pt x="351" y="41"/>
                </a:cubicBezTo>
                <a:cubicBezTo>
                  <a:pt x="351" y="41"/>
                  <a:pt x="352" y="41"/>
                  <a:pt x="352" y="41"/>
                </a:cubicBezTo>
                <a:cubicBezTo>
                  <a:pt x="378" y="45"/>
                  <a:pt x="404" y="51"/>
                  <a:pt x="428" y="61"/>
                </a:cubicBezTo>
                <a:cubicBezTo>
                  <a:pt x="450" y="70"/>
                  <a:pt x="471" y="81"/>
                  <a:pt x="490" y="95"/>
                </a:cubicBezTo>
                <a:cubicBezTo>
                  <a:pt x="507" y="107"/>
                  <a:pt x="520" y="123"/>
                  <a:pt x="531" y="142"/>
                </a:cubicBezTo>
                <a:cubicBezTo>
                  <a:pt x="533" y="146"/>
                  <a:pt x="535" y="151"/>
                  <a:pt x="537" y="156"/>
                </a:cubicBezTo>
                <a:cubicBezTo>
                  <a:pt x="544" y="179"/>
                  <a:pt x="541" y="201"/>
                  <a:pt x="529" y="222"/>
                </a:cubicBezTo>
                <a:cubicBezTo>
                  <a:pt x="523" y="232"/>
                  <a:pt x="515" y="241"/>
                  <a:pt x="507" y="249"/>
                </a:cubicBezTo>
                <a:cubicBezTo>
                  <a:pt x="501" y="254"/>
                  <a:pt x="495" y="259"/>
                  <a:pt x="489" y="264"/>
                </a:cubicBezTo>
                <a:cubicBezTo>
                  <a:pt x="478" y="272"/>
                  <a:pt x="466" y="280"/>
                  <a:pt x="454" y="286"/>
                </a:cubicBezTo>
                <a:cubicBezTo>
                  <a:pt x="435" y="295"/>
                  <a:pt x="417" y="303"/>
                  <a:pt x="397" y="308"/>
                </a:cubicBezTo>
                <a:cubicBezTo>
                  <a:pt x="389" y="310"/>
                  <a:pt x="380" y="311"/>
                  <a:pt x="372" y="313"/>
                </a:cubicBezTo>
                <a:cubicBezTo>
                  <a:pt x="361" y="315"/>
                  <a:pt x="350" y="316"/>
                  <a:pt x="339" y="317"/>
                </a:cubicBezTo>
                <a:cubicBezTo>
                  <a:pt x="316" y="320"/>
                  <a:pt x="292" y="320"/>
                  <a:pt x="269" y="319"/>
                </a:cubicBezTo>
                <a:cubicBezTo>
                  <a:pt x="259" y="318"/>
                  <a:pt x="249" y="318"/>
                  <a:pt x="239" y="317"/>
                </a:cubicBezTo>
                <a:cubicBezTo>
                  <a:pt x="232" y="317"/>
                  <a:pt x="226" y="316"/>
                  <a:pt x="220" y="316"/>
                </a:cubicBezTo>
                <a:cubicBezTo>
                  <a:pt x="213" y="315"/>
                  <a:pt x="206" y="314"/>
                  <a:pt x="199" y="314"/>
                </a:cubicBezTo>
                <a:cubicBezTo>
                  <a:pt x="191" y="313"/>
                  <a:pt x="183" y="311"/>
                  <a:pt x="174" y="310"/>
                </a:cubicBezTo>
                <a:cubicBezTo>
                  <a:pt x="158" y="307"/>
                  <a:pt x="141" y="304"/>
                  <a:pt x="125" y="300"/>
                </a:cubicBezTo>
                <a:cubicBezTo>
                  <a:pt x="114" y="297"/>
                  <a:pt x="104" y="294"/>
                  <a:pt x="94" y="291"/>
                </a:cubicBezTo>
                <a:cubicBezTo>
                  <a:pt x="78" y="286"/>
                  <a:pt x="62" y="278"/>
                  <a:pt x="47" y="268"/>
                </a:cubicBezTo>
                <a:cubicBezTo>
                  <a:pt x="37" y="261"/>
                  <a:pt x="27" y="253"/>
                  <a:pt x="19" y="242"/>
                </a:cubicBezTo>
                <a:cubicBezTo>
                  <a:pt x="12" y="232"/>
                  <a:pt x="6" y="221"/>
                  <a:pt x="3" y="209"/>
                </a:cubicBezTo>
                <a:cubicBezTo>
                  <a:pt x="1" y="201"/>
                  <a:pt x="0" y="194"/>
                  <a:pt x="0" y="186"/>
                </a:cubicBezTo>
                <a:cubicBezTo>
                  <a:pt x="1" y="165"/>
                  <a:pt x="7" y="147"/>
                  <a:pt x="17" y="129"/>
                </a:cubicBezTo>
                <a:cubicBezTo>
                  <a:pt x="26" y="113"/>
                  <a:pt x="37" y="100"/>
                  <a:pt x="50" y="88"/>
                </a:cubicBezTo>
                <a:cubicBezTo>
                  <a:pt x="78" y="61"/>
                  <a:pt x="110" y="41"/>
                  <a:pt x="145" y="27"/>
                </a:cubicBezTo>
                <a:cubicBezTo>
                  <a:pt x="165" y="19"/>
                  <a:pt x="186" y="13"/>
                  <a:pt x="207" y="9"/>
                </a:cubicBezTo>
                <a:cubicBezTo>
                  <a:pt x="221" y="6"/>
                  <a:pt x="234" y="4"/>
                  <a:pt x="248" y="2"/>
                </a:cubicBezTo>
                <a:cubicBezTo>
                  <a:pt x="260" y="1"/>
                  <a:pt x="271" y="0"/>
                  <a:pt x="282" y="0"/>
                </a:cubicBezTo>
                <a:cubicBezTo>
                  <a:pt x="288" y="0"/>
                  <a:pt x="293" y="0"/>
                  <a:pt x="299" y="0"/>
                </a:cubicBezTo>
                <a:close/>
              </a:path>
            </a:pathLst>
          </a:custGeom>
          <a:solidFill>
            <a:schemeClr val="bg1">
              <a:lumMod val="65000"/>
            </a:schemeClr>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55C"/>
              </a:solidFill>
              <a:effectLst/>
              <a:uLnTx/>
              <a:uFillTx/>
              <a:latin typeface="Montserrat"/>
              <a:ea typeface="+mn-ea"/>
              <a:cs typeface="+mn-cs"/>
            </a:endParaRPr>
          </a:p>
        </p:txBody>
      </p:sp>
      <p:sp>
        <p:nvSpPr>
          <p:cNvPr id="36" name="Freeform 5">
            <a:extLst>
              <a:ext uri="{FF2B5EF4-FFF2-40B4-BE49-F238E27FC236}">
                <a16:creationId xmlns:a16="http://schemas.microsoft.com/office/drawing/2014/main" id="{23FF4C11-77AB-48A2-A246-436C7BC72767}"/>
              </a:ext>
            </a:extLst>
          </p:cNvPr>
          <p:cNvSpPr>
            <a:spLocks/>
          </p:cNvSpPr>
          <p:nvPr/>
        </p:nvSpPr>
        <p:spPr bwMode="auto">
          <a:xfrm rot="979264">
            <a:off x="6185435" y="3742053"/>
            <a:ext cx="4523651" cy="2022398"/>
          </a:xfrm>
          <a:custGeom>
            <a:avLst/>
            <a:gdLst>
              <a:gd name="T0" fmla="*/ 337 w 544"/>
              <a:gd name="T1" fmla="*/ 2 h 320"/>
              <a:gd name="T2" fmla="*/ 424 w 544"/>
              <a:gd name="T3" fmla="*/ 20 h 320"/>
              <a:gd name="T4" fmla="*/ 514 w 544"/>
              <a:gd name="T5" fmla="*/ 73 h 320"/>
              <a:gd name="T6" fmla="*/ 525 w 544"/>
              <a:gd name="T7" fmla="*/ 90 h 320"/>
              <a:gd name="T8" fmla="*/ 521 w 544"/>
              <a:gd name="T9" fmla="*/ 99 h 320"/>
              <a:gd name="T10" fmla="*/ 519 w 544"/>
              <a:gd name="T11" fmla="*/ 88 h 320"/>
              <a:gd name="T12" fmla="*/ 496 w 544"/>
              <a:gd name="T13" fmla="*/ 63 h 320"/>
              <a:gd name="T14" fmla="*/ 403 w 544"/>
              <a:gd name="T15" fmla="*/ 20 h 320"/>
              <a:gd name="T16" fmla="*/ 325 w 544"/>
              <a:gd name="T17" fmla="*/ 6 h 320"/>
              <a:gd name="T18" fmla="*/ 242 w 544"/>
              <a:gd name="T19" fmla="*/ 8 h 320"/>
              <a:gd name="T20" fmla="*/ 108 w 544"/>
              <a:gd name="T21" fmla="*/ 50 h 320"/>
              <a:gd name="T22" fmla="*/ 17 w 544"/>
              <a:gd name="T23" fmla="*/ 141 h 320"/>
              <a:gd name="T24" fmla="*/ 19 w 544"/>
              <a:gd name="T25" fmla="*/ 233 h 320"/>
              <a:gd name="T26" fmla="*/ 88 w 544"/>
              <a:gd name="T27" fmla="*/ 283 h 320"/>
              <a:gd name="T28" fmla="*/ 175 w 544"/>
              <a:gd name="T29" fmla="*/ 305 h 320"/>
              <a:gd name="T30" fmla="*/ 240 w 544"/>
              <a:gd name="T31" fmla="*/ 312 h 320"/>
              <a:gd name="T32" fmla="*/ 274 w 544"/>
              <a:gd name="T33" fmla="*/ 314 h 320"/>
              <a:gd name="T34" fmla="*/ 336 w 544"/>
              <a:gd name="T35" fmla="*/ 312 h 320"/>
              <a:gd name="T36" fmla="*/ 375 w 544"/>
              <a:gd name="T37" fmla="*/ 307 h 320"/>
              <a:gd name="T38" fmla="*/ 435 w 544"/>
              <a:gd name="T39" fmla="*/ 289 h 320"/>
              <a:gd name="T40" fmla="*/ 498 w 544"/>
              <a:gd name="T41" fmla="*/ 250 h 320"/>
              <a:gd name="T42" fmla="*/ 534 w 544"/>
              <a:gd name="T43" fmla="*/ 197 h 320"/>
              <a:gd name="T44" fmla="*/ 486 w 544"/>
              <a:gd name="T45" fmla="*/ 98 h 320"/>
              <a:gd name="T46" fmla="*/ 363 w 544"/>
              <a:gd name="T47" fmla="*/ 48 h 320"/>
              <a:gd name="T48" fmla="*/ 350 w 544"/>
              <a:gd name="T49" fmla="*/ 46 h 320"/>
              <a:gd name="T50" fmla="*/ 351 w 544"/>
              <a:gd name="T51" fmla="*/ 41 h 320"/>
              <a:gd name="T52" fmla="*/ 428 w 544"/>
              <a:gd name="T53" fmla="*/ 61 h 320"/>
              <a:gd name="T54" fmla="*/ 531 w 544"/>
              <a:gd name="T55" fmla="*/ 142 h 320"/>
              <a:gd name="T56" fmla="*/ 529 w 544"/>
              <a:gd name="T57" fmla="*/ 222 h 320"/>
              <a:gd name="T58" fmla="*/ 489 w 544"/>
              <a:gd name="T59" fmla="*/ 264 h 320"/>
              <a:gd name="T60" fmla="*/ 397 w 544"/>
              <a:gd name="T61" fmla="*/ 308 h 320"/>
              <a:gd name="T62" fmla="*/ 339 w 544"/>
              <a:gd name="T63" fmla="*/ 317 h 320"/>
              <a:gd name="T64" fmla="*/ 239 w 544"/>
              <a:gd name="T65" fmla="*/ 317 h 320"/>
              <a:gd name="T66" fmla="*/ 199 w 544"/>
              <a:gd name="T67" fmla="*/ 314 h 320"/>
              <a:gd name="T68" fmla="*/ 125 w 544"/>
              <a:gd name="T69" fmla="*/ 300 h 320"/>
              <a:gd name="T70" fmla="*/ 47 w 544"/>
              <a:gd name="T71" fmla="*/ 268 h 320"/>
              <a:gd name="T72" fmla="*/ 3 w 544"/>
              <a:gd name="T73" fmla="*/ 209 h 320"/>
              <a:gd name="T74" fmla="*/ 17 w 544"/>
              <a:gd name="T75" fmla="*/ 129 h 320"/>
              <a:gd name="T76" fmla="*/ 145 w 544"/>
              <a:gd name="T77" fmla="*/ 27 h 320"/>
              <a:gd name="T78" fmla="*/ 248 w 544"/>
              <a:gd name="T79" fmla="*/ 2 h 320"/>
              <a:gd name="T80" fmla="*/ 299 w 544"/>
              <a:gd name="T81"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320">
                <a:moveTo>
                  <a:pt x="299" y="0"/>
                </a:moveTo>
                <a:cubicBezTo>
                  <a:pt x="311" y="0"/>
                  <a:pt x="324" y="1"/>
                  <a:pt x="337" y="2"/>
                </a:cubicBezTo>
                <a:cubicBezTo>
                  <a:pt x="348" y="3"/>
                  <a:pt x="360" y="5"/>
                  <a:pt x="372" y="7"/>
                </a:cubicBezTo>
                <a:cubicBezTo>
                  <a:pt x="389" y="10"/>
                  <a:pt x="407" y="15"/>
                  <a:pt x="424" y="20"/>
                </a:cubicBezTo>
                <a:cubicBezTo>
                  <a:pt x="450" y="29"/>
                  <a:pt x="475" y="41"/>
                  <a:pt x="498" y="58"/>
                </a:cubicBezTo>
                <a:cubicBezTo>
                  <a:pt x="503" y="62"/>
                  <a:pt x="509" y="67"/>
                  <a:pt x="514" y="73"/>
                </a:cubicBezTo>
                <a:cubicBezTo>
                  <a:pt x="518" y="76"/>
                  <a:pt x="521" y="80"/>
                  <a:pt x="523" y="84"/>
                </a:cubicBezTo>
                <a:cubicBezTo>
                  <a:pt x="524" y="86"/>
                  <a:pt x="525" y="88"/>
                  <a:pt x="525" y="90"/>
                </a:cubicBezTo>
                <a:cubicBezTo>
                  <a:pt x="526" y="92"/>
                  <a:pt x="525" y="95"/>
                  <a:pt x="524" y="97"/>
                </a:cubicBezTo>
                <a:cubicBezTo>
                  <a:pt x="523" y="99"/>
                  <a:pt x="522" y="99"/>
                  <a:pt x="521" y="99"/>
                </a:cubicBezTo>
                <a:cubicBezTo>
                  <a:pt x="519" y="98"/>
                  <a:pt x="519" y="97"/>
                  <a:pt x="519" y="95"/>
                </a:cubicBezTo>
                <a:cubicBezTo>
                  <a:pt x="521" y="93"/>
                  <a:pt x="520" y="90"/>
                  <a:pt x="519" y="88"/>
                </a:cubicBezTo>
                <a:cubicBezTo>
                  <a:pt x="517" y="84"/>
                  <a:pt x="515" y="81"/>
                  <a:pt x="512" y="78"/>
                </a:cubicBezTo>
                <a:cubicBezTo>
                  <a:pt x="507" y="72"/>
                  <a:pt x="501" y="68"/>
                  <a:pt x="496" y="63"/>
                </a:cubicBezTo>
                <a:cubicBezTo>
                  <a:pt x="481" y="51"/>
                  <a:pt x="464" y="42"/>
                  <a:pt x="447" y="35"/>
                </a:cubicBezTo>
                <a:cubicBezTo>
                  <a:pt x="433" y="28"/>
                  <a:pt x="418" y="24"/>
                  <a:pt x="403" y="20"/>
                </a:cubicBezTo>
                <a:cubicBezTo>
                  <a:pt x="387" y="15"/>
                  <a:pt x="371" y="12"/>
                  <a:pt x="355" y="9"/>
                </a:cubicBezTo>
                <a:cubicBezTo>
                  <a:pt x="345" y="8"/>
                  <a:pt x="335" y="7"/>
                  <a:pt x="325" y="6"/>
                </a:cubicBezTo>
                <a:cubicBezTo>
                  <a:pt x="313" y="6"/>
                  <a:pt x="302" y="6"/>
                  <a:pt x="291" y="5"/>
                </a:cubicBezTo>
                <a:cubicBezTo>
                  <a:pt x="274" y="5"/>
                  <a:pt x="258" y="6"/>
                  <a:pt x="242" y="8"/>
                </a:cubicBezTo>
                <a:cubicBezTo>
                  <a:pt x="220" y="11"/>
                  <a:pt x="197" y="16"/>
                  <a:pt x="176" y="22"/>
                </a:cubicBezTo>
                <a:cubicBezTo>
                  <a:pt x="152" y="29"/>
                  <a:pt x="130" y="38"/>
                  <a:pt x="108" y="50"/>
                </a:cubicBezTo>
                <a:cubicBezTo>
                  <a:pt x="85" y="64"/>
                  <a:pt x="64" y="80"/>
                  <a:pt x="46" y="100"/>
                </a:cubicBezTo>
                <a:cubicBezTo>
                  <a:pt x="34" y="112"/>
                  <a:pt x="24" y="125"/>
                  <a:pt x="17" y="141"/>
                </a:cubicBezTo>
                <a:cubicBezTo>
                  <a:pt x="12" y="152"/>
                  <a:pt x="8" y="163"/>
                  <a:pt x="6" y="175"/>
                </a:cubicBezTo>
                <a:cubicBezTo>
                  <a:pt x="3" y="196"/>
                  <a:pt x="8" y="215"/>
                  <a:pt x="19" y="233"/>
                </a:cubicBezTo>
                <a:cubicBezTo>
                  <a:pt x="26" y="244"/>
                  <a:pt x="35" y="253"/>
                  <a:pt x="46" y="261"/>
                </a:cubicBezTo>
                <a:cubicBezTo>
                  <a:pt x="59" y="270"/>
                  <a:pt x="73" y="278"/>
                  <a:pt x="88" y="283"/>
                </a:cubicBezTo>
                <a:cubicBezTo>
                  <a:pt x="99" y="288"/>
                  <a:pt x="111" y="290"/>
                  <a:pt x="122" y="293"/>
                </a:cubicBezTo>
                <a:cubicBezTo>
                  <a:pt x="140" y="298"/>
                  <a:pt x="157" y="302"/>
                  <a:pt x="175" y="305"/>
                </a:cubicBezTo>
                <a:cubicBezTo>
                  <a:pt x="188" y="307"/>
                  <a:pt x="202" y="308"/>
                  <a:pt x="215" y="310"/>
                </a:cubicBezTo>
                <a:cubicBezTo>
                  <a:pt x="223" y="311"/>
                  <a:pt x="232" y="311"/>
                  <a:pt x="240" y="312"/>
                </a:cubicBezTo>
                <a:cubicBezTo>
                  <a:pt x="247" y="312"/>
                  <a:pt x="254" y="313"/>
                  <a:pt x="261" y="313"/>
                </a:cubicBezTo>
                <a:cubicBezTo>
                  <a:pt x="265" y="313"/>
                  <a:pt x="270" y="314"/>
                  <a:pt x="274" y="314"/>
                </a:cubicBezTo>
                <a:cubicBezTo>
                  <a:pt x="286" y="314"/>
                  <a:pt x="299" y="314"/>
                  <a:pt x="312" y="314"/>
                </a:cubicBezTo>
                <a:cubicBezTo>
                  <a:pt x="320" y="313"/>
                  <a:pt x="328" y="312"/>
                  <a:pt x="336" y="312"/>
                </a:cubicBezTo>
                <a:cubicBezTo>
                  <a:pt x="341" y="311"/>
                  <a:pt x="347" y="311"/>
                  <a:pt x="352" y="310"/>
                </a:cubicBezTo>
                <a:cubicBezTo>
                  <a:pt x="360" y="309"/>
                  <a:pt x="367" y="308"/>
                  <a:pt x="375" y="307"/>
                </a:cubicBezTo>
                <a:cubicBezTo>
                  <a:pt x="383" y="305"/>
                  <a:pt x="392" y="304"/>
                  <a:pt x="400" y="301"/>
                </a:cubicBezTo>
                <a:cubicBezTo>
                  <a:pt x="412" y="298"/>
                  <a:pt x="423" y="294"/>
                  <a:pt x="435" y="289"/>
                </a:cubicBezTo>
                <a:cubicBezTo>
                  <a:pt x="447" y="284"/>
                  <a:pt x="458" y="278"/>
                  <a:pt x="469" y="271"/>
                </a:cubicBezTo>
                <a:cubicBezTo>
                  <a:pt x="479" y="264"/>
                  <a:pt x="489" y="258"/>
                  <a:pt x="498" y="250"/>
                </a:cubicBezTo>
                <a:cubicBezTo>
                  <a:pt x="507" y="242"/>
                  <a:pt x="515" y="233"/>
                  <a:pt x="522" y="223"/>
                </a:cubicBezTo>
                <a:cubicBezTo>
                  <a:pt x="527" y="215"/>
                  <a:pt x="532" y="206"/>
                  <a:pt x="534" y="197"/>
                </a:cubicBezTo>
                <a:cubicBezTo>
                  <a:pt x="537" y="179"/>
                  <a:pt x="535" y="162"/>
                  <a:pt x="527" y="145"/>
                </a:cubicBezTo>
                <a:cubicBezTo>
                  <a:pt x="517" y="126"/>
                  <a:pt x="503" y="110"/>
                  <a:pt x="486" y="98"/>
                </a:cubicBezTo>
                <a:cubicBezTo>
                  <a:pt x="461" y="82"/>
                  <a:pt x="435" y="68"/>
                  <a:pt x="406" y="59"/>
                </a:cubicBezTo>
                <a:cubicBezTo>
                  <a:pt x="392" y="55"/>
                  <a:pt x="378" y="51"/>
                  <a:pt x="363" y="48"/>
                </a:cubicBezTo>
                <a:cubicBezTo>
                  <a:pt x="359" y="48"/>
                  <a:pt x="356" y="47"/>
                  <a:pt x="352" y="46"/>
                </a:cubicBezTo>
                <a:cubicBezTo>
                  <a:pt x="351" y="46"/>
                  <a:pt x="351" y="46"/>
                  <a:pt x="350" y="46"/>
                </a:cubicBezTo>
                <a:cubicBezTo>
                  <a:pt x="349" y="46"/>
                  <a:pt x="348" y="44"/>
                  <a:pt x="349" y="43"/>
                </a:cubicBezTo>
                <a:cubicBezTo>
                  <a:pt x="349" y="42"/>
                  <a:pt x="350" y="41"/>
                  <a:pt x="351" y="41"/>
                </a:cubicBezTo>
                <a:cubicBezTo>
                  <a:pt x="351" y="41"/>
                  <a:pt x="352" y="41"/>
                  <a:pt x="352" y="41"/>
                </a:cubicBezTo>
                <a:cubicBezTo>
                  <a:pt x="378" y="45"/>
                  <a:pt x="404" y="51"/>
                  <a:pt x="428" y="61"/>
                </a:cubicBezTo>
                <a:cubicBezTo>
                  <a:pt x="450" y="70"/>
                  <a:pt x="471" y="81"/>
                  <a:pt x="490" y="95"/>
                </a:cubicBezTo>
                <a:cubicBezTo>
                  <a:pt x="507" y="107"/>
                  <a:pt x="520" y="123"/>
                  <a:pt x="531" y="142"/>
                </a:cubicBezTo>
                <a:cubicBezTo>
                  <a:pt x="533" y="146"/>
                  <a:pt x="535" y="151"/>
                  <a:pt x="537" y="156"/>
                </a:cubicBezTo>
                <a:cubicBezTo>
                  <a:pt x="544" y="179"/>
                  <a:pt x="541" y="201"/>
                  <a:pt x="529" y="222"/>
                </a:cubicBezTo>
                <a:cubicBezTo>
                  <a:pt x="523" y="232"/>
                  <a:pt x="515" y="241"/>
                  <a:pt x="507" y="249"/>
                </a:cubicBezTo>
                <a:cubicBezTo>
                  <a:pt x="501" y="254"/>
                  <a:pt x="495" y="259"/>
                  <a:pt x="489" y="264"/>
                </a:cubicBezTo>
                <a:cubicBezTo>
                  <a:pt x="478" y="272"/>
                  <a:pt x="466" y="280"/>
                  <a:pt x="454" y="286"/>
                </a:cubicBezTo>
                <a:cubicBezTo>
                  <a:pt x="435" y="295"/>
                  <a:pt x="417" y="303"/>
                  <a:pt x="397" y="308"/>
                </a:cubicBezTo>
                <a:cubicBezTo>
                  <a:pt x="389" y="310"/>
                  <a:pt x="380" y="311"/>
                  <a:pt x="372" y="313"/>
                </a:cubicBezTo>
                <a:cubicBezTo>
                  <a:pt x="361" y="315"/>
                  <a:pt x="350" y="316"/>
                  <a:pt x="339" y="317"/>
                </a:cubicBezTo>
                <a:cubicBezTo>
                  <a:pt x="316" y="320"/>
                  <a:pt x="292" y="320"/>
                  <a:pt x="269" y="319"/>
                </a:cubicBezTo>
                <a:cubicBezTo>
                  <a:pt x="259" y="318"/>
                  <a:pt x="249" y="318"/>
                  <a:pt x="239" y="317"/>
                </a:cubicBezTo>
                <a:cubicBezTo>
                  <a:pt x="232" y="317"/>
                  <a:pt x="226" y="316"/>
                  <a:pt x="220" y="316"/>
                </a:cubicBezTo>
                <a:cubicBezTo>
                  <a:pt x="213" y="315"/>
                  <a:pt x="206" y="314"/>
                  <a:pt x="199" y="314"/>
                </a:cubicBezTo>
                <a:cubicBezTo>
                  <a:pt x="191" y="313"/>
                  <a:pt x="183" y="311"/>
                  <a:pt x="174" y="310"/>
                </a:cubicBezTo>
                <a:cubicBezTo>
                  <a:pt x="158" y="307"/>
                  <a:pt x="141" y="304"/>
                  <a:pt x="125" y="300"/>
                </a:cubicBezTo>
                <a:cubicBezTo>
                  <a:pt x="114" y="297"/>
                  <a:pt x="104" y="294"/>
                  <a:pt x="94" y="291"/>
                </a:cubicBezTo>
                <a:cubicBezTo>
                  <a:pt x="78" y="286"/>
                  <a:pt x="62" y="278"/>
                  <a:pt x="47" y="268"/>
                </a:cubicBezTo>
                <a:cubicBezTo>
                  <a:pt x="37" y="261"/>
                  <a:pt x="27" y="253"/>
                  <a:pt x="19" y="242"/>
                </a:cubicBezTo>
                <a:cubicBezTo>
                  <a:pt x="12" y="232"/>
                  <a:pt x="6" y="221"/>
                  <a:pt x="3" y="209"/>
                </a:cubicBezTo>
                <a:cubicBezTo>
                  <a:pt x="1" y="201"/>
                  <a:pt x="0" y="194"/>
                  <a:pt x="0" y="186"/>
                </a:cubicBezTo>
                <a:cubicBezTo>
                  <a:pt x="1" y="165"/>
                  <a:pt x="7" y="147"/>
                  <a:pt x="17" y="129"/>
                </a:cubicBezTo>
                <a:cubicBezTo>
                  <a:pt x="26" y="113"/>
                  <a:pt x="37" y="100"/>
                  <a:pt x="50" y="88"/>
                </a:cubicBezTo>
                <a:cubicBezTo>
                  <a:pt x="78" y="61"/>
                  <a:pt x="110" y="41"/>
                  <a:pt x="145" y="27"/>
                </a:cubicBezTo>
                <a:cubicBezTo>
                  <a:pt x="165" y="19"/>
                  <a:pt x="186" y="13"/>
                  <a:pt x="207" y="9"/>
                </a:cubicBezTo>
                <a:cubicBezTo>
                  <a:pt x="221" y="6"/>
                  <a:pt x="234" y="4"/>
                  <a:pt x="248" y="2"/>
                </a:cubicBezTo>
                <a:cubicBezTo>
                  <a:pt x="260" y="1"/>
                  <a:pt x="271" y="0"/>
                  <a:pt x="282" y="0"/>
                </a:cubicBezTo>
                <a:cubicBezTo>
                  <a:pt x="288" y="0"/>
                  <a:pt x="293" y="0"/>
                  <a:pt x="299" y="0"/>
                </a:cubicBezTo>
                <a:close/>
              </a:path>
            </a:pathLst>
          </a:custGeom>
          <a:solidFill>
            <a:schemeClr val="bg1">
              <a:lumMod val="65000"/>
            </a:schemeClr>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55C"/>
              </a:solidFill>
              <a:effectLst/>
              <a:uLnTx/>
              <a:uFillTx/>
              <a:latin typeface="Montserrat"/>
              <a:ea typeface="+mn-ea"/>
              <a:cs typeface="+mn-cs"/>
            </a:endParaRPr>
          </a:p>
        </p:txBody>
      </p:sp>
      <p:sp>
        <p:nvSpPr>
          <p:cNvPr id="39" name="Freeform 5">
            <a:extLst>
              <a:ext uri="{FF2B5EF4-FFF2-40B4-BE49-F238E27FC236}">
                <a16:creationId xmlns:a16="http://schemas.microsoft.com/office/drawing/2014/main" id="{7F19C2E0-78F6-4081-BAA0-E6B3B1F0ACB7}"/>
              </a:ext>
            </a:extLst>
          </p:cNvPr>
          <p:cNvSpPr>
            <a:spLocks/>
          </p:cNvSpPr>
          <p:nvPr/>
        </p:nvSpPr>
        <p:spPr bwMode="auto">
          <a:xfrm rot="19927003">
            <a:off x="689257" y="4543172"/>
            <a:ext cx="4523651" cy="1913783"/>
          </a:xfrm>
          <a:custGeom>
            <a:avLst/>
            <a:gdLst>
              <a:gd name="T0" fmla="*/ 337 w 544"/>
              <a:gd name="T1" fmla="*/ 2 h 320"/>
              <a:gd name="T2" fmla="*/ 424 w 544"/>
              <a:gd name="T3" fmla="*/ 20 h 320"/>
              <a:gd name="T4" fmla="*/ 514 w 544"/>
              <a:gd name="T5" fmla="*/ 73 h 320"/>
              <a:gd name="T6" fmla="*/ 525 w 544"/>
              <a:gd name="T7" fmla="*/ 90 h 320"/>
              <a:gd name="T8" fmla="*/ 521 w 544"/>
              <a:gd name="T9" fmla="*/ 99 h 320"/>
              <a:gd name="T10" fmla="*/ 519 w 544"/>
              <a:gd name="T11" fmla="*/ 88 h 320"/>
              <a:gd name="T12" fmla="*/ 496 w 544"/>
              <a:gd name="T13" fmla="*/ 63 h 320"/>
              <a:gd name="T14" fmla="*/ 403 w 544"/>
              <a:gd name="T15" fmla="*/ 20 h 320"/>
              <a:gd name="T16" fmla="*/ 325 w 544"/>
              <a:gd name="T17" fmla="*/ 6 h 320"/>
              <a:gd name="T18" fmla="*/ 242 w 544"/>
              <a:gd name="T19" fmla="*/ 8 h 320"/>
              <a:gd name="T20" fmla="*/ 108 w 544"/>
              <a:gd name="T21" fmla="*/ 50 h 320"/>
              <a:gd name="T22" fmla="*/ 17 w 544"/>
              <a:gd name="T23" fmla="*/ 141 h 320"/>
              <a:gd name="T24" fmla="*/ 19 w 544"/>
              <a:gd name="T25" fmla="*/ 233 h 320"/>
              <a:gd name="T26" fmla="*/ 88 w 544"/>
              <a:gd name="T27" fmla="*/ 283 h 320"/>
              <a:gd name="T28" fmla="*/ 175 w 544"/>
              <a:gd name="T29" fmla="*/ 305 h 320"/>
              <a:gd name="T30" fmla="*/ 240 w 544"/>
              <a:gd name="T31" fmla="*/ 312 h 320"/>
              <a:gd name="T32" fmla="*/ 274 w 544"/>
              <a:gd name="T33" fmla="*/ 314 h 320"/>
              <a:gd name="T34" fmla="*/ 336 w 544"/>
              <a:gd name="T35" fmla="*/ 312 h 320"/>
              <a:gd name="T36" fmla="*/ 375 w 544"/>
              <a:gd name="T37" fmla="*/ 307 h 320"/>
              <a:gd name="T38" fmla="*/ 435 w 544"/>
              <a:gd name="T39" fmla="*/ 289 h 320"/>
              <a:gd name="T40" fmla="*/ 498 w 544"/>
              <a:gd name="T41" fmla="*/ 250 h 320"/>
              <a:gd name="T42" fmla="*/ 534 w 544"/>
              <a:gd name="T43" fmla="*/ 197 h 320"/>
              <a:gd name="T44" fmla="*/ 486 w 544"/>
              <a:gd name="T45" fmla="*/ 98 h 320"/>
              <a:gd name="T46" fmla="*/ 363 w 544"/>
              <a:gd name="T47" fmla="*/ 48 h 320"/>
              <a:gd name="T48" fmla="*/ 350 w 544"/>
              <a:gd name="T49" fmla="*/ 46 h 320"/>
              <a:gd name="T50" fmla="*/ 351 w 544"/>
              <a:gd name="T51" fmla="*/ 41 h 320"/>
              <a:gd name="T52" fmla="*/ 428 w 544"/>
              <a:gd name="T53" fmla="*/ 61 h 320"/>
              <a:gd name="T54" fmla="*/ 531 w 544"/>
              <a:gd name="T55" fmla="*/ 142 h 320"/>
              <a:gd name="T56" fmla="*/ 529 w 544"/>
              <a:gd name="T57" fmla="*/ 222 h 320"/>
              <a:gd name="T58" fmla="*/ 489 w 544"/>
              <a:gd name="T59" fmla="*/ 264 h 320"/>
              <a:gd name="T60" fmla="*/ 397 w 544"/>
              <a:gd name="T61" fmla="*/ 308 h 320"/>
              <a:gd name="T62" fmla="*/ 339 w 544"/>
              <a:gd name="T63" fmla="*/ 317 h 320"/>
              <a:gd name="T64" fmla="*/ 239 w 544"/>
              <a:gd name="T65" fmla="*/ 317 h 320"/>
              <a:gd name="T66" fmla="*/ 199 w 544"/>
              <a:gd name="T67" fmla="*/ 314 h 320"/>
              <a:gd name="T68" fmla="*/ 125 w 544"/>
              <a:gd name="T69" fmla="*/ 300 h 320"/>
              <a:gd name="T70" fmla="*/ 47 w 544"/>
              <a:gd name="T71" fmla="*/ 268 h 320"/>
              <a:gd name="T72" fmla="*/ 3 w 544"/>
              <a:gd name="T73" fmla="*/ 209 h 320"/>
              <a:gd name="T74" fmla="*/ 17 w 544"/>
              <a:gd name="T75" fmla="*/ 129 h 320"/>
              <a:gd name="T76" fmla="*/ 145 w 544"/>
              <a:gd name="T77" fmla="*/ 27 h 320"/>
              <a:gd name="T78" fmla="*/ 248 w 544"/>
              <a:gd name="T79" fmla="*/ 2 h 320"/>
              <a:gd name="T80" fmla="*/ 299 w 544"/>
              <a:gd name="T81"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320">
                <a:moveTo>
                  <a:pt x="299" y="0"/>
                </a:moveTo>
                <a:cubicBezTo>
                  <a:pt x="311" y="0"/>
                  <a:pt x="324" y="1"/>
                  <a:pt x="337" y="2"/>
                </a:cubicBezTo>
                <a:cubicBezTo>
                  <a:pt x="348" y="3"/>
                  <a:pt x="360" y="5"/>
                  <a:pt x="372" y="7"/>
                </a:cubicBezTo>
                <a:cubicBezTo>
                  <a:pt x="389" y="10"/>
                  <a:pt x="407" y="15"/>
                  <a:pt x="424" y="20"/>
                </a:cubicBezTo>
                <a:cubicBezTo>
                  <a:pt x="450" y="29"/>
                  <a:pt x="475" y="41"/>
                  <a:pt x="498" y="58"/>
                </a:cubicBezTo>
                <a:cubicBezTo>
                  <a:pt x="503" y="62"/>
                  <a:pt x="509" y="67"/>
                  <a:pt x="514" y="73"/>
                </a:cubicBezTo>
                <a:cubicBezTo>
                  <a:pt x="518" y="76"/>
                  <a:pt x="521" y="80"/>
                  <a:pt x="523" y="84"/>
                </a:cubicBezTo>
                <a:cubicBezTo>
                  <a:pt x="524" y="86"/>
                  <a:pt x="525" y="88"/>
                  <a:pt x="525" y="90"/>
                </a:cubicBezTo>
                <a:cubicBezTo>
                  <a:pt x="526" y="92"/>
                  <a:pt x="525" y="95"/>
                  <a:pt x="524" y="97"/>
                </a:cubicBezTo>
                <a:cubicBezTo>
                  <a:pt x="523" y="99"/>
                  <a:pt x="522" y="99"/>
                  <a:pt x="521" y="99"/>
                </a:cubicBezTo>
                <a:cubicBezTo>
                  <a:pt x="519" y="98"/>
                  <a:pt x="519" y="97"/>
                  <a:pt x="519" y="95"/>
                </a:cubicBezTo>
                <a:cubicBezTo>
                  <a:pt x="521" y="93"/>
                  <a:pt x="520" y="90"/>
                  <a:pt x="519" y="88"/>
                </a:cubicBezTo>
                <a:cubicBezTo>
                  <a:pt x="517" y="84"/>
                  <a:pt x="515" y="81"/>
                  <a:pt x="512" y="78"/>
                </a:cubicBezTo>
                <a:cubicBezTo>
                  <a:pt x="507" y="72"/>
                  <a:pt x="501" y="68"/>
                  <a:pt x="496" y="63"/>
                </a:cubicBezTo>
                <a:cubicBezTo>
                  <a:pt x="481" y="51"/>
                  <a:pt x="464" y="42"/>
                  <a:pt x="447" y="35"/>
                </a:cubicBezTo>
                <a:cubicBezTo>
                  <a:pt x="433" y="28"/>
                  <a:pt x="418" y="24"/>
                  <a:pt x="403" y="20"/>
                </a:cubicBezTo>
                <a:cubicBezTo>
                  <a:pt x="387" y="15"/>
                  <a:pt x="371" y="12"/>
                  <a:pt x="355" y="9"/>
                </a:cubicBezTo>
                <a:cubicBezTo>
                  <a:pt x="345" y="8"/>
                  <a:pt x="335" y="7"/>
                  <a:pt x="325" y="6"/>
                </a:cubicBezTo>
                <a:cubicBezTo>
                  <a:pt x="313" y="6"/>
                  <a:pt x="302" y="6"/>
                  <a:pt x="291" y="5"/>
                </a:cubicBezTo>
                <a:cubicBezTo>
                  <a:pt x="274" y="5"/>
                  <a:pt x="258" y="6"/>
                  <a:pt x="242" y="8"/>
                </a:cubicBezTo>
                <a:cubicBezTo>
                  <a:pt x="220" y="11"/>
                  <a:pt x="197" y="16"/>
                  <a:pt x="176" y="22"/>
                </a:cubicBezTo>
                <a:cubicBezTo>
                  <a:pt x="152" y="29"/>
                  <a:pt x="130" y="38"/>
                  <a:pt x="108" y="50"/>
                </a:cubicBezTo>
                <a:cubicBezTo>
                  <a:pt x="85" y="64"/>
                  <a:pt x="64" y="80"/>
                  <a:pt x="46" y="100"/>
                </a:cubicBezTo>
                <a:cubicBezTo>
                  <a:pt x="34" y="112"/>
                  <a:pt x="24" y="125"/>
                  <a:pt x="17" y="141"/>
                </a:cubicBezTo>
                <a:cubicBezTo>
                  <a:pt x="12" y="152"/>
                  <a:pt x="8" y="163"/>
                  <a:pt x="6" y="175"/>
                </a:cubicBezTo>
                <a:cubicBezTo>
                  <a:pt x="3" y="196"/>
                  <a:pt x="8" y="215"/>
                  <a:pt x="19" y="233"/>
                </a:cubicBezTo>
                <a:cubicBezTo>
                  <a:pt x="26" y="244"/>
                  <a:pt x="35" y="253"/>
                  <a:pt x="46" y="261"/>
                </a:cubicBezTo>
                <a:cubicBezTo>
                  <a:pt x="59" y="270"/>
                  <a:pt x="73" y="278"/>
                  <a:pt x="88" y="283"/>
                </a:cubicBezTo>
                <a:cubicBezTo>
                  <a:pt x="99" y="288"/>
                  <a:pt x="111" y="290"/>
                  <a:pt x="122" y="293"/>
                </a:cubicBezTo>
                <a:cubicBezTo>
                  <a:pt x="140" y="298"/>
                  <a:pt x="157" y="302"/>
                  <a:pt x="175" y="305"/>
                </a:cubicBezTo>
                <a:cubicBezTo>
                  <a:pt x="188" y="307"/>
                  <a:pt x="202" y="308"/>
                  <a:pt x="215" y="310"/>
                </a:cubicBezTo>
                <a:cubicBezTo>
                  <a:pt x="223" y="311"/>
                  <a:pt x="232" y="311"/>
                  <a:pt x="240" y="312"/>
                </a:cubicBezTo>
                <a:cubicBezTo>
                  <a:pt x="247" y="312"/>
                  <a:pt x="254" y="313"/>
                  <a:pt x="261" y="313"/>
                </a:cubicBezTo>
                <a:cubicBezTo>
                  <a:pt x="265" y="313"/>
                  <a:pt x="270" y="314"/>
                  <a:pt x="274" y="314"/>
                </a:cubicBezTo>
                <a:cubicBezTo>
                  <a:pt x="286" y="314"/>
                  <a:pt x="299" y="314"/>
                  <a:pt x="312" y="314"/>
                </a:cubicBezTo>
                <a:cubicBezTo>
                  <a:pt x="320" y="313"/>
                  <a:pt x="328" y="312"/>
                  <a:pt x="336" y="312"/>
                </a:cubicBezTo>
                <a:cubicBezTo>
                  <a:pt x="341" y="311"/>
                  <a:pt x="347" y="311"/>
                  <a:pt x="352" y="310"/>
                </a:cubicBezTo>
                <a:cubicBezTo>
                  <a:pt x="360" y="309"/>
                  <a:pt x="367" y="308"/>
                  <a:pt x="375" y="307"/>
                </a:cubicBezTo>
                <a:cubicBezTo>
                  <a:pt x="383" y="305"/>
                  <a:pt x="392" y="304"/>
                  <a:pt x="400" y="301"/>
                </a:cubicBezTo>
                <a:cubicBezTo>
                  <a:pt x="412" y="298"/>
                  <a:pt x="423" y="294"/>
                  <a:pt x="435" y="289"/>
                </a:cubicBezTo>
                <a:cubicBezTo>
                  <a:pt x="447" y="284"/>
                  <a:pt x="458" y="278"/>
                  <a:pt x="469" y="271"/>
                </a:cubicBezTo>
                <a:cubicBezTo>
                  <a:pt x="479" y="264"/>
                  <a:pt x="489" y="258"/>
                  <a:pt x="498" y="250"/>
                </a:cubicBezTo>
                <a:cubicBezTo>
                  <a:pt x="507" y="242"/>
                  <a:pt x="515" y="233"/>
                  <a:pt x="522" y="223"/>
                </a:cubicBezTo>
                <a:cubicBezTo>
                  <a:pt x="527" y="215"/>
                  <a:pt x="532" y="206"/>
                  <a:pt x="534" y="197"/>
                </a:cubicBezTo>
                <a:cubicBezTo>
                  <a:pt x="537" y="179"/>
                  <a:pt x="535" y="162"/>
                  <a:pt x="527" y="145"/>
                </a:cubicBezTo>
                <a:cubicBezTo>
                  <a:pt x="517" y="126"/>
                  <a:pt x="503" y="110"/>
                  <a:pt x="486" y="98"/>
                </a:cubicBezTo>
                <a:cubicBezTo>
                  <a:pt x="461" y="82"/>
                  <a:pt x="435" y="68"/>
                  <a:pt x="406" y="59"/>
                </a:cubicBezTo>
                <a:cubicBezTo>
                  <a:pt x="392" y="55"/>
                  <a:pt x="378" y="51"/>
                  <a:pt x="363" y="48"/>
                </a:cubicBezTo>
                <a:cubicBezTo>
                  <a:pt x="359" y="48"/>
                  <a:pt x="356" y="47"/>
                  <a:pt x="352" y="46"/>
                </a:cubicBezTo>
                <a:cubicBezTo>
                  <a:pt x="351" y="46"/>
                  <a:pt x="351" y="46"/>
                  <a:pt x="350" y="46"/>
                </a:cubicBezTo>
                <a:cubicBezTo>
                  <a:pt x="349" y="46"/>
                  <a:pt x="348" y="44"/>
                  <a:pt x="349" y="43"/>
                </a:cubicBezTo>
                <a:cubicBezTo>
                  <a:pt x="349" y="42"/>
                  <a:pt x="350" y="41"/>
                  <a:pt x="351" y="41"/>
                </a:cubicBezTo>
                <a:cubicBezTo>
                  <a:pt x="351" y="41"/>
                  <a:pt x="352" y="41"/>
                  <a:pt x="352" y="41"/>
                </a:cubicBezTo>
                <a:cubicBezTo>
                  <a:pt x="378" y="45"/>
                  <a:pt x="404" y="51"/>
                  <a:pt x="428" y="61"/>
                </a:cubicBezTo>
                <a:cubicBezTo>
                  <a:pt x="450" y="70"/>
                  <a:pt x="471" y="81"/>
                  <a:pt x="490" y="95"/>
                </a:cubicBezTo>
                <a:cubicBezTo>
                  <a:pt x="507" y="107"/>
                  <a:pt x="520" y="123"/>
                  <a:pt x="531" y="142"/>
                </a:cubicBezTo>
                <a:cubicBezTo>
                  <a:pt x="533" y="146"/>
                  <a:pt x="535" y="151"/>
                  <a:pt x="537" y="156"/>
                </a:cubicBezTo>
                <a:cubicBezTo>
                  <a:pt x="544" y="179"/>
                  <a:pt x="541" y="201"/>
                  <a:pt x="529" y="222"/>
                </a:cubicBezTo>
                <a:cubicBezTo>
                  <a:pt x="523" y="232"/>
                  <a:pt x="515" y="241"/>
                  <a:pt x="507" y="249"/>
                </a:cubicBezTo>
                <a:cubicBezTo>
                  <a:pt x="501" y="254"/>
                  <a:pt x="495" y="259"/>
                  <a:pt x="489" y="264"/>
                </a:cubicBezTo>
                <a:cubicBezTo>
                  <a:pt x="478" y="272"/>
                  <a:pt x="466" y="280"/>
                  <a:pt x="454" y="286"/>
                </a:cubicBezTo>
                <a:cubicBezTo>
                  <a:pt x="435" y="295"/>
                  <a:pt x="417" y="303"/>
                  <a:pt x="397" y="308"/>
                </a:cubicBezTo>
                <a:cubicBezTo>
                  <a:pt x="389" y="310"/>
                  <a:pt x="380" y="311"/>
                  <a:pt x="372" y="313"/>
                </a:cubicBezTo>
                <a:cubicBezTo>
                  <a:pt x="361" y="315"/>
                  <a:pt x="350" y="316"/>
                  <a:pt x="339" y="317"/>
                </a:cubicBezTo>
                <a:cubicBezTo>
                  <a:pt x="316" y="320"/>
                  <a:pt x="292" y="320"/>
                  <a:pt x="269" y="319"/>
                </a:cubicBezTo>
                <a:cubicBezTo>
                  <a:pt x="259" y="318"/>
                  <a:pt x="249" y="318"/>
                  <a:pt x="239" y="317"/>
                </a:cubicBezTo>
                <a:cubicBezTo>
                  <a:pt x="232" y="317"/>
                  <a:pt x="226" y="316"/>
                  <a:pt x="220" y="316"/>
                </a:cubicBezTo>
                <a:cubicBezTo>
                  <a:pt x="213" y="315"/>
                  <a:pt x="206" y="314"/>
                  <a:pt x="199" y="314"/>
                </a:cubicBezTo>
                <a:cubicBezTo>
                  <a:pt x="191" y="313"/>
                  <a:pt x="183" y="311"/>
                  <a:pt x="174" y="310"/>
                </a:cubicBezTo>
                <a:cubicBezTo>
                  <a:pt x="158" y="307"/>
                  <a:pt x="141" y="304"/>
                  <a:pt x="125" y="300"/>
                </a:cubicBezTo>
                <a:cubicBezTo>
                  <a:pt x="114" y="297"/>
                  <a:pt x="104" y="294"/>
                  <a:pt x="94" y="291"/>
                </a:cubicBezTo>
                <a:cubicBezTo>
                  <a:pt x="78" y="286"/>
                  <a:pt x="62" y="278"/>
                  <a:pt x="47" y="268"/>
                </a:cubicBezTo>
                <a:cubicBezTo>
                  <a:pt x="37" y="261"/>
                  <a:pt x="27" y="253"/>
                  <a:pt x="19" y="242"/>
                </a:cubicBezTo>
                <a:cubicBezTo>
                  <a:pt x="12" y="232"/>
                  <a:pt x="6" y="221"/>
                  <a:pt x="3" y="209"/>
                </a:cubicBezTo>
                <a:cubicBezTo>
                  <a:pt x="1" y="201"/>
                  <a:pt x="0" y="194"/>
                  <a:pt x="0" y="186"/>
                </a:cubicBezTo>
                <a:cubicBezTo>
                  <a:pt x="1" y="165"/>
                  <a:pt x="7" y="147"/>
                  <a:pt x="17" y="129"/>
                </a:cubicBezTo>
                <a:cubicBezTo>
                  <a:pt x="26" y="113"/>
                  <a:pt x="37" y="100"/>
                  <a:pt x="50" y="88"/>
                </a:cubicBezTo>
                <a:cubicBezTo>
                  <a:pt x="78" y="61"/>
                  <a:pt x="110" y="41"/>
                  <a:pt x="145" y="27"/>
                </a:cubicBezTo>
                <a:cubicBezTo>
                  <a:pt x="165" y="19"/>
                  <a:pt x="186" y="13"/>
                  <a:pt x="207" y="9"/>
                </a:cubicBezTo>
                <a:cubicBezTo>
                  <a:pt x="221" y="6"/>
                  <a:pt x="234" y="4"/>
                  <a:pt x="248" y="2"/>
                </a:cubicBezTo>
                <a:cubicBezTo>
                  <a:pt x="260" y="1"/>
                  <a:pt x="271" y="0"/>
                  <a:pt x="282" y="0"/>
                </a:cubicBezTo>
                <a:cubicBezTo>
                  <a:pt x="288" y="0"/>
                  <a:pt x="293" y="0"/>
                  <a:pt x="299" y="0"/>
                </a:cubicBezTo>
                <a:close/>
              </a:path>
            </a:pathLst>
          </a:custGeom>
          <a:solidFill>
            <a:schemeClr val="bg1">
              <a:lumMod val="65000"/>
            </a:schemeClr>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55C"/>
              </a:solidFill>
              <a:effectLst/>
              <a:uLnTx/>
              <a:uFillTx/>
              <a:latin typeface="Montserrat"/>
              <a:ea typeface="+mn-ea"/>
              <a:cs typeface="+mn-cs"/>
            </a:endParaRPr>
          </a:p>
        </p:txBody>
      </p:sp>
      <p:sp>
        <p:nvSpPr>
          <p:cNvPr id="4" name="TextBox 3">
            <a:extLst>
              <a:ext uri="{FF2B5EF4-FFF2-40B4-BE49-F238E27FC236}">
                <a16:creationId xmlns:a16="http://schemas.microsoft.com/office/drawing/2014/main" id="{70A6CE26-49A7-4120-9FC5-B7583C8C1CF2}"/>
              </a:ext>
            </a:extLst>
          </p:cNvPr>
          <p:cNvSpPr txBox="1"/>
          <p:nvPr/>
        </p:nvSpPr>
        <p:spPr>
          <a:xfrm>
            <a:off x="8354994" y="1861901"/>
            <a:ext cx="112562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50555C"/>
                </a:solidFill>
                <a:effectLst/>
                <a:uLnTx/>
                <a:uFillTx/>
                <a:latin typeface="Montserrat"/>
                <a:ea typeface="+mn-ea"/>
                <a:cs typeface="+mn-cs"/>
              </a:rPr>
              <a:t>Craving</a:t>
            </a:r>
          </a:p>
        </p:txBody>
      </p:sp>
      <p:sp>
        <p:nvSpPr>
          <p:cNvPr id="40" name="TextBox 39">
            <a:extLst>
              <a:ext uri="{FF2B5EF4-FFF2-40B4-BE49-F238E27FC236}">
                <a16:creationId xmlns:a16="http://schemas.microsoft.com/office/drawing/2014/main" id="{F53CD7A6-1336-4485-AB7C-325A1C8D1F20}"/>
              </a:ext>
            </a:extLst>
          </p:cNvPr>
          <p:cNvSpPr txBox="1"/>
          <p:nvPr/>
        </p:nvSpPr>
        <p:spPr>
          <a:xfrm>
            <a:off x="5822710" y="5658732"/>
            <a:ext cx="183255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50555C"/>
                </a:solidFill>
                <a:effectLst/>
                <a:uLnTx/>
                <a:uFillTx/>
                <a:latin typeface="Montserrat"/>
                <a:ea typeface="+mn-ea"/>
                <a:cs typeface="+mn-cs"/>
              </a:rPr>
              <a:t>Convenience </a:t>
            </a:r>
          </a:p>
        </p:txBody>
      </p:sp>
      <p:sp>
        <p:nvSpPr>
          <p:cNvPr id="41" name="TextBox 40">
            <a:extLst>
              <a:ext uri="{FF2B5EF4-FFF2-40B4-BE49-F238E27FC236}">
                <a16:creationId xmlns:a16="http://schemas.microsoft.com/office/drawing/2014/main" id="{01E16D25-24E6-449E-820E-6FFFE164D652}"/>
              </a:ext>
            </a:extLst>
          </p:cNvPr>
          <p:cNvSpPr txBox="1"/>
          <p:nvPr/>
        </p:nvSpPr>
        <p:spPr>
          <a:xfrm>
            <a:off x="312912" y="5142271"/>
            <a:ext cx="2139664" cy="646331"/>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50555C"/>
                </a:solidFill>
                <a:effectLst/>
                <a:uLnTx/>
                <a:uFillTx/>
                <a:latin typeface="Montserrat"/>
                <a:ea typeface="+mn-ea"/>
                <a:cs typeface="+mn-cs"/>
              </a:rPr>
              <a:t>Nutritious &amp; Easy Prepare </a:t>
            </a:r>
          </a:p>
        </p:txBody>
      </p:sp>
      <p:sp>
        <p:nvSpPr>
          <p:cNvPr id="42" name="TextBox 41">
            <a:extLst>
              <a:ext uri="{FF2B5EF4-FFF2-40B4-BE49-F238E27FC236}">
                <a16:creationId xmlns:a16="http://schemas.microsoft.com/office/drawing/2014/main" id="{DC4735A5-8BBB-4DAF-97C6-B993261114AF}"/>
              </a:ext>
            </a:extLst>
          </p:cNvPr>
          <p:cNvSpPr txBox="1"/>
          <p:nvPr/>
        </p:nvSpPr>
        <p:spPr>
          <a:xfrm>
            <a:off x="9888070" y="4985386"/>
            <a:ext cx="2139664" cy="369332"/>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50555C"/>
                </a:solidFill>
                <a:effectLst/>
                <a:uLnTx/>
                <a:uFillTx/>
                <a:latin typeface="Montserrat"/>
                <a:ea typeface="+mn-ea"/>
                <a:cs typeface="+mn-cs"/>
              </a:rPr>
              <a:t>Hunger &amp; Stress</a:t>
            </a:r>
          </a:p>
        </p:txBody>
      </p:sp>
      <p:sp>
        <p:nvSpPr>
          <p:cNvPr id="17" name="Rectangle 16">
            <a:extLst>
              <a:ext uri="{FF2B5EF4-FFF2-40B4-BE49-F238E27FC236}">
                <a16:creationId xmlns:a16="http://schemas.microsoft.com/office/drawing/2014/main" id="{CA54D36B-C15D-48BC-9840-41F7C2F52F98}"/>
              </a:ext>
            </a:extLst>
          </p:cNvPr>
          <p:cNvSpPr/>
          <p:nvPr/>
        </p:nvSpPr>
        <p:spPr>
          <a:xfrm>
            <a:off x="377685" y="894728"/>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89E8BB3D-0626-497F-9EB5-60A5B37B15E3}"/>
              </a:ext>
            </a:extLst>
          </p:cNvPr>
          <p:cNvSpPr/>
          <p:nvPr/>
        </p:nvSpPr>
        <p:spPr>
          <a:xfrm>
            <a:off x="377687" y="956283"/>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19" name="Picture 18">
            <a:extLst>
              <a:ext uri="{FF2B5EF4-FFF2-40B4-BE49-F238E27FC236}">
                <a16:creationId xmlns:a16="http://schemas.microsoft.com/office/drawing/2014/main" id="{E3C8C594-3735-4229-9233-EAC3811A9F10}"/>
              </a:ext>
            </a:extLst>
          </p:cNvPr>
          <p:cNvPicPr/>
          <p:nvPr/>
        </p:nvPicPr>
        <p:blipFill>
          <a:blip r:embed="rId8">
            <a:extLst>
              <a:ext uri="{28A0092B-C50C-407E-A947-70E740481C1C}">
                <a14:useLocalDpi xmlns:a14="http://schemas.microsoft.com/office/drawing/2010/main" val="0"/>
              </a:ext>
            </a:extLst>
          </a:blip>
          <a:stretch>
            <a:fillRect/>
          </a:stretch>
        </p:blipFill>
        <p:spPr>
          <a:xfrm rot="16200000">
            <a:off x="1222949" y="1192533"/>
            <a:ext cx="612000" cy="53322"/>
          </a:xfrm>
          <a:prstGeom prst="rect">
            <a:avLst/>
          </a:prstGeom>
        </p:spPr>
      </p:pic>
      <p:sp>
        <p:nvSpPr>
          <p:cNvPr id="20" name="Rectangle 19">
            <a:extLst>
              <a:ext uri="{FF2B5EF4-FFF2-40B4-BE49-F238E27FC236}">
                <a16:creationId xmlns:a16="http://schemas.microsoft.com/office/drawing/2014/main" id="{FC058E5E-CFEC-48F9-881D-23EB48C55755}"/>
              </a:ext>
            </a:extLst>
          </p:cNvPr>
          <p:cNvSpPr/>
          <p:nvPr/>
        </p:nvSpPr>
        <p:spPr>
          <a:xfrm>
            <a:off x="1576566" y="956283"/>
            <a:ext cx="10237747"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ontserrat Medium" panose="00000600000000000000" pitchFamily="50" charset="0"/>
                <a:ea typeface="+mn-ea"/>
                <a:cs typeface="+mn-cs"/>
              </a:rPr>
              <a:t>Salty correlated with Craving/Reward/Unwind, Crackers with Hunger/Stress &amp; Multi Tasking, Bars &amp; Frozen Breakfast with Convenience &amp; Meal Replacement, Cereal Nutritious and Easy to Prepare.  </a:t>
            </a:r>
            <a:endParaRPr kumimoji="0" lang="en-US" sz="1600" b="0" i="0" u="none" strike="noStrike" kern="1200" cap="none" spc="0" normalizeH="0" baseline="0" noProof="0" dirty="0">
              <a:ln>
                <a:noFill/>
              </a:ln>
              <a:solidFill>
                <a:prstClr val="black"/>
              </a:solidFill>
              <a:effectLst/>
              <a:uLnTx/>
              <a:uFillTx/>
              <a:latin typeface="Montserrat Light" panose="00000400000000000000" pitchFamily="50" charset="0"/>
              <a:ea typeface="+mn-ea"/>
              <a:cs typeface="+mn-cs"/>
            </a:endParaRPr>
          </a:p>
        </p:txBody>
      </p:sp>
      <p:sp>
        <p:nvSpPr>
          <p:cNvPr id="23" name="Title 64">
            <a:extLst>
              <a:ext uri="{FF2B5EF4-FFF2-40B4-BE49-F238E27FC236}">
                <a16:creationId xmlns:a16="http://schemas.microsoft.com/office/drawing/2014/main" id="{DE870BDE-AA58-4108-B642-9C95B71567A1}"/>
              </a:ext>
            </a:extLst>
          </p:cNvPr>
          <p:cNvSpPr txBox="1"/>
          <p:nvPr/>
        </p:nvSpPr>
        <p:spPr>
          <a:xfrm>
            <a:off x="281482" y="144619"/>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Category Motivation</a:t>
            </a:r>
          </a:p>
        </p:txBody>
      </p:sp>
    </p:spTree>
    <p:extLst>
      <p:ext uri="{BB962C8B-B14F-4D97-AF65-F5344CB8AC3E}">
        <p14:creationId xmlns:p14="http://schemas.microsoft.com/office/powerpoint/2010/main" val="24898183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976548"/>
            <a:ext cx="11534602" cy="426522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Back to normal?</a:t>
            </a: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pic>
        <p:nvPicPr>
          <p:cNvPr id="21" name="Picture 20" descr="A picture containing knife&#10;&#10;Description automatically generated">
            <a:extLst>
              <a:ext uri="{FF2B5EF4-FFF2-40B4-BE49-F238E27FC236}">
                <a16:creationId xmlns:a16="http://schemas.microsoft.com/office/drawing/2014/main" id="{8CFD37A2-3914-4BB7-B6B2-C8C80149BD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089" y="1976548"/>
            <a:ext cx="326697" cy="345860"/>
          </a:xfrm>
          <a:prstGeom prst="rect">
            <a:avLst/>
          </a:prstGeom>
        </p:spPr>
      </p:pic>
      <p:sp>
        <p:nvSpPr>
          <p:cNvPr id="22" name="Rectangle 21">
            <a:extLst>
              <a:ext uri="{FF2B5EF4-FFF2-40B4-BE49-F238E27FC236}">
                <a16:creationId xmlns:a16="http://schemas.microsoft.com/office/drawing/2014/main" id="{03151C43-CC73-40E9-9544-50F7E54C9B42}"/>
              </a:ext>
            </a:extLst>
          </p:cNvPr>
          <p:cNvSpPr/>
          <p:nvPr/>
        </p:nvSpPr>
        <p:spPr>
          <a:xfrm>
            <a:off x="915696" y="2044821"/>
            <a:ext cx="2699970" cy="276999"/>
          </a:xfrm>
          <a:prstGeom prst="rect">
            <a:avLst/>
          </a:prstGeom>
        </p:spPr>
        <p:txBody>
          <a:bodyPr wrap="square">
            <a:spAutoFit/>
          </a:bodyPr>
          <a:lstStyle/>
          <a:p>
            <a:pPr fontAlgn="t"/>
            <a:r>
              <a:rPr lang="en-US" sz="1200" b="1" dirty="0">
                <a:latin typeface="Franklin Gothic Book" panose="020B0503020102020204" pitchFamily="34" charset="0"/>
              </a:rPr>
              <a:t>Where Consumed AOPC </a:t>
            </a:r>
          </a:p>
        </p:txBody>
      </p:sp>
      <p:pic>
        <p:nvPicPr>
          <p:cNvPr id="23" name="Picture 22">
            <a:extLst>
              <a:ext uri="{FF2B5EF4-FFF2-40B4-BE49-F238E27FC236}">
                <a16:creationId xmlns:a16="http://schemas.microsoft.com/office/drawing/2014/main" id="{B01185CA-6FE8-4371-ACD7-78824065217E}"/>
              </a:ext>
            </a:extLst>
          </p:cNvPr>
          <p:cNvPicPr/>
          <p:nvPr/>
        </p:nvPicPr>
        <p:blipFill>
          <a:blip r:embed="rId3">
            <a:extLst>
              <a:ext uri="{28A0092B-C50C-407E-A947-70E740481C1C}">
                <a14:useLocalDpi xmlns:a14="http://schemas.microsoft.com/office/drawing/2010/main" val="0"/>
              </a:ext>
            </a:extLst>
          </a:blip>
          <a:stretch>
            <a:fillRect/>
          </a:stretch>
        </p:blipFill>
        <p:spPr>
          <a:xfrm>
            <a:off x="346251" y="2344301"/>
            <a:ext cx="11663259" cy="114300"/>
          </a:xfrm>
          <a:prstGeom prst="rect">
            <a:avLst/>
          </a:prstGeom>
        </p:spPr>
      </p:pic>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3546326932"/>
              </p:ext>
            </p:extLst>
          </p:nvPr>
        </p:nvGraphicFramePr>
        <p:xfrm>
          <a:off x="462803" y="3585717"/>
          <a:ext cx="11469904" cy="2660447"/>
        </p:xfrm>
        <a:graphic>
          <a:graphicData uri="http://schemas.openxmlformats.org/drawingml/2006/table">
            <a:tbl>
              <a:tblPr firstRow="1" bandRow="1">
                <a:tableStyleId>{0E3FDE45-AF77-4B5C-9715-49D594BDF05E}</a:tableStyleId>
              </a:tblPr>
              <a:tblGrid>
                <a:gridCol w="211492">
                  <a:extLst>
                    <a:ext uri="{9D8B030D-6E8A-4147-A177-3AD203B41FA5}">
                      <a16:colId xmlns:a16="http://schemas.microsoft.com/office/drawing/2014/main" val="881002053"/>
                    </a:ext>
                  </a:extLst>
                </a:gridCol>
                <a:gridCol w="738822">
                  <a:extLst>
                    <a:ext uri="{9D8B030D-6E8A-4147-A177-3AD203B41FA5}">
                      <a16:colId xmlns:a16="http://schemas.microsoft.com/office/drawing/2014/main" val="171548055"/>
                    </a:ext>
                  </a:extLst>
                </a:gridCol>
                <a:gridCol w="892874">
                  <a:extLst>
                    <a:ext uri="{9D8B030D-6E8A-4147-A177-3AD203B41FA5}">
                      <a16:colId xmlns:a16="http://schemas.microsoft.com/office/drawing/2014/main" val="1208518369"/>
                    </a:ext>
                  </a:extLst>
                </a:gridCol>
                <a:gridCol w="875156">
                  <a:extLst>
                    <a:ext uri="{9D8B030D-6E8A-4147-A177-3AD203B41FA5}">
                      <a16:colId xmlns:a16="http://schemas.microsoft.com/office/drawing/2014/main" val="1237135255"/>
                    </a:ext>
                  </a:extLst>
                </a:gridCol>
                <a:gridCol w="875156">
                  <a:extLst>
                    <a:ext uri="{9D8B030D-6E8A-4147-A177-3AD203B41FA5}">
                      <a16:colId xmlns:a16="http://schemas.microsoft.com/office/drawing/2014/main" val="1499619777"/>
                    </a:ext>
                  </a:extLst>
                </a:gridCol>
                <a:gridCol w="875156">
                  <a:extLst>
                    <a:ext uri="{9D8B030D-6E8A-4147-A177-3AD203B41FA5}">
                      <a16:colId xmlns:a16="http://schemas.microsoft.com/office/drawing/2014/main" val="3479004267"/>
                    </a:ext>
                  </a:extLst>
                </a:gridCol>
                <a:gridCol w="875156">
                  <a:extLst>
                    <a:ext uri="{9D8B030D-6E8A-4147-A177-3AD203B41FA5}">
                      <a16:colId xmlns:a16="http://schemas.microsoft.com/office/drawing/2014/main" val="2750460429"/>
                    </a:ext>
                  </a:extLst>
                </a:gridCol>
                <a:gridCol w="875156">
                  <a:extLst>
                    <a:ext uri="{9D8B030D-6E8A-4147-A177-3AD203B41FA5}">
                      <a16:colId xmlns:a16="http://schemas.microsoft.com/office/drawing/2014/main" val="794520846"/>
                    </a:ext>
                  </a:extLst>
                </a:gridCol>
                <a:gridCol w="875156">
                  <a:extLst>
                    <a:ext uri="{9D8B030D-6E8A-4147-A177-3AD203B41FA5}">
                      <a16:colId xmlns:a16="http://schemas.microsoft.com/office/drawing/2014/main" val="3968922060"/>
                    </a:ext>
                  </a:extLst>
                </a:gridCol>
                <a:gridCol w="875156">
                  <a:extLst>
                    <a:ext uri="{9D8B030D-6E8A-4147-A177-3AD203B41FA5}">
                      <a16:colId xmlns:a16="http://schemas.microsoft.com/office/drawing/2014/main" val="1478791964"/>
                    </a:ext>
                  </a:extLst>
                </a:gridCol>
                <a:gridCol w="875156">
                  <a:extLst>
                    <a:ext uri="{9D8B030D-6E8A-4147-A177-3AD203B41FA5}">
                      <a16:colId xmlns:a16="http://schemas.microsoft.com/office/drawing/2014/main" val="2966880700"/>
                    </a:ext>
                  </a:extLst>
                </a:gridCol>
                <a:gridCol w="875156">
                  <a:extLst>
                    <a:ext uri="{9D8B030D-6E8A-4147-A177-3AD203B41FA5}">
                      <a16:colId xmlns:a16="http://schemas.microsoft.com/office/drawing/2014/main" val="3518609017"/>
                    </a:ext>
                  </a:extLst>
                </a:gridCol>
                <a:gridCol w="875156">
                  <a:extLst>
                    <a:ext uri="{9D8B030D-6E8A-4147-A177-3AD203B41FA5}">
                      <a16:colId xmlns:a16="http://schemas.microsoft.com/office/drawing/2014/main" val="2359141759"/>
                    </a:ext>
                  </a:extLst>
                </a:gridCol>
                <a:gridCol w="875156">
                  <a:extLst>
                    <a:ext uri="{9D8B030D-6E8A-4147-A177-3AD203B41FA5}">
                      <a16:colId xmlns:a16="http://schemas.microsoft.com/office/drawing/2014/main" val="617295564"/>
                    </a:ext>
                  </a:extLst>
                </a:gridCol>
              </a:tblGrid>
              <a:tr h="191567">
                <a:tc>
                  <a:txBody>
                    <a:bodyPr/>
                    <a:lstStyle/>
                    <a:p>
                      <a:pPr algn="ctr"/>
                      <a:endParaRPr lang="en-US" sz="800" dirty="0">
                        <a:latin typeface="+mj-lt"/>
                      </a:endParaRP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Q1 2019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Q2 2019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Q3 2019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Q4 2019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Q1 2020</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Q2 2020</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Q3 2020</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Q4 2020</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Q1 2021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Q2 2021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Q3 2021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Q4 2021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297598">
                <a:tc rowSpan="3">
                  <a:txBody>
                    <a:bodyPr/>
                    <a:lstStyle/>
                    <a:p>
                      <a:pPr lvl="0">
                        <a:buNone/>
                      </a:pPr>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buNone/>
                      </a:pPr>
                      <a:r>
                        <a:rPr lang="en-US" sz="800" b="0" i="0" u="none" strike="noStrike" noProof="0" dirty="0">
                          <a:latin typeface="Franklin Gothic Book" panose="020B0503020102020204" pitchFamily="34" charset="0"/>
                        </a:rPr>
                        <a:t>Working at home</a:t>
                      </a:r>
                      <a:endParaRPr lang="en-US" sz="800" dirty="0">
                        <a:latin typeface="Franklin Gothic Book" panose="020B0503020102020204" pitchFamily="34" charset="0"/>
                      </a:endParaRP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297598">
                <a:tc vMerge="1">
                  <a:txBody>
                    <a:bodyPr/>
                    <a:lstStyle/>
                    <a:p>
                      <a:pPr lvl="0">
                        <a:buNone/>
                      </a:pPr>
                      <a:endParaRPr lang="en-US" sz="800" b="0" i="0" u="none" strike="noStrike" noProof="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buNone/>
                      </a:pPr>
                      <a:r>
                        <a:rPr lang="en-US" sz="800" b="0" i="0" u="none" strike="noStrike" noProof="0" dirty="0">
                          <a:latin typeface="Franklin Gothic Book" panose="020B0503020102020204" pitchFamily="34" charset="0"/>
                        </a:rPr>
                        <a:t>Working Away home</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r h="189381">
                <a:tc vMerge="1">
                  <a:txBody>
                    <a:bodyPr/>
                    <a:lstStyle/>
                    <a:p>
                      <a:pPr lvl="0">
                        <a:buNone/>
                      </a:pPr>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buNone/>
                      </a:pPr>
                      <a:r>
                        <a:rPr lang="en-US" sz="800" dirty="0">
                          <a:latin typeface="Franklin Gothic Book" panose="020B0503020102020204" pitchFamily="34" charset="0"/>
                        </a:rPr>
                        <a:t>Not Working</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92476692"/>
                  </a:ext>
                </a:extLst>
              </a:tr>
              <a:tr h="297598">
                <a:tc rowSpan="4">
                  <a:txBody>
                    <a:bodyPr/>
                    <a:lstStyle/>
                    <a:p>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r>
                        <a:rPr lang="en-US" sz="800" dirty="0">
                          <a:latin typeface="Franklin Gothic Book" panose="020B0503020102020204" pitchFamily="34" charset="0"/>
                        </a:rPr>
                        <a:t>Purchased: Retail</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70952711"/>
                  </a:ext>
                </a:extLst>
              </a:tr>
              <a:tr h="405815">
                <a:tc vMerge="1">
                  <a:txBody>
                    <a:bodyPr/>
                    <a:lstStyle/>
                    <a:p>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r>
                        <a:rPr lang="en-US" sz="800" dirty="0">
                          <a:latin typeface="Franklin Gothic Book" panose="020B0503020102020204" pitchFamily="34" charset="0"/>
                        </a:rPr>
                        <a:t>Purchased: AFH Commercial</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6326085"/>
                  </a:ext>
                </a:extLst>
              </a:tr>
              <a:tr h="405815">
                <a:tc vMerge="1">
                  <a:txBody>
                    <a:bodyPr/>
                    <a:lstStyle/>
                    <a:p>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r>
                        <a:rPr lang="en-US" sz="800" dirty="0">
                          <a:latin typeface="Franklin Gothic Book" panose="020B0503020102020204" pitchFamily="34" charset="0"/>
                        </a:rPr>
                        <a:t>Purchased: AFH non commercial</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61796642"/>
                  </a:ext>
                </a:extLst>
              </a:tr>
              <a:tr h="297598">
                <a:tc vMerge="1">
                  <a:txBody>
                    <a:bodyPr/>
                    <a:lstStyle/>
                    <a:p>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r>
                        <a:rPr lang="en-US" sz="800" dirty="0">
                          <a:latin typeface="Franklin Gothic Book" panose="020B0503020102020204" pitchFamily="34" charset="0"/>
                        </a:rPr>
                        <a:t>Purchased: Convenience</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97335240"/>
                  </a:ext>
                </a:extLst>
              </a:tr>
            </a:tbl>
          </a:graphicData>
        </a:graphic>
      </p:graphicFrame>
      <p:graphicFrame>
        <p:nvGraphicFramePr>
          <p:cNvPr id="25" name="Chart1">
            <a:extLst>
              <a:ext uri="{FF2B5EF4-FFF2-40B4-BE49-F238E27FC236}">
                <a16:creationId xmlns:a16="http://schemas.microsoft.com/office/drawing/2014/main" id="{6BFCAAC0-E282-4DC9-B7C0-2CBBF8A0EF11}"/>
              </a:ext>
            </a:extLst>
          </p:cNvPr>
          <p:cNvGraphicFramePr>
            <a:graphicFrameLocks/>
          </p:cNvGraphicFramePr>
          <p:nvPr>
            <p:extLst>
              <p:ext uri="{D42A27DB-BD31-4B8C-83A1-F6EECF244321}">
                <p14:modId xmlns:p14="http://schemas.microsoft.com/office/powerpoint/2010/main" val="4284809270"/>
              </p:ext>
            </p:extLst>
          </p:nvPr>
        </p:nvGraphicFramePr>
        <p:xfrm>
          <a:off x="1086786" y="2348951"/>
          <a:ext cx="10802445" cy="1124391"/>
        </p:xfrm>
        <a:graphic>
          <a:graphicData uri="http://schemas.openxmlformats.org/drawingml/2006/chart">
            <c:chart xmlns:c="http://schemas.openxmlformats.org/drawingml/2006/chart" xmlns:r="http://schemas.openxmlformats.org/officeDocument/2006/relationships" r:id="rId5"/>
          </a:graphicData>
        </a:graphic>
      </p:graphicFrame>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33" name="Picture 32">
            <a:extLst>
              <a:ext uri="{FF2B5EF4-FFF2-40B4-BE49-F238E27FC236}">
                <a16:creationId xmlns:a16="http://schemas.microsoft.com/office/drawing/2014/main" id="{BE39AFE8-1313-4E17-8625-DEDFAB5D51C7}"/>
              </a:ext>
            </a:extLst>
          </p:cNvPr>
          <p:cNvPicPr/>
          <p:nvPr/>
        </p:nvPicPr>
        <p:blipFill>
          <a:blip r:embed="rId6">
            <a:extLst>
              <a:ext uri="{28A0092B-C50C-407E-A947-70E740481C1C}">
                <a14:useLocalDpi xmlns:a14="http://schemas.microsoft.com/office/drawing/2010/main"/>
              </a:ext>
            </a:extLst>
          </a:blip>
          <a:stretch>
            <a:fillRect/>
          </a:stretch>
        </p:blipFill>
        <p:spPr>
          <a:xfrm>
            <a:off x="0" y="3765828"/>
            <a:ext cx="12039600" cy="45719"/>
          </a:xfrm>
          <a:prstGeom prst="rect">
            <a:avLst/>
          </a:prstGeom>
        </p:spPr>
      </p:pic>
      <p:pic>
        <p:nvPicPr>
          <p:cNvPr id="34" name="Picture 169">
            <a:extLst>
              <a:ext uri="{FF2B5EF4-FFF2-40B4-BE49-F238E27FC236}">
                <a16:creationId xmlns:a16="http://schemas.microsoft.com/office/drawing/2014/main" id="{88FF3C85-EB83-48CB-B328-831D54DD92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2803" y="2018877"/>
            <a:ext cx="324000" cy="324000"/>
          </a:xfrm>
          <a:prstGeom prst="rect">
            <a:avLst/>
          </a:prstGeom>
        </p:spPr>
      </p:pic>
      <p:sp>
        <p:nvSpPr>
          <p:cNvPr id="24" name="TextBox 23">
            <a:extLst>
              <a:ext uri="{FF2B5EF4-FFF2-40B4-BE49-F238E27FC236}">
                <a16:creationId xmlns:a16="http://schemas.microsoft.com/office/drawing/2014/main" id="{F0A935D8-3188-4D4D-A0D5-CDB3154E0DAF}"/>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AOPC, Share of Respondents, Share of Items</a:t>
            </a:r>
          </a:p>
        </p:txBody>
      </p:sp>
      <p:sp>
        <p:nvSpPr>
          <p:cNvPr id="31" name="TextBox 30">
            <a:extLst>
              <a:ext uri="{FF2B5EF4-FFF2-40B4-BE49-F238E27FC236}">
                <a16:creationId xmlns:a16="http://schemas.microsoft.com/office/drawing/2014/main" id="{5B8228DC-5CEE-4587-8D04-C5EF72E32F51}"/>
              </a:ext>
            </a:extLst>
          </p:cNvPr>
          <p:cNvSpPr txBox="1"/>
          <p:nvPr/>
        </p:nvSpPr>
        <p:spPr>
          <a:xfrm rot="16200000">
            <a:off x="189269" y="4167435"/>
            <a:ext cx="927221" cy="215444"/>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solidFill>
                  <a:srgbClr val="50555C"/>
                </a:solidFill>
                <a:latin typeface="Franklin Gothic Medium" panose="020B0603020102020204" pitchFamily="34" charset="0"/>
              </a:rPr>
              <a:t>Respondent %</a:t>
            </a:r>
            <a:endParaRPr kumimoji="0" lang="en-US" sz="800" i="0" u="none" strike="noStrike" kern="1200" cap="none" spc="0" normalizeH="0" baseline="0" noProof="0" dirty="0">
              <a:ln>
                <a:noFill/>
              </a:ln>
              <a:solidFill>
                <a:srgbClr val="50555C"/>
              </a:solidFill>
              <a:effectLst/>
              <a:uLnTx/>
              <a:uFillTx/>
              <a:latin typeface="Franklin Gothic Medium" panose="020B0603020102020204" pitchFamily="34" charset="0"/>
            </a:endParaRPr>
          </a:p>
        </p:txBody>
      </p:sp>
      <p:sp>
        <p:nvSpPr>
          <p:cNvPr id="35" name="TextBox 34">
            <a:extLst>
              <a:ext uri="{FF2B5EF4-FFF2-40B4-BE49-F238E27FC236}">
                <a16:creationId xmlns:a16="http://schemas.microsoft.com/office/drawing/2014/main" id="{84CAF535-190E-4FC9-9CB2-2F713A3093C1}"/>
              </a:ext>
            </a:extLst>
          </p:cNvPr>
          <p:cNvSpPr txBox="1"/>
          <p:nvPr/>
        </p:nvSpPr>
        <p:spPr>
          <a:xfrm rot="16200000">
            <a:off x="115201" y="5219730"/>
            <a:ext cx="1083392" cy="215444"/>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i="0" u="none" strike="noStrike" kern="1200" cap="none" spc="0" normalizeH="0" baseline="0" noProof="0" dirty="0">
                <a:ln>
                  <a:noFill/>
                </a:ln>
                <a:solidFill>
                  <a:srgbClr val="50555C"/>
                </a:solidFill>
                <a:effectLst/>
                <a:uLnTx/>
                <a:uFillTx/>
                <a:latin typeface="Franklin Gothic Medium" panose="020B0603020102020204" pitchFamily="34" charset="0"/>
              </a:rPr>
              <a:t>Share Of Item</a:t>
            </a:r>
          </a:p>
        </p:txBody>
      </p:sp>
      <p:sp>
        <p:nvSpPr>
          <p:cNvPr id="36" name="Rectangle 35">
            <a:extLst>
              <a:ext uri="{FF2B5EF4-FFF2-40B4-BE49-F238E27FC236}">
                <a16:creationId xmlns:a16="http://schemas.microsoft.com/office/drawing/2014/main" id="{EF29BB8D-C6ED-49BB-8A49-F58D5EE7CFF8}"/>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sp>
        <p:nvSpPr>
          <p:cNvPr id="3" name="Slide Number Placeholder 2">
            <a:extLst>
              <a:ext uri="{FF2B5EF4-FFF2-40B4-BE49-F238E27FC236}">
                <a16:creationId xmlns:a16="http://schemas.microsoft.com/office/drawing/2014/main" id="{86CF4BC5-DC8A-4DD1-889B-B675972C5339}"/>
              </a:ext>
            </a:extLst>
          </p:cNvPr>
          <p:cNvSpPr>
            <a:spLocks noGrp="1"/>
          </p:cNvSpPr>
          <p:nvPr>
            <p:ph type="sldNum" sz="quarter" idx="4"/>
          </p:nvPr>
        </p:nvSpPr>
        <p:spPr/>
        <p:txBody>
          <a:bodyPr/>
          <a:lstStyle/>
          <a:p>
            <a:fld id="{A26DCA39-FE7E-4B33-9419-C9BB65BD885E}" type="slidenum">
              <a:rPr lang="en-US" smtClean="0"/>
              <a:t>16</a:t>
            </a:fld>
            <a:endParaRPr lang="en-US"/>
          </a:p>
        </p:txBody>
      </p:sp>
    </p:spTree>
    <p:extLst>
      <p:ext uri="{BB962C8B-B14F-4D97-AF65-F5344CB8AC3E}">
        <p14:creationId xmlns:p14="http://schemas.microsoft.com/office/powerpoint/2010/main" val="3376136349"/>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96465B73-888D-47D7-ADF9-730B04BD07FE}"/>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417410" cy="276999"/>
            </a:xfrm>
            <a:prstGeom prst="rect">
              <a:avLst/>
            </a:prstGeom>
          </p:spPr>
          <p:txBody>
            <a:bodyPr wrap="none" anchor="ctr">
              <a:spAutoFit/>
            </a:bodyPr>
            <a:lstStyle/>
            <a:p>
              <a:pPr fontAlgn="t"/>
              <a:r>
                <a:rPr lang="en-US" sz="1200" b="1" dirty="0">
                  <a:latin typeface="Franklin Gothic Book" panose="020B0503020102020204" pitchFamily="34" charset="0"/>
                </a:rPr>
                <a:t>BREAKFAST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a:t>
            </a:r>
          </a:p>
          <a:p>
            <a:pPr marL="0" rtl="0" eaLnBrk="1" fontAlgn="ctr" latinLnBrk="0" hangingPunct="1">
              <a:spcBef>
                <a:spcPts val="0"/>
              </a:spcBef>
              <a:spcAft>
                <a:spcPts val="0"/>
              </a:spcAft>
            </a:pPr>
            <a:r>
              <a:rPr lang="en-US" sz="1400" dirty="0"/>
              <a:t>(</a:t>
            </a:r>
            <a:r>
              <a:rPr lang="en-US" sz="1600" dirty="0"/>
              <a:t>Breakfast for One, Family Breakfast, Breakfast @ Work/School</a:t>
            </a:r>
            <a:r>
              <a:rPr lang="en-US" sz="1400" dirty="0"/>
              <a:t>)</a:t>
            </a:r>
            <a:endParaRPr lang="en-US" sz="2000" dirty="0"/>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1739199933"/>
              </p:ext>
            </p:extLst>
          </p:nvPr>
        </p:nvGraphicFramePr>
        <p:xfrm>
          <a:off x="449705" y="2006592"/>
          <a:ext cx="5394958" cy="4204617"/>
        </p:xfrm>
        <a:graphic>
          <a:graphicData uri="http://schemas.openxmlformats.org/drawingml/2006/table">
            <a:tbl>
              <a:tblPr firstRow="1" bandRow="1">
                <a:tableStyleId>{9D7B26C5-4107-4FEC-AEDC-1716B250A1EF}</a:tableStyleId>
              </a:tblPr>
              <a:tblGrid>
                <a:gridCol w="771948">
                  <a:extLst>
                    <a:ext uri="{9D8B030D-6E8A-4147-A177-3AD203B41FA5}">
                      <a16:colId xmlns:a16="http://schemas.microsoft.com/office/drawing/2014/main" val="4076324199"/>
                    </a:ext>
                  </a:extLst>
                </a:gridCol>
                <a:gridCol w="924602">
                  <a:extLst>
                    <a:ext uri="{9D8B030D-6E8A-4147-A177-3AD203B41FA5}">
                      <a16:colId xmlns:a16="http://schemas.microsoft.com/office/drawing/2014/main" val="3511605551"/>
                    </a:ext>
                  </a:extLst>
                </a:gridCol>
                <a:gridCol w="924602">
                  <a:extLst>
                    <a:ext uri="{9D8B030D-6E8A-4147-A177-3AD203B41FA5}">
                      <a16:colId xmlns:a16="http://schemas.microsoft.com/office/drawing/2014/main" val="1337717583"/>
                    </a:ext>
                  </a:extLst>
                </a:gridCol>
                <a:gridCol w="924602">
                  <a:extLst>
                    <a:ext uri="{9D8B030D-6E8A-4147-A177-3AD203B41FA5}">
                      <a16:colId xmlns:a16="http://schemas.microsoft.com/office/drawing/2014/main" val="1752148256"/>
                    </a:ext>
                  </a:extLst>
                </a:gridCol>
                <a:gridCol w="924602">
                  <a:extLst>
                    <a:ext uri="{9D8B030D-6E8A-4147-A177-3AD203B41FA5}">
                      <a16:colId xmlns:a16="http://schemas.microsoft.com/office/drawing/2014/main" val="2280144050"/>
                    </a:ext>
                  </a:extLst>
                </a:gridCol>
                <a:gridCol w="924602">
                  <a:extLst>
                    <a:ext uri="{9D8B030D-6E8A-4147-A177-3AD203B41FA5}">
                      <a16:colId xmlns:a16="http://schemas.microsoft.com/office/drawing/2014/main" val="126504659"/>
                    </a:ext>
                  </a:extLst>
                </a:gridCol>
              </a:tblGrid>
              <a:tr h="332824">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300461">
                <a:tc>
                  <a:txBody>
                    <a:bodyPr/>
                    <a:lstStyle/>
                    <a:p>
                      <a:pPr lvl="0">
                        <a:buNone/>
                      </a:pPr>
                      <a:r>
                        <a:rPr lang="en-US" sz="800" dirty="0">
                          <a:latin typeface="Franklin Gothic Book" panose="020B0503020102020204" pitchFamily="34" charset="0"/>
                        </a:rPr>
                        <a:t>Dollars</a:t>
                      </a:r>
                    </a:p>
                    <a:p>
                      <a:pPr lvl="0">
                        <a:buNone/>
                      </a:pPr>
                      <a:r>
                        <a:rPr lang="en-US" sz="600" dirty="0">
                          <a:latin typeface="Franklin Gothic Book" panose="020B0503020102020204" pitchFamily="34" charset="0"/>
                        </a:rPr>
                        <a:t>(Euromonitor)</a:t>
                      </a:r>
                      <a:endParaRPr lang="en-US" sz="500" dirty="0">
                        <a:latin typeface="Franklin Gothic Book" panose="020B0503020102020204" pitchFamily="34" charset="0"/>
                      </a:endParaRP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buNone/>
                      </a:pPr>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379033">
                <a:tc>
                  <a:txBody>
                    <a:bodyPr/>
                    <a:lstStyle/>
                    <a:p>
                      <a:pPr lvl="0">
                        <a:buNone/>
                      </a:pPr>
                      <a:r>
                        <a:rPr lang="en-US" sz="800" dirty="0">
                          <a:latin typeface="Franklin Gothic Book" panose="020B0503020102020204" pitchFamily="34" charset="0"/>
                        </a:rPr>
                        <a:t>Avg Items per Occasions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latin typeface="Franklin Gothic Book" panose="020B0503020102020204" pitchFamily="34" charset="0"/>
                        </a:rPr>
                        <a:t>5.8</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25346">
                <a:tc gridSpan="6">
                  <a:txBody>
                    <a:bodyPr/>
                    <a:lstStyle/>
                    <a:p>
                      <a:r>
                        <a:rPr lang="en-US" sz="900" b="0" dirty="0">
                          <a:latin typeface="+mj-lt"/>
                        </a:rPr>
                        <a:t>Annual Occasions Per Capita</a:t>
                      </a:r>
                    </a:p>
                  </a:txBody>
                  <a:tcPr marL="45720" marR="4572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solidFill>
                          <a:srgbClr val="FF0000"/>
                        </a:solidFill>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62408">
                <a:tc>
                  <a:txBody>
                    <a:bodyPr/>
                    <a:lstStyle/>
                    <a:p>
                      <a:r>
                        <a:rPr lang="en-US" sz="800" dirty="0">
                          <a:latin typeface="Franklin Gothic Book" panose="020B0503020102020204" pitchFamily="34" charset="0"/>
                        </a:rPr>
                        <a:t>Alpha</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62408">
                <a:tc>
                  <a:txBody>
                    <a:bodyPr/>
                    <a:lstStyle/>
                    <a:p>
                      <a:r>
                        <a:rPr lang="en-US" sz="800" dirty="0">
                          <a:latin typeface="Franklin Gothic Book" panose="020B0503020102020204" pitchFamily="34" charset="0"/>
                        </a:rPr>
                        <a:t>Gen Z</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62408">
                <a:tc>
                  <a:txBody>
                    <a:bodyPr/>
                    <a:lstStyle/>
                    <a:p>
                      <a:pPr lvl="0">
                        <a:buNone/>
                      </a:pPr>
                      <a:r>
                        <a:rPr lang="en-US" sz="800" dirty="0">
                          <a:latin typeface="Franklin Gothic Book" panose="020B0503020102020204" pitchFamily="34" charset="0"/>
                        </a:rPr>
                        <a:t>Millennial</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62408">
                <a:tc>
                  <a:txBody>
                    <a:bodyPr/>
                    <a:lstStyle/>
                    <a:p>
                      <a:pPr lvl="0">
                        <a:buNone/>
                      </a:pPr>
                      <a:r>
                        <a:rPr lang="en-US" sz="800" dirty="0">
                          <a:latin typeface="Franklin Gothic Book" panose="020B0503020102020204" pitchFamily="34" charset="0"/>
                        </a:rPr>
                        <a:t>Gen X</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62408">
                <a:tc>
                  <a:txBody>
                    <a:bodyPr/>
                    <a:lstStyle/>
                    <a:p>
                      <a:pPr lvl="0">
                        <a:buNone/>
                      </a:pPr>
                      <a:r>
                        <a:rPr lang="en-US" sz="800" dirty="0">
                          <a:latin typeface="Franklin Gothic Book" panose="020B0503020102020204" pitchFamily="34" charset="0"/>
                        </a:rPr>
                        <a:t>Boomers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62408">
                <a:tc>
                  <a:txBody>
                    <a:bodyPr/>
                    <a:lstStyle/>
                    <a:p>
                      <a:pPr lvl="0">
                        <a:buNone/>
                      </a:pPr>
                      <a:r>
                        <a:rPr lang="en-US" sz="800" dirty="0">
                          <a:latin typeface="Franklin Gothic Book" panose="020B0503020102020204" pitchFamily="34" charset="0"/>
                        </a:rPr>
                        <a:t>HH w/Kids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62408">
                <a:tc>
                  <a:txBody>
                    <a:bodyPr/>
                    <a:lstStyle/>
                    <a:p>
                      <a:r>
                        <a:rPr lang="en-US" sz="800" dirty="0">
                          <a:latin typeface="Franklin Gothic Book" panose="020B0503020102020204" pitchFamily="34" charset="0"/>
                        </a:rPr>
                        <a:t>Low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62408">
                <a:tc>
                  <a:txBody>
                    <a:bodyPr/>
                    <a:lstStyle/>
                    <a:p>
                      <a:r>
                        <a:rPr lang="en-US" sz="800" dirty="0">
                          <a:latin typeface="Franklin Gothic Book" panose="020B0503020102020204" pitchFamily="34" charset="0"/>
                        </a:rPr>
                        <a:t>Mid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62408">
                <a:tc>
                  <a:txBody>
                    <a:bodyPr/>
                    <a:lstStyle/>
                    <a:p>
                      <a:r>
                        <a:rPr lang="en-US" sz="800" dirty="0">
                          <a:latin typeface="Franklin Gothic Book" panose="020B0503020102020204" pitchFamily="34" charset="0"/>
                        </a:rPr>
                        <a:t>High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332824">
                <a:tc>
                  <a:txBody>
                    <a:bodyPr/>
                    <a:lstStyle/>
                    <a:p>
                      <a:r>
                        <a:rPr lang="en-US" sz="800" dirty="0">
                          <a:latin typeface="Franklin Gothic Book" panose="020B0503020102020204" pitchFamily="34" charset="0"/>
                        </a:rPr>
                        <a:t>African American</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r h="262408">
                <a:tc>
                  <a:txBody>
                    <a:bodyPr/>
                    <a:lstStyle/>
                    <a:p>
                      <a:pPr lvl="0">
                        <a:buNone/>
                      </a:pPr>
                      <a:r>
                        <a:rPr lang="en-US" sz="800" dirty="0">
                          <a:latin typeface="Franklin Gothic Book" panose="020B0503020102020204" pitchFamily="34" charset="0"/>
                        </a:rPr>
                        <a:t>Hispanic</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4167653502"/>
                  </a:ext>
                </a:extLst>
              </a:tr>
            </a:tbl>
          </a:graphicData>
        </a:graphic>
      </p:graphicFrame>
      <p:graphicFrame>
        <p:nvGraphicFramePr>
          <p:cNvPr id="47" name="Table2">
            <a:extLst>
              <a:ext uri="{FF2B5EF4-FFF2-40B4-BE49-F238E27FC236}">
                <a16:creationId xmlns:a16="http://schemas.microsoft.com/office/drawing/2014/main" id="{2CD53A1C-D5A4-4C00-AF10-CC0F1E188319}"/>
              </a:ext>
            </a:extLst>
          </p:cNvPr>
          <p:cNvGraphicFramePr>
            <a:graphicFrameLocks noGrp="1"/>
          </p:cNvGraphicFramePr>
          <p:nvPr>
            <p:extLst>
              <p:ext uri="{D42A27DB-BD31-4B8C-83A1-F6EECF244321}">
                <p14:modId xmlns:p14="http://schemas.microsoft.com/office/powerpoint/2010/main" val="4079417371"/>
              </p:ext>
            </p:extLst>
          </p:nvPr>
        </p:nvGraphicFramePr>
        <p:xfrm>
          <a:off x="6143348" y="3438569"/>
          <a:ext cx="5789354" cy="2831695"/>
        </p:xfrm>
        <a:graphic>
          <a:graphicData uri="http://schemas.openxmlformats.org/drawingml/2006/table">
            <a:tbl>
              <a:tblPr firstRow="1" bandRow="1">
                <a:tableStyleId>{9D7B26C5-4107-4FEC-AEDC-1716B250A1EF}</a:tableStyleId>
              </a:tblPr>
              <a:tblGrid>
                <a:gridCol w="1393794">
                  <a:extLst>
                    <a:ext uri="{9D8B030D-6E8A-4147-A177-3AD203B41FA5}">
                      <a16:colId xmlns:a16="http://schemas.microsoft.com/office/drawing/2014/main" val="4076324199"/>
                    </a:ext>
                  </a:extLst>
                </a:gridCol>
                <a:gridCol w="879112">
                  <a:extLst>
                    <a:ext uri="{9D8B030D-6E8A-4147-A177-3AD203B41FA5}">
                      <a16:colId xmlns:a16="http://schemas.microsoft.com/office/drawing/2014/main" val="3511605551"/>
                    </a:ext>
                  </a:extLst>
                </a:gridCol>
                <a:gridCol w="879112">
                  <a:extLst>
                    <a:ext uri="{9D8B030D-6E8A-4147-A177-3AD203B41FA5}">
                      <a16:colId xmlns:a16="http://schemas.microsoft.com/office/drawing/2014/main" val="1337717583"/>
                    </a:ext>
                  </a:extLst>
                </a:gridCol>
                <a:gridCol w="879112">
                  <a:extLst>
                    <a:ext uri="{9D8B030D-6E8A-4147-A177-3AD203B41FA5}">
                      <a16:colId xmlns:a16="http://schemas.microsoft.com/office/drawing/2014/main" val="1752148256"/>
                    </a:ext>
                  </a:extLst>
                </a:gridCol>
                <a:gridCol w="879112">
                  <a:extLst>
                    <a:ext uri="{9D8B030D-6E8A-4147-A177-3AD203B41FA5}">
                      <a16:colId xmlns:a16="http://schemas.microsoft.com/office/drawing/2014/main" val="2280144050"/>
                    </a:ext>
                  </a:extLst>
                </a:gridCol>
                <a:gridCol w="879112">
                  <a:extLst>
                    <a:ext uri="{9D8B030D-6E8A-4147-A177-3AD203B41FA5}">
                      <a16:colId xmlns:a16="http://schemas.microsoft.com/office/drawing/2014/main" val="126504659"/>
                    </a:ext>
                  </a:extLst>
                </a:gridCol>
              </a:tblGrid>
              <a:tr h="456098">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a:t>
                      </a:r>
                    </a:p>
                    <a:p>
                      <a:pPr algn="ctr"/>
                      <a:r>
                        <a:rPr lang="en-US" sz="1000" b="0" dirty="0">
                          <a:latin typeface="Franklin Gothic Medium" panose="020B0603020102020204" pitchFamily="34" charset="0"/>
                        </a:rPr>
                        <a:t>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05995">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46929">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latin typeface="Franklin Gothic Book" panose="020B0503020102020204" pitchFamily="34" charset="0"/>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74713">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05995">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05995">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05995">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05995">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05995">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05995">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05995">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58437345"/>
                  </a:ext>
                </a:extLst>
              </a:tr>
              <a:tr h="205995">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637268478"/>
                  </a:ext>
                </a:extLst>
              </a:tr>
            </a:tbl>
          </a:graphicData>
        </a:graphic>
      </p:graphicFrame>
      <p:graphicFrame>
        <p:nvGraphicFramePr>
          <p:cNvPr id="48" name="Chart1">
            <a:extLst>
              <a:ext uri="{FF2B5EF4-FFF2-40B4-BE49-F238E27FC236}">
                <a16:creationId xmlns:a16="http://schemas.microsoft.com/office/drawing/2014/main" id="{3FDB92F8-D22A-4B89-A5D4-6A10EB8BABF8}"/>
              </a:ext>
            </a:extLst>
          </p:cNvPr>
          <p:cNvGraphicFramePr>
            <a:graphicFrameLocks/>
          </p:cNvGraphicFramePr>
          <p:nvPr>
            <p:extLst>
              <p:ext uri="{D42A27DB-BD31-4B8C-83A1-F6EECF244321}">
                <p14:modId xmlns:p14="http://schemas.microsoft.com/office/powerpoint/2010/main" val="4094122569"/>
              </p:ext>
            </p:extLst>
          </p:nvPr>
        </p:nvGraphicFramePr>
        <p:xfrm>
          <a:off x="7405511" y="2348950"/>
          <a:ext cx="2822222" cy="1080050"/>
        </p:xfrm>
        <a:graphic>
          <a:graphicData uri="http://schemas.openxmlformats.org/drawingml/2006/chart">
            <c:chart xmlns:c="http://schemas.openxmlformats.org/drawingml/2006/chart" xmlns:r="http://schemas.openxmlformats.org/officeDocument/2006/relationships" r:id="rId5"/>
          </a:graphicData>
        </a:graphic>
      </p:graphicFrame>
      <p:pic>
        <p:nvPicPr>
          <p:cNvPr id="24" name="Picture 23">
            <a:extLst>
              <a:ext uri="{FF2B5EF4-FFF2-40B4-BE49-F238E27FC236}">
                <a16:creationId xmlns:a16="http://schemas.microsoft.com/office/drawing/2014/main" id="{BCB3E5C1-FB58-47CF-AF1D-5AAD80092977}"/>
              </a:ext>
            </a:extLst>
          </p:cNvPr>
          <p:cNvPicPr>
            <a:picLocks noChangeAspect="1"/>
          </p:cNvPicPr>
          <p:nvPr/>
        </p:nvPicPr>
        <p:blipFill>
          <a:blip r:embed="rId6"/>
          <a:stretch>
            <a:fillRect/>
          </a:stretch>
        </p:blipFill>
        <p:spPr>
          <a:xfrm>
            <a:off x="6128742" y="1977354"/>
            <a:ext cx="362896" cy="362027"/>
          </a:xfrm>
          <a:prstGeom prst="rect">
            <a:avLst/>
          </a:prstGeom>
        </p:spPr>
      </p:pic>
      <p:cxnSp>
        <p:nvCxnSpPr>
          <p:cNvPr id="26" name="Straight Connector 25">
            <a:extLst>
              <a:ext uri="{FF2B5EF4-FFF2-40B4-BE49-F238E27FC236}">
                <a16:creationId xmlns:a16="http://schemas.microsoft.com/office/drawing/2014/main" id="{E2298140-1B02-4333-8BA7-96D9F31A2515}"/>
              </a:ext>
            </a:extLst>
          </p:cNvPr>
          <p:cNvCxnSpPr/>
          <p:nvPr/>
        </p:nvCxnSpPr>
        <p:spPr>
          <a:xfrm>
            <a:off x="7879608" y="389757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BD376A4-E9E0-47CC-AF25-8ED02CA3FEE8}"/>
              </a:ext>
            </a:extLst>
          </p:cNvPr>
          <p:cNvCxnSpPr/>
          <p:nvPr/>
        </p:nvCxnSpPr>
        <p:spPr>
          <a:xfrm>
            <a:off x="8775517" y="389757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2D8B505-FE3D-40BB-B07F-5C12C63AB768}"/>
              </a:ext>
            </a:extLst>
          </p:cNvPr>
          <p:cNvCxnSpPr/>
          <p:nvPr/>
        </p:nvCxnSpPr>
        <p:spPr>
          <a:xfrm>
            <a:off x="9671426" y="389757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C0F88CD-E794-4A5F-ADEA-9CD2A01FA7E5}"/>
              </a:ext>
            </a:extLst>
          </p:cNvPr>
          <p:cNvCxnSpPr/>
          <p:nvPr/>
        </p:nvCxnSpPr>
        <p:spPr>
          <a:xfrm>
            <a:off x="10567335" y="389757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FCB235C-A39C-4C81-9DD4-FA63307D93E2}"/>
              </a:ext>
            </a:extLst>
          </p:cNvPr>
          <p:cNvCxnSpPr/>
          <p:nvPr/>
        </p:nvCxnSpPr>
        <p:spPr>
          <a:xfrm>
            <a:off x="11463243" y="389757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489B40E2-12D5-46B0-BB68-AA157390A5C1}"/>
              </a:ext>
            </a:extLst>
          </p:cNvPr>
          <p:cNvGrpSpPr/>
          <p:nvPr/>
        </p:nvGrpSpPr>
        <p:grpSpPr>
          <a:xfrm>
            <a:off x="377685" y="2344906"/>
            <a:ext cx="5525962" cy="45719"/>
            <a:chOff x="377685" y="2376805"/>
            <a:chExt cx="5525962" cy="45720"/>
          </a:xfrm>
        </p:grpSpPr>
        <p:pic>
          <p:nvPicPr>
            <p:cNvPr id="34" name="Picture 33">
              <a:extLst>
                <a:ext uri="{FF2B5EF4-FFF2-40B4-BE49-F238E27FC236}">
                  <a16:creationId xmlns:a16="http://schemas.microsoft.com/office/drawing/2014/main" id="{7CBEF835-FA6E-4824-B304-2EBF055E19D7}"/>
                </a:ext>
              </a:extLst>
            </p:cNvPr>
            <p:cNvPicPr/>
            <p:nvPr/>
          </p:nvPicPr>
          <p:blipFill>
            <a:blip r:embed="rId7">
              <a:extLst>
                <a:ext uri="{28A0092B-C50C-407E-A947-70E740481C1C}">
                  <a14:useLocalDpi xmlns:a14="http://schemas.microsoft.com/office/drawing/2010/main"/>
                </a:ext>
              </a:extLst>
            </a:blip>
            <a:stretch>
              <a:fillRect/>
            </a:stretch>
          </p:blipFill>
          <p:spPr>
            <a:xfrm>
              <a:off x="377685" y="2376805"/>
              <a:ext cx="5525962" cy="45720"/>
            </a:xfrm>
            <a:prstGeom prst="rect">
              <a:avLst/>
            </a:prstGeom>
          </p:spPr>
        </p:pic>
        <p:cxnSp>
          <p:nvCxnSpPr>
            <p:cNvPr id="36" name="Straight Connector 35">
              <a:extLst>
                <a:ext uri="{FF2B5EF4-FFF2-40B4-BE49-F238E27FC236}">
                  <a16:creationId xmlns:a16="http://schemas.microsoft.com/office/drawing/2014/main" id="{7DCAAEBF-EDEB-4C57-9A5A-8E9805276F8F}"/>
                </a:ext>
              </a:extLst>
            </p:cNvPr>
            <p:cNvCxnSpPr/>
            <p:nvPr/>
          </p:nvCxnSpPr>
          <p:spPr>
            <a:xfrm>
              <a:off x="1555610"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DA6C769-9800-4B72-9A1B-901B7E2CF7D8}"/>
                </a:ext>
              </a:extLst>
            </p:cNvPr>
            <p:cNvCxnSpPr/>
            <p:nvPr/>
          </p:nvCxnSpPr>
          <p:spPr>
            <a:xfrm>
              <a:off x="2492911"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188D5B5-113E-4EF3-80B9-1913706F9974}"/>
                </a:ext>
              </a:extLst>
            </p:cNvPr>
            <p:cNvCxnSpPr/>
            <p:nvPr/>
          </p:nvCxnSpPr>
          <p:spPr>
            <a:xfrm>
              <a:off x="3430212"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9EA6A4E-E64A-4361-AA7C-F34BA0E973C8}"/>
                </a:ext>
              </a:extLst>
            </p:cNvPr>
            <p:cNvCxnSpPr/>
            <p:nvPr/>
          </p:nvCxnSpPr>
          <p:spPr>
            <a:xfrm>
              <a:off x="43675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9891597-4020-4233-AEB2-97B15C560FD9}"/>
                </a:ext>
              </a:extLst>
            </p:cNvPr>
            <p:cNvCxnSpPr/>
            <p:nvPr/>
          </p:nvCxnSpPr>
          <p:spPr>
            <a:xfrm>
              <a:off x="53048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60" name="Rectangle 59">
            <a:extLst>
              <a:ext uri="{FF2B5EF4-FFF2-40B4-BE49-F238E27FC236}">
                <a16:creationId xmlns:a16="http://schemas.microsoft.com/office/drawing/2014/main" id="{464E5EFE-8602-448B-9AD4-7473DB0AEA2E}"/>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62" name="Group 61">
            <a:extLst>
              <a:ext uri="{FF2B5EF4-FFF2-40B4-BE49-F238E27FC236}">
                <a16:creationId xmlns:a16="http://schemas.microsoft.com/office/drawing/2014/main" id="{F18FAE51-9403-4620-8990-1DF68E895C36}"/>
              </a:ext>
            </a:extLst>
          </p:cNvPr>
          <p:cNvGrpSpPr/>
          <p:nvPr/>
        </p:nvGrpSpPr>
        <p:grpSpPr>
          <a:xfrm>
            <a:off x="3692976" y="6453235"/>
            <a:ext cx="6309360" cy="369332"/>
            <a:chOff x="3692976" y="6453235"/>
            <a:chExt cx="6309360" cy="369332"/>
          </a:xfrm>
        </p:grpSpPr>
        <p:sp>
          <p:nvSpPr>
            <p:cNvPr id="63" name="TextBox 62">
              <a:extLst>
                <a:ext uri="{FF2B5EF4-FFF2-40B4-BE49-F238E27FC236}">
                  <a16:creationId xmlns:a16="http://schemas.microsoft.com/office/drawing/2014/main" id="{14137002-2E74-4B5A-98AD-288D6D2ACC2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64" name="Flowchart: Connector 63">
              <a:extLst>
                <a:ext uri="{FF2B5EF4-FFF2-40B4-BE49-F238E27FC236}">
                  <a16:creationId xmlns:a16="http://schemas.microsoft.com/office/drawing/2014/main" id="{D0769EB7-8722-4BD3-B827-7A3315A5F5F1}"/>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5" name="Flowchart: Connector 64">
              <a:extLst>
                <a:ext uri="{FF2B5EF4-FFF2-40B4-BE49-F238E27FC236}">
                  <a16:creationId xmlns:a16="http://schemas.microsoft.com/office/drawing/2014/main" id="{DCA1414E-96C7-4C34-82CD-D02F26FC22C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3" name="Picture 42">
            <a:extLst>
              <a:ext uri="{FF2B5EF4-FFF2-40B4-BE49-F238E27FC236}">
                <a16:creationId xmlns:a16="http://schemas.microsoft.com/office/drawing/2014/main" id="{B2401954-696E-4D04-B610-3469FF864F85}"/>
              </a:ext>
            </a:extLst>
          </p:cNvPr>
          <p:cNvPicPr/>
          <p:nvPr/>
        </p:nvPicPr>
        <p:blipFill>
          <a:blip r:embed="rId7">
            <a:extLst>
              <a:ext uri="{28A0092B-C50C-407E-A947-70E740481C1C}">
                <a14:useLocalDpi xmlns:a14="http://schemas.microsoft.com/office/drawing/2010/main"/>
              </a:ext>
            </a:extLst>
          </a:blip>
          <a:stretch>
            <a:fillRect/>
          </a:stretch>
        </p:blipFill>
        <p:spPr>
          <a:xfrm>
            <a:off x="6143348" y="3900322"/>
            <a:ext cx="5789354" cy="45719"/>
          </a:xfrm>
          <a:prstGeom prst="rect">
            <a:avLst/>
          </a:prstGeom>
        </p:spPr>
      </p:pic>
      <p:sp>
        <p:nvSpPr>
          <p:cNvPr id="3" name="Slide Number Placeholder 2">
            <a:extLst>
              <a:ext uri="{FF2B5EF4-FFF2-40B4-BE49-F238E27FC236}">
                <a16:creationId xmlns:a16="http://schemas.microsoft.com/office/drawing/2014/main" id="{FE1E5E33-4E52-4C18-A7CA-9EEE5D682799}"/>
              </a:ext>
            </a:extLst>
          </p:cNvPr>
          <p:cNvSpPr>
            <a:spLocks noGrp="1"/>
          </p:cNvSpPr>
          <p:nvPr>
            <p:ph type="sldNum" sz="quarter" idx="4"/>
          </p:nvPr>
        </p:nvSpPr>
        <p:spPr/>
        <p:txBody>
          <a:bodyPr/>
          <a:lstStyle/>
          <a:p>
            <a:fld id="{A26DCA39-FE7E-4B33-9419-C9BB65BD885E}" type="slidenum">
              <a:rPr lang="en-US" smtClean="0"/>
              <a:t>17</a:t>
            </a:fld>
            <a:endParaRPr lang="en-US"/>
          </a:p>
        </p:txBody>
      </p:sp>
    </p:spTree>
    <p:extLst>
      <p:ext uri="{BB962C8B-B14F-4D97-AF65-F5344CB8AC3E}">
        <p14:creationId xmlns:p14="http://schemas.microsoft.com/office/powerpoint/2010/main" val="2492093715"/>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EBDD7109-34D1-45B7-B583-FAC4F9A074F7}"/>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417410" cy="276999"/>
            </a:xfrm>
            <a:prstGeom prst="rect">
              <a:avLst/>
            </a:prstGeom>
          </p:spPr>
          <p:txBody>
            <a:bodyPr wrap="none" anchor="ctr">
              <a:spAutoFit/>
            </a:bodyPr>
            <a:lstStyle/>
            <a:p>
              <a:pPr fontAlgn="t"/>
              <a:r>
                <a:rPr lang="en-US" sz="1200" b="1" dirty="0">
                  <a:latin typeface="Franklin Gothic Book" panose="020B0503020102020204" pitchFamily="34" charset="0"/>
                </a:rPr>
                <a:t>BREAKFAST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overview</a:t>
            </a: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92" name="Rectangle 91">
            <a:extLst>
              <a:ext uri="{FF2B5EF4-FFF2-40B4-BE49-F238E27FC236}">
                <a16:creationId xmlns:a16="http://schemas.microsoft.com/office/drawing/2014/main" id="{75EE7458-CEAD-6642-B8F3-E785899CF497}"/>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3400207081"/>
              </p:ext>
            </p:extLst>
          </p:nvPr>
        </p:nvGraphicFramePr>
        <p:xfrm>
          <a:off x="449705" y="2006589"/>
          <a:ext cx="5394959" cy="4180831"/>
        </p:xfrm>
        <a:graphic>
          <a:graphicData uri="http://schemas.openxmlformats.org/drawingml/2006/table">
            <a:tbl>
              <a:tblPr firstRow="1" bandRow="1">
                <a:tableStyleId>{9D7B26C5-4107-4FEC-AEDC-1716B250A1EF}</a:tableStyleId>
              </a:tblPr>
              <a:tblGrid>
                <a:gridCol w="1006809">
                  <a:extLst>
                    <a:ext uri="{9D8B030D-6E8A-4147-A177-3AD203B41FA5}">
                      <a16:colId xmlns:a16="http://schemas.microsoft.com/office/drawing/2014/main" val="4076324199"/>
                    </a:ext>
                  </a:extLst>
                </a:gridCol>
                <a:gridCol w="877630">
                  <a:extLst>
                    <a:ext uri="{9D8B030D-6E8A-4147-A177-3AD203B41FA5}">
                      <a16:colId xmlns:a16="http://schemas.microsoft.com/office/drawing/2014/main" val="3511605551"/>
                    </a:ext>
                  </a:extLst>
                </a:gridCol>
                <a:gridCol w="877630">
                  <a:extLst>
                    <a:ext uri="{9D8B030D-6E8A-4147-A177-3AD203B41FA5}">
                      <a16:colId xmlns:a16="http://schemas.microsoft.com/office/drawing/2014/main" val="1337717583"/>
                    </a:ext>
                  </a:extLst>
                </a:gridCol>
                <a:gridCol w="877630">
                  <a:extLst>
                    <a:ext uri="{9D8B030D-6E8A-4147-A177-3AD203B41FA5}">
                      <a16:colId xmlns:a16="http://schemas.microsoft.com/office/drawing/2014/main" val="1752148256"/>
                    </a:ext>
                  </a:extLst>
                </a:gridCol>
                <a:gridCol w="877630">
                  <a:extLst>
                    <a:ext uri="{9D8B030D-6E8A-4147-A177-3AD203B41FA5}">
                      <a16:colId xmlns:a16="http://schemas.microsoft.com/office/drawing/2014/main" val="2280144050"/>
                    </a:ext>
                  </a:extLst>
                </a:gridCol>
                <a:gridCol w="877630">
                  <a:extLst>
                    <a:ext uri="{9D8B030D-6E8A-4147-A177-3AD203B41FA5}">
                      <a16:colId xmlns:a16="http://schemas.microsoft.com/office/drawing/2014/main" val="126504659"/>
                    </a:ext>
                  </a:extLst>
                </a:gridCol>
              </a:tblGrid>
              <a:tr h="355110">
                <a:tc>
                  <a:txBody>
                    <a:bodyPr/>
                    <a:lstStyle/>
                    <a:p>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marL="45720" marR="0" marT="0" marB="0"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Breakfast at Work/School</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Early </a:t>
                      </a:r>
                      <a:b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b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Morning </a:t>
                      </a:r>
                      <a:b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b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Bite</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93467">
                <a:tc>
                  <a:txBody>
                    <a:bodyPr/>
                    <a:lstStyle/>
                    <a:p>
                      <a:pPr lvl="0">
                        <a:buNone/>
                      </a:pPr>
                      <a:r>
                        <a:rPr lang="en-US" sz="900" dirty="0">
                          <a:latin typeface="Franklin Gothic Book" panose="020B0503020102020204" pitchFamily="34" charset="0"/>
                        </a:rPr>
                        <a:t>Dollars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93467">
                <a:tc>
                  <a:txBody>
                    <a:bodyPr/>
                    <a:lstStyle/>
                    <a:p>
                      <a:pPr lvl="0">
                        <a:buNone/>
                      </a:pPr>
                      <a:r>
                        <a:rPr lang="en-US" sz="900" dirty="0">
                          <a:latin typeface="Franklin Gothic Book" panose="020B0503020102020204" pitchFamily="34" charset="0"/>
                        </a:rPr>
                        <a:t>Avg Items per Person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93467">
                <a:tc>
                  <a:txBody>
                    <a:bodyPr/>
                    <a:lstStyle/>
                    <a:p>
                      <a:r>
                        <a:rPr lang="en-US" sz="900" dirty="0">
                          <a:latin typeface="Franklin Gothic Book" panose="020B0503020102020204" pitchFamily="34" charset="0"/>
                        </a:rPr>
                        <a:t>Alpha</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93467">
                <a:tc>
                  <a:txBody>
                    <a:bodyPr/>
                    <a:lstStyle/>
                    <a:p>
                      <a:r>
                        <a:rPr lang="en-US" sz="900" dirty="0">
                          <a:latin typeface="Franklin Gothic Book" panose="020B0503020102020204" pitchFamily="34" charset="0"/>
                        </a:rPr>
                        <a:t>Gen Z</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93467">
                <a:tc>
                  <a:txBody>
                    <a:bodyPr/>
                    <a:lstStyle/>
                    <a:p>
                      <a:pPr lvl="0">
                        <a:buNone/>
                      </a:pPr>
                      <a:r>
                        <a:rPr lang="en-US" sz="900" dirty="0">
                          <a:latin typeface="Franklin Gothic Book" panose="020B0503020102020204" pitchFamily="34" charset="0"/>
                        </a:rPr>
                        <a:t>Millennial</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93467">
                <a:tc>
                  <a:txBody>
                    <a:bodyPr/>
                    <a:lstStyle/>
                    <a:p>
                      <a:pPr lvl="0">
                        <a:buNone/>
                      </a:pPr>
                      <a:r>
                        <a:rPr lang="en-US" sz="900" dirty="0">
                          <a:latin typeface="Franklin Gothic Book" panose="020B0503020102020204" pitchFamily="34" charset="0"/>
                        </a:rPr>
                        <a:t>Gen X</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93467">
                <a:tc>
                  <a:txBody>
                    <a:bodyPr/>
                    <a:lstStyle/>
                    <a:p>
                      <a:pPr lvl="0">
                        <a:buNone/>
                      </a:pPr>
                      <a:r>
                        <a:rPr lang="en-US" sz="900" dirty="0">
                          <a:latin typeface="Franklin Gothic Book" panose="020B0503020102020204" pitchFamily="34" charset="0"/>
                        </a:rPr>
                        <a:t>Boomers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93467">
                <a:tc>
                  <a:txBody>
                    <a:bodyPr/>
                    <a:lstStyle/>
                    <a:p>
                      <a:pPr lvl="0">
                        <a:buNone/>
                      </a:pPr>
                      <a:r>
                        <a:rPr lang="en-US" sz="900" dirty="0">
                          <a:latin typeface="Franklin Gothic Book" panose="020B0503020102020204" pitchFamily="34" charset="0"/>
                        </a:rPr>
                        <a:t>HH w/Kids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93467">
                <a:tc>
                  <a:txBody>
                    <a:bodyPr/>
                    <a:lstStyle/>
                    <a:p>
                      <a:r>
                        <a:rPr lang="en-US" sz="900" dirty="0">
                          <a:latin typeface="Franklin Gothic Book" panose="020B0503020102020204" pitchFamily="34" charset="0"/>
                        </a:rPr>
                        <a:t>Low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93467">
                <a:tc>
                  <a:txBody>
                    <a:bodyPr/>
                    <a:lstStyle/>
                    <a:p>
                      <a:r>
                        <a:rPr lang="en-US" sz="900" dirty="0">
                          <a:latin typeface="Franklin Gothic Book" panose="020B0503020102020204" pitchFamily="34" charset="0"/>
                        </a:rPr>
                        <a:t>Mid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93467">
                <a:tc>
                  <a:txBody>
                    <a:bodyPr/>
                    <a:lstStyle/>
                    <a:p>
                      <a:r>
                        <a:rPr lang="en-US" sz="900" dirty="0">
                          <a:latin typeface="Franklin Gothic Book" panose="020B0503020102020204" pitchFamily="34" charset="0"/>
                        </a:rPr>
                        <a:t>High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93467">
                <a:tc>
                  <a:txBody>
                    <a:bodyPr/>
                    <a:lstStyle/>
                    <a:p>
                      <a:r>
                        <a:rPr lang="en-US" sz="900" dirty="0">
                          <a:latin typeface="Franklin Gothic Book" panose="020B0503020102020204" pitchFamily="34" charset="0"/>
                        </a:rPr>
                        <a:t>African American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293467">
                <a:tc>
                  <a:txBody>
                    <a:bodyPr/>
                    <a:lstStyle/>
                    <a:p>
                      <a:pPr lvl="0">
                        <a:buNone/>
                      </a:pPr>
                      <a:r>
                        <a:rPr lang="en-US" sz="900" dirty="0">
                          <a:latin typeface="Franklin Gothic Book" panose="020B0503020102020204" pitchFamily="34" charset="0"/>
                        </a:rPr>
                        <a:t>Hispanic</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bl>
          </a:graphicData>
        </a:graphic>
      </p:graphicFrame>
      <p:pic>
        <p:nvPicPr>
          <p:cNvPr id="33" name="Picture 32">
            <a:extLst>
              <a:ext uri="{FF2B5EF4-FFF2-40B4-BE49-F238E27FC236}">
                <a16:creationId xmlns:a16="http://schemas.microsoft.com/office/drawing/2014/main" id="{BE39AFE8-1313-4E17-8625-DEDFAB5D51C7}"/>
              </a:ext>
            </a:extLst>
          </p:cNvPr>
          <p:cNvPicPr/>
          <p:nvPr/>
        </p:nvPicPr>
        <p:blipFill>
          <a:blip r:embed="rId5">
            <a:extLst>
              <a:ext uri="{28A0092B-C50C-407E-A947-70E740481C1C}">
                <a14:useLocalDpi xmlns:a14="http://schemas.microsoft.com/office/drawing/2010/main"/>
              </a:ext>
            </a:extLst>
          </a:blip>
          <a:stretch>
            <a:fillRect/>
          </a:stretch>
        </p:blipFill>
        <p:spPr>
          <a:xfrm>
            <a:off x="377685" y="2371725"/>
            <a:ext cx="5525962" cy="45720"/>
          </a:xfrm>
          <a:prstGeom prst="rect">
            <a:avLst/>
          </a:prstGeom>
        </p:spPr>
      </p:pic>
      <p:pic>
        <p:nvPicPr>
          <p:cNvPr id="59" name="Picture 58">
            <a:extLst>
              <a:ext uri="{FF2B5EF4-FFF2-40B4-BE49-F238E27FC236}">
                <a16:creationId xmlns:a16="http://schemas.microsoft.com/office/drawing/2014/main" id="{57AE382D-4DBA-45B6-AEFD-4B70EAE3C2CC}"/>
              </a:ext>
            </a:extLst>
          </p:cNvPr>
          <p:cNvPicPr>
            <a:picLocks noChangeAspect="1"/>
          </p:cNvPicPr>
          <p:nvPr/>
        </p:nvPicPr>
        <p:blipFill>
          <a:blip r:embed="rId6"/>
          <a:stretch>
            <a:fillRect/>
          </a:stretch>
        </p:blipFill>
        <p:spPr>
          <a:xfrm>
            <a:off x="6128742" y="1977354"/>
            <a:ext cx="362896" cy="362027"/>
          </a:xfrm>
          <a:prstGeom prst="rect">
            <a:avLst/>
          </a:prstGeom>
        </p:spPr>
      </p:pic>
      <p:cxnSp>
        <p:nvCxnSpPr>
          <p:cNvPr id="60" name="Straight Connector 59">
            <a:extLst>
              <a:ext uri="{FF2B5EF4-FFF2-40B4-BE49-F238E27FC236}">
                <a16:creationId xmlns:a16="http://schemas.microsoft.com/office/drawing/2014/main" id="{88A130E4-A887-4769-9DDF-B1797DF92E7C}"/>
              </a:ext>
            </a:extLst>
          </p:cNvPr>
          <p:cNvCxnSpPr/>
          <p:nvPr/>
        </p:nvCxnSpPr>
        <p:spPr>
          <a:xfrm>
            <a:off x="79910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ADC4DEC-4AEC-4F25-BD25-270D5DD2CAEF}"/>
              </a:ext>
            </a:extLst>
          </p:cNvPr>
          <p:cNvCxnSpPr/>
          <p:nvPr/>
        </p:nvCxnSpPr>
        <p:spPr>
          <a:xfrm>
            <a:off x="179923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2FDFCC4-1E68-4FE2-A580-009C68951FF9}"/>
              </a:ext>
            </a:extLst>
          </p:cNvPr>
          <p:cNvCxnSpPr/>
          <p:nvPr/>
        </p:nvCxnSpPr>
        <p:spPr>
          <a:xfrm>
            <a:off x="267562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EF1A50E-F7F7-4599-AC90-0DF9727296E8}"/>
              </a:ext>
            </a:extLst>
          </p:cNvPr>
          <p:cNvCxnSpPr/>
          <p:nvPr/>
        </p:nvCxnSpPr>
        <p:spPr>
          <a:xfrm>
            <a:off x="355202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04AB42-7AEB-4073-B304-6A15DEB5491C}"/>
              </a:ext>
            </a:extLst>
          </p:cNvPr>
          <p:cNvCxnSpPr/>
          <p:nvPr/>
        </p:nvCxnSpPr>
        <p:spPr>
          <a:xfrm>
            <a:off x="442841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8E77CB8-A1F6-4AFC-B7F9-2864DFACC067}"/>
              </a:ext>
            </a:extLst>
          </p:cNvPr>
          <p:cNvCxnSpPr/>
          <p:nvPr/>
        </p:nvCxnSpPr>
        <p:spPr>
          <a:xfrm>
            <a:off x="5304813"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pic>
        <p:nvPicPr>
          <p:cNvPr id="39" name="Picture 38">
            <a:extLst>
              <a:ext uri="{FF2B5EF4-FFF2-40B4-BE49-F238E27FC236}">
                <a16:creationId xmlns:a16="http://schemas.microsoft.com/office/drawing/2014/main" id="{E715FB16-A66B-4C3C-80E4-0A313746544E}"/>
              </a:ext>
            </a:extLst>
          </p:cNvPr>
          <p:cNvPicPr/>
          <p:nvPr/>
        </p:nvPicPr>
        <p:blipFill>
          <a:blip r:embed="rId5">
            <a:extLst>
              <a:ext uri="{28A0092B-C50C-407E-A947-70E740481C1C}">
                <a14:useLocalDpi xmlns:a14="http://schemas.microsoft.com/office/drawing/2010/main"/>
              </a:ext>
            </a:extLst>
          </a:blip>
          <a:stretch>
            <a:fillRect/>
          </a:stretch>
        </p:blipFill>
        <p:spPr>
          <a:xfrm rot="16200000">
            <a:off x="2805332" y="4110893"/>
            <a:ext cx="4339897" cy="65309"/>
          </a:xfrm>
          <a:prstGeom prst="rect">
            <a:avLst/>
          </a:prstGeom>
        </p:spPr>
      </p:pic>
      <p:graphicFrame>
        <p:nvGraphicFramePr>
          <p:cNvPr id="40" name="Chart1">
            <a:extLst>
              <a:ext uri="{FF2B5EF4-FFF2-40B4-BE49-F238E27FC236}">
                <a16:creationId xmlns:a16="http://schemas.microsoft.com/office/drawing/2014/main" id="{C3D9C258-15D9-4C33-AFCB-2FA51C993121}"/>
              </a:ext>
            </a:extLst>
          </p:cNvPr>
          <p:cNvGraphicFramePr>
            <a:graphicFrameLocks/>
          </p:cNvGraphicFramePr>
          <p:nvPr>
            <p:extLst>
              <p:ext uri="{D42A27DB-BD31-4B8C-83A1-F6EECF244321}">
                <p14:modId xmlns:p14="http://schemas.microsoft.com/office/powerpoint/2010/main" val="3119837505"/>
              </p:ext>
            </p:extLst>
          </p:nvPr>
        </p:nvGraphicFramePr>
        <p:xfrm>
          <a:off x="6143348" y="2348951"/>
          <a:ext cx="5789354" cy="108005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6" name="Table2">
            <a:extLst>
              <a:ext uri="{FF2B5EF4-FFF2-40B4-BE49-F238E27FC236}">
                <a16:creationId xmlns:a16="http://schemas.microsoft.com/office/drawing/2014/main" id="{BCA4B6FE-D537-4FBC-B8EB-D62F8806E09C}"/>
              </a:ext>
            </a:extLst>
          </p:cNvPr>
          <p:cNvGraphicFramePr>
            <a:graphicFrameLocks noGrp="1"/>
          </p:cNvGraphicFramePr>
          <p:nvPr>
            <p:extLst>
              <p:ext uri="{D42A27DB-BD31-4B8C-83A1-F6EECF244321}">
                <p14:modId xmlns:p14="http://schemas.microsoft.com/office/powerpoint/2010/main" val="1863216334"/>
              </p:ext>
            </p:extLst>
          </p:nvPr>
        </p:nvGraphicFramePr>
        <p:xfrm>
          <a:off x="6152505" y="3512662"/>
          <a:ext cx="5789354" cy="2703148"/>
        </p:xfrm>
        <a:graphic>
          <a:graphicData uri="http://schemas.openxmlformats.org/drawingml/2006/table">
            <a:tbl>
              <a:tblPr firstRow="1" bandRow="1">
                <a:tableStyleId>{9D7B26C5-4107-4FEC-AEDC-1716B250A1EF}</a:tableStyleId>
              </a:tblPr>
              <a:tblGrid>
                <a:gridCol w="1393794">
                  <a:extLst>
                    <a:ext uri="{9D8B030D-6E8A-4147-A177-3AD203B41FA5}">
                      <a16:colId xmlns:a16="http://schemas.microsoft.com/office/drawing/2014/main" val="4076324199"/>
                    </a:ext>
                  </a:extLst>
                </a:gridCol>
                <a:gridCol w="879112">
                  <a:extLst>
                    <a:ext uri="{9D8B030D-6E8A-4147-A177-3AD203B41FA5}">
                      <a16:colId xmlns:a16="http://schemas.microsoft.com/office/drawing/2014/main" val="3511605551"/>
                    </a:ext>
                  </a:extLst>
                </a:gridCol>
                <a:gridCol w="879112">
                  <a:extLst>
                    <a:ext uri="{9D8B030D-6E8A-4147-A177-3AD203B41FA5}">
                      <a16:colId xmlns:a16="http://schemas.microsoft.com/office/drawing/2014/main" val="1337717583"/>
                    </a:ext>
                  </a:extLst>
                </a:gridCol>
                <a:gridCol w="879112">
                  <a:extLst>
                    <a:ext uri="{9D8B030D-6E8A-4147-A177-3AD203B41FA5}">
                      <a16:colId xmlns:a16="http://schemas.microsoft.com/office/drawing/2014/main" val="1752148256"/>
                    </a:ext>
                  </a:extLst>
                </a:gridCol>
                <a:gridCol w="879112">
                  <a:extLst>
                    <a:ext uri="{9D8B030D-6E8A-4147-A177-3AD203B41FA5}">
                      <a16:colId xmlns:a16="http://schemas.microsoft.com/office/drawing/2014/main" val="2280144050"/>
                    </a:ext>
                  </a:extLst>
                </a:gridCol>
                <a:gridCol w="879112">
                  <a:extLst>
                    <a:ext uri="{9D8B030D-6E8A-4147-A177-3AD203B41FA5}">
                      <a16:colId xmlns:a16="http://schemas.microsoft.com/office/drawing/2014/main" val="126504659"/>
                    </a:ext>
                  </a:extLst>
                </a:gridCol>
              </a:tblGrid>
              <a:tr h="386895">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Breakfast at Work/School</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Early </a:t>
                      </a:r>
                      <a:b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b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Morning </a:t>
                      </a:r>
                      <a:b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b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Bite</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00849">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40761">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67851">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00849">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00849">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00849">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00849">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00849">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00849">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00849">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58437345"/>
                  </a:ext>
                </a:extLst>
              </a:tr>
              <a:tr h="200849">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637268478"/>
                  </a:ext>
                </a:extLst>
              </a:tr>
            </a:tbl>
          </a:graphicData>
        </a:graphic>
      </p:graphicFrame>
      <p:pic>
        <p:nvPicPr>
          <p:cNvPr id="41" name="Picture 40">
            <a:extLst>
              <a:ext uri="{FF2B5EF4-FFF2-40B4-BE49-F238E27FC236}">
                <a16:creationId xmlns:a16="http://schemas.microsoft.com/office/drawing/2014/main" id="{85F64309-23F8-456B-86E3-BA3FA5BD1A17}"/>
              </a:ext>
            </a:extLst>
          </p:cNvPr>
          <p:cNvPicPr/>
          <p:nvPr/>
        </p:nvPicPr>
        <p:blipFill>
          <a:blip r:embed="rId5">
            <a:extLst>
              <a:ext uri="{28A0092B-C50C-407E-A947-70E740481C1C}">
                <a14:useLocalDpi xmlns:a14="http://schemas.microsoft.com/office/drawing/2010/main"/>
              </a:ext>
            </a:extLst>
          </a:blip>
          <a:stretch>
            <a:fillRect/>
          </a:stretch>
        </p:blipFill>
        <p:spPr>
          <a:xfrm rot="16200000" flipV="1">
            <a:off x="9791349" y="4893414"/>
            <a:ext cx="2501412" cy="65308"/>
          </a:xfrm>
          <a:prstGeom prst="rect">
            <a:avLst/>
          </a:prstGeom>
        </p:spPr>
      </p:pic>
      <p:pic>
        <p:nvPicPr>
          <p:cNvPr id="58" name="Picture 57">
            <a:extLst>
              <a:ext uri="{FF2B5EF4-FFF2-40B4-BE49-F238E27FC236}">
                <a16:creationId xmlns:a16="http://schemas.microsoft.com/office/drawing/2014/main" id="{10E09685-587B-4C7F-9FEF-A130EABD8085}"/>
              </a:ext>
            </a:extLst>
          </p:cNvPr>
          <p:cNvPicPr/>
          <p:nvPr/>
        </p:nvPicPr>
        <p:blipFill>
          <a:blip r:embed="rId5">
            <a:extLst>
              <a:ext uri="{28A0092B-C50C-407E-A947-70E740481C1C}">
                <a14:useLocalDpi xmlns:a14="http://schemas.microsoft.com/office/drawing/2010/main"/>
              </a:ext>
            </a:extLst>
          </a:blip>
          <a:stretch>
            <a:fillRect/>
          </a:stretch>
        </p:blipFill>
        <p:spPr>
          <a:xfrm>
            <a:off x="6143348" y="3909275"/>
            <a:ext cx="5789354" cy="45719"/>
          </a:xfrm>
          <a:prstGeom prst="rect">
            <a:avLst/>
          </a:prstGeom>
        </p:spPr>
      </p:pic>
      <p:cxnSp>
        <p:nvCxnSpPr>
          <p:cNvPr id="67" name="Straight Connector 66">
            <a:extLst>
              <a:ext uri="{FF2B5EF4-FFF2-40B4-BE49-F238E27FC236}">
                <a16:creationId xmlns:a16="http://schemas.microsoft.com/office/drawing/2014/main" id="{BA3C7F80-9F7A-492E-AE5C-C1B9FFA14549}"/>
              </a:ext>
            </a:extLst>
          </p:cNvPr>
          <p:cNvCxnSpPr/>
          <p:nvPr/>
        </p:nvCxnSpPr>
        <p:spPr>
          <a:xfrm>
            <a:off x="6752144" y="39095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7ABB61C-B282-470A-9C9B-8C30F4BDE039}"/>
              </a:ext>
            </a:extLst>
          </p:cNvPr>
          <p:cNvCxnSpPr/>
          <p:nvPr/>
        </p:nvCxnSpPr>
        <p:spPr>
          <a:xfrm>
            <a:off x="8775517" y="39095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2729052-7DD8-4F60-A39A-EC8CC21D1B16}"/>
              </a:ext>
            </a:extLst>
          </p:cNvPr>
          <p:cNvCxnSpPr/>
          <p:nvPr/>
        </p:nvCxnSpPr>
        <p:spPr>
          <a:xfrm>
            <a:off x="9671426" y="39095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351E9AF-371B-4B3C-93EC-2AB984D36B89}"/>
              </a:ext>
            </a:extLst>
          </p:cNvPr>
          <p:cNvCxnSpPr/>
          <p:nvPr/>
        </p:nvCxnSpPr>
        <p:spPr>
          <a:xfrm>
            <a:off x="10567335" y="39095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16A1C5E-BCF7-4D6A-B8AD-E0D42CEF61EA}"/>
              </a:ext>
            </a:extLst>
          </p:cNvPr>
          <p:cNvCxnSpPr/>
          <p:nvPr/>
        </p:nvCxnSpPr>
        <p:spPr>
          <a:xfrm>
            <a:off x="11463243" y="39095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CCB64034-72F5-49A1-87AD-916CE5F46913}"/>
              </a:ext>
            </a:extLst>
          </p:cNvPr>
          <p:cNvGrpSpPr/>
          <p:nvPr/>
        </p:nvGrpSpPr>
        <p:grpSpPr>
          <a:xfrm>
            <a:off x="3692976" y="6453235"/>
            <a:ext cx="6309360" cy="369332"/>
            <a:chOff x="3692976" y="6453235"/>
            <a:chExt cx="6309360" cy="369332"/>
          </a:xfrm>
        </p:grpSpPr>
        <p:sp>
          <p:nvSpPr>
            <p:cNvPr id="56" name="TextBox 55">
              <a:extLst>
                <a:ext uri="{FF2B5EF4-FFF2-40B4-BE49-F238E27FC236}">
                  <a16:creationId xmlns:a16="http://schemas.microsoft.com/office/drawing/2014/main" id="{F51BFB4E-5BB2-430D-A53E-8D5EE95435D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57" name="Flowchart: Connector 56">
              <a:extLst>
                <a:ext uri="{FF2B5EF4-FFF2-40B4-BE49-F238E27FC236}">
                  <a16:creationId xmlns:a16="http://schemas.microsoft.com/office/drawing/2014/main" id="{C305BA4C-8DA9-4BC6-BB4D-7BE16CF2EBFF}"/>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2" name="Flowchart: Connector 71">
              <a:extLst>
                <a:ext uri="{FF2B5EF4-FFF2-40B4-BE49-F238E27FC236}">
                  <a16:creationId xmlns:a16="http://schemas.microsoft.com/office/drawing/2014/main" id="{C9599C08-3D59-4C1D-8E4C-E7521E32DC2D}"/>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D985348B-2135-43AC-A49F-81149876B2CB}"/>
              </a:ext>
            </a:extLst>
          </p:cNvPr>
          <p:cNvSpPr>
            <a:spLocks noGrp="1"/>
          </p:cNvSpPr>
          <p:nvPr>
            <p:ph type="sldNum" sz="quarter" idx="4"/>
          </p:nvPr>
        </p:nvSpPr>
        <p:spPr/>
        <p:txBody>
          <a:bodyPr/>
          <a:lstStyle/>
          <a:p>
            <a:fld id="{A26DCA39-FE7E-4B33-9419-C9BB65BD885E}" type="slidenum">
              <a:rPr lang="en-US" smtClean="0"/>
              <a:t>18</a:t>
            </a:fld>
            <a:endParaRPr lang="en-US"/>
          </a:p>
        </p:txBody>
      </p:sp>
    </p:spTree>
    <p:extLst>
      <p:ext uri="{BB962C8B-B14F-4D97-AF65-F5344CB8AC3E}">
        <p14:creationId xmlns:p14="http://schemas.microsoft.com/office/powerpoint/2010/main" val="257500455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5"/>
            <a:ext cx="8285050" cy="839116"/>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462989" cy="307777"/>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 here :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824850" y="6386964"/>
            <a:ext cx="5607256"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2999276" y="6236703"/>
            <a:ext cx="1258403" cy="261610"/>
          </a:xfrm>
          <a:prstGeom prst="rect">
            <a:avLst/>
          </a:prstGeom>
          <a:solidFill>
            <a:schemeClr val="bg1"/>
          </a:solid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latin typeface="Franklin Gothic Medium" panose="020B0603020102020204" pitchFamily="34" charset="0"/>
              </a:rPr>
              <a:t>Size of Motivation</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5916168" cy="53322"/>
          </a:xfrm>
          <a:prstGeom prst="rect">
            <a:avLst/>
          </a:prstGeom>
        </p:spPr>
      </p:pic>
      <p:grpSp>
        <p:nvGrpSpPr>
          <p:cNvPr id="17" name="Group 16">
            <a:extLst>
              <a:ext uri="{FF2B5EF4-FFF2-40B4-BE49-F238E27FC236}">
                <a16:creationId xmlns:a16="http://schemas.microsoft.com/office/drawing/2014/main" id="{10CB747C-2A9B-4155-9130-1EE46048747F}"/>
              </a:ext>
            </a:extLst>
          </p:cNvPr>
          <p:cNvGrpSpPr/>
          <p:nvPr/>
        </p:nvGrpSpPr>
        <p:grpSpPr>
          <a:xfrm>
            <a:off x="3692976" y="6453235"/>
            <a:ext cx="6309360" cy="369332"/>
            <a:chOff x="3692976" y="6453235"/>
            <a:chExt cx="6309360" cy="369332"/>
          </a:xfrm>
        </p:grpSpPr>
        <p:sp>
          <p:nvSpPr>
            <p:cNvPr id="19" name="TextBox 18">
              <a:extLst>
                <a:ext uri="{FF2B5EF4-FFF2-40B4-BE49-F238E27FC236}">
                  <a16:creationId xmlns:a16="http://schemas.microsoft.com/office/drawing/2014/main" id="{5550C5C3-30BB-43DF-BABE-3539DE5367B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 %| Change PP Vs year ago, Change PP Vs 2 year ago        Positive       Negative  </a:t>
              </a:r>
            </a:p>
          </p:txBody>
        </p:sp>
        <p:sp>
          <p:nvSpPr>
            <p:cNvPr id="20" name="Flowchart: Connector 19">
              <a:extLst>
                <a:ext uri="{FF2B5EF4-FFF2-40B4-BE49-F238E27FC236}">
                  <a16:creationId xmlns:a16="http://schemas.microsoft.com/office/drawing/2014/main" id="{03B3A9DB-73BA-4E89-A4AA-9348DBF45547}"/>
                </a:ext>
              </a:extLst>
            </p:cNvPr>
            <p:cNvSpPr/>
            <p:nvPr/>
          </p:nvSpPr>
          <p:spPr>
            <a:xfrm>
              <a:off x="7661173"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Flowchart: Connector 20">
              <a:extLst>
                <a:ext uri="{FF2B5EF4-FFF2-40B4-BE49-F238E27FC236}">
                  <a16:creationId xmlns:a16="http://schemas.microsoft.com/office/drawing/2014/main" id="{BCB1A500-E0BC-4E28-B406-5498F33258C4}"/>
                </a:ext>
              </a:extLst>
            </p:cNvPr>
            <p:cNvSpPr/>
            <p:nvPr/>
          </p:nvSpPr>
          <p:spPr>
            <a:xfrm>
              <a:off x="828280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23">
            <a:extLst>
              <a:ext uri="{FF2B5EF4-FFF2-40B4-BE49-F238E27FC236}">
                <a16:creationId xmlns:a16="http://schemas.microsoft.com/office/drawing/2014/main" id="{EF387A62-3BA6-4B88-BA2E-38E3E20E1ACC}"/>
              </a:ext>
            </a:extLst>
          </p:cNvPr>
          <p:cNvSpPr/>
          <p:nvPr/>
        </p:nvSpPr>
        <p:spPr>
          <a:xfrm>
            <a:off x="377686" y="1460596"/>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cxnSp>
        <p:nvCxnSpPr>
          <p:cNvPr id="25" name="Straight Connector 24">
            <a:extLst>
              <a:ext uri="{FF2B5EF4-FFF2-40B4-BE49-F238E27FC236}">
                <a16:creationId xmlns:a16="http://schemas.microsoft.com/office/drawing/2014/main" id="{E7D2ACCB-7E00-4E1C-8360-AEE464DCF62A}"/>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graphicFrame>
        <p:nvGraphicFramePr>
          <p:cNvPr id="26" name="Table1">
            <a:extLst>
              <a:ext uri="{FF2B5EF4-FFF2-40B4-BE49-F238E27FC236}">
                <a16:creationId xmlns:a16="http://schemas.microsoft.com/office/drawing/2014/main" id="{BA7A319D-4C3C-4AE7-A827-FB97EAC4534C}"/>
              </a:ext>
            </a:extLst>
          </p:cNvPr>
          <p:cNvGraphicFramePr>
            <a:graphicFrameLocks noGrp="1"/>
          </p:cNvGraphicFramePr>
          <p:nvPr>
            <p:extLst>
              <p:ext uri="{D42A27DB-BD31-4B8C-83A1-F6EECF244321}">
                <p14:modId xmlns:p14="http://schemas.microsoft.com/office/powerpoint/2010/main" val="2409610325"/>
              </p:ext>
            </p:extLst>
          </p:nvPr>
        </p:nvGraphicFramePr>
        <p:xfrm>
          <a:off x="8844454" y="1128209"/>
          <a:ext cx="3187124" cy="5501340"/>
        </p:xfrm>
        <a:graphic>
          <a:graphicData uri="http://schemas.openxmlformats.org/drawingml/2006/table">
            <a:tbl>
              <a:tblPr firstRow="1" bandRow="1">
                <a:tableStyleId>{5C22544A-7EE6-4342-B048-85BDC9FD1C3A}</a:tableStyleId>
              </a:tblPr>
              <a:tblGrid>
                <a:gridCol w="169216">
                  <a:extLst>
                    <a:ext uri="{9D8B030D-6E8A-4147-A177-3AD203B41FA5}">
                      <a16:colId xmlns:a16="http://schemas.microsoft.com/office/drawing/2014/main" val="2648791197"/>
                    </a:ext>
                  </a:extLst>
                </a:gridCol>
                <a:gridCol w="2024803">
                  <a:extLst>
                    <a:ext uri="{9D8B030D-6E8A-4147-A177-3AD203B41FA5}">
                      <a16:colId xmlns:a16="http://schemas.microsoft.com/office/drawing/2014/main" val="3430698903"/>
                    </a:ext>
                  </a:extLst>
                </a:gridCol>
                <a:gridCol w="372985">
                  <a:extLst>
                    <a:ext uri="{9D8B030D-6E8A-4147-A177-3AD203B41FA5}">
                      <a16:colId xmlns:a16="http://schemas.microsoft.com/office/drawing/2014/main" val="633616574"/>
                    </a:ext>
                  </a:extLst>
                </a:gridCol>
                <a:gridCol w="310060">
                  <a:extLst>
                    <a:ext uri="{9D8B030D-6E8A-4147-A177-3AD203B41FA5}">
                      <a16:colId xmlns:a16="http://schemas.microsoft.com/office/drawing/2014/main" val="2020070162"/>
                    </a:ext>
                  </a:extLst>
                </a:gridCol>
                <a:gridCol w="310060">
                  <a:extLst>
                    <a:ext uri="{9D8B030D-6E8A-4147-A177-3AD203B41FA5}">
                      <a16:colId xmlns:a16="http://schemas.microsoft.com/office/drawing/2014/main" val="3544703906"/>
                    </a:ext>
                  </a:extLst>
                </a:gridCol>
              </a:tblGrid>
              <a:tr h="231624">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l" fontAlgn="b"/>
                      <a:r>
                        <a:rPr lang="en-IN" sz="900" b="0" i="0" u="none" strike="noStrike" dirty="0">
                          <a:solidFill>
                            <a:srgbClr val="000000"/>
                          </a:solidFill>
                          <a:effectLst/>
                          <a:latin typeface="+mj-lt"/>
                        </a:rPr>
                        <a:t>Motivation</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Size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34930">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US" sz="900" b="0" i="0" u="none" strike="noStrike" dirty="0">
                          <a:solidFill>
                            <a:srgbClr val="000000"/>
                          </a:solidFill>
                          <a:effectLst/>
                          <a:latin typeface="Franklin Gothic Medium" panose="020B0603020102020204" pitchFamily="34" charset="0"/>
                        </a:rPr>
                        <a:t>To replace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have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treat or reward myself</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7.8%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A75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help me relax/unwind</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D56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satisfy a craving</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B14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reduce stress/anxiety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CE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900" b="0" i="0" u="none" strike="noStrike" dirty="0">
                          <a:solidFill>
                            <a:srgbClr val="000000"/>
                          </a:solidFill>
                          <a:effectLst/>
                          <a:latin typeface="Franklin Gothic Medium" panose="020B0603020102020204" pitchFamily="34" charset="0"/>
                        </a:rPr>
                        <a:t>Actively participate in occasion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Have something I feel good about eating with others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enhance time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demonstrate to my family/friends that I care for them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Easy to prepare/make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Consume it anywhere/on the go</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stop hunger in between meals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9.8%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that can be eaten quickly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3558EB"/>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eat while doing something else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5.5%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5086"/>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nutritious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13.4%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2D4C"/>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help balance my diet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04040"/>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Give an instant energy boost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7F7F7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Helps recover from physical exertion</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FBFB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relieve boredom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E8E8"/>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Just wanted something to graze on/pick at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grpSp>
        <p:nvGrpSpPr>
          <p:cNvPr id="28" name="Group 27">
            <a:extLst>
              <a:ext uri="{FF2B5EF4-FFF2-40B4-BE49-F238E27FC236}">
                <a16:creationId xmlns:a16="http://schemas.microsoft.com/office/drawing/2014/main" id="{B0466C05-7753-462F-B245-06AECB96E1D0}"/>
              </a:ext>
            </a:extLst>
          </p:cNvPr>
          <p:cNvGrpSpPr/>
          <p:nvPr/>
        </p:nvGrpSpPr>
        <p:grpSpPr>
          <a:xfrm>
            <a:off x="171120" y="2749750"/>
            <a:ext cx="261610" cy="3231199"/>
            <a:chOff x="281482" y="2521262"/>
            <a:chExt cx="261610" cy="3470976"/>
          </a:xfrm>
        </p:grpSpPr>
        <p:cxnSp>
          <p:nvCxnSpPr>
            <p:cNvPr id="29" name="Straight Connector 28">
              <a:extLst>
                <a:ext uri="{FF2B5EF4-FFF2-40B4-BE49-F238E27FC236}">
                  <a16:creationId xmlns:a16="http://schemas.microsoft.com/office/drawing/2014/main" id="{192E6809-AE6B-4708-A35F-80A6B56C1591}"/>
                </a:ext>
              </a:extLst>
            </p:cNvPr>
            <p:cNvCxnSpPr/>
            <p:nvPr/>
          </p:nvCxnSpPr>
          <p:spPr>
            <a:xfrm>
              <a:off x="426877" y="2521262"/>
              <a:ext cx="0" cy="3470976"/>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DB998E0-699D-499F-AD6A-FC09DE91EC08}"/>
                </a:ext>
              </a:extLst>
            </p:cNvPr>
            <p:cNvSpPr txBox="1"/>
            <p:nvPr/>
          </p:nvSpPr>
          <p:spPr>
            <a:xfrm rot="16200000">
              <a:off x="-76139" y="4125946"/>
              <a:ext cx="976851" cy="261610"/>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srgbClr val="50555C"/>
                  </a:solidFill>
                  <a:effectLst/>
                  <a:uLnTx/>
                  <a:uFillTx/>
                  <a:latin typeface="Franklin Gothic Medium" panose="020B0603020102020204" pitchFamily="34" charset="0"/>
                </a:rPr>
                <a:t>Change YA</a:t>
              </a:r>
            </a:p>
          </p:txBody>
        </p:sp>
      </p:grpSp>
      <p:graphicFrame>
        <p:nvGraphicFramePr>
          <p:cNvPr id="31" name="Chart1">
            <a:extLst>
              <a:ext uri="{FF2B5EF4-FFF2-40B4-BE49-F238E27FC236}">
                <a16:creationId xmlns:a16="http://schemas.microsoft.com/office/drawing/2014/main" id="{32428535-B649-484C-8BD7-125762105055}"/>
              </a:ext>
            </a:extLst>
          </p:cNvPr>
          <p:cNvGraphicFramePr>
            <a:graphicFrameLocks/>
          </p:cNvGraphicFramePr>
          <p:nvPr>
            <p:extLst>
              <p:ext uri="{D42A27DB-BD31-4B8C-83A1-F6EECF244321}">
                <p14:modId xmlns:p14="http://schemas.microsoft.com/office/powerpoint/2010/main" val="1113751097"/>
              </p:ext>
            </p:extLst>
          </p:nvPr>
        </p:nvGraphicFramePr>
        <p:xfrm>
          <a:off x="461911" y="2097873"/>
          <a:ext cx="8200826" cy="4177743"/>
        </p:xfrm>
        <a:graphic>
          <a:graphicData uri="http://schemas.openxmlformats.org/drawingml/2006/chart">
            <c:chart xmlns:c="http://schemas.openxmlformats.org/drawingml/2006/chart" xmlns:r="http://schemas.openxmlformats.org/officeDocument/2006/relationships" r:id="rId4"/>
          </a:graphicData>
        </a:graphic>
      </p:graphicFrame>
      <p:sp>
        <p:nvSpPr>
          <p:cNvPr id="27" name="Title 64">
            <a:extLst>
              <a:ext uri="{FF2B5EF4-FFF2-40B4-BE49-F238E27FC236}">
                <a16:creationId xmlns:a16="http://schemas.microsoft.com/office/drawing/2014/main" id="{AE3E099B-40DB-496E-8789-727FD5356B00}"/>
              </a:ext>
            </a:extLst>
          </p:cNvPr>
          <p:cNvSpPr txBox="1"/>
          <p:nvPr/>
        </p:nvSpPr>
        <p:spPr>
          <a:xfrm>
            <a:off x="281482" y="39026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Breakfast Motivation</a:t>
            </a:r>
          </a:p>
          <a:p>
            <a:pPr lvl="0">
              <a:spcAft>
                <a:spcPct val="0"/>
              </a:spcAft>
              <a:defRPr/>
            </a:pPr>
            <a:r>
              <a:rPr lang="en-US" sz="1600" dirty="0"/>
              <a:t>(HOW CONSUMERS MOTIVATIONS HAVE CHANGED)</a:t>
            </a:r>
          </a:p>
          <a:p>
            <a:pPr lvl="0">
              <a:spcAft>
                <a:spcPct val="0"/>
              </a:spcAft>
              <a:defRPr/>
            </a:pPr>
            <a:r>
              <a:rPr lang="en-US" sz="900" dirty="0"/>
              <a:t>Please note that To have a meal is removed</a:t>
            </a:r>
            <a:endParaRPr lang="en-US" sz="1400" dirty="0"/>
          </a:p>
        </p:txBody>
      </p:sp>
      <p:sp>
        <p:nvSpPr>
          <p:cNvPr id="4" name="Slide Number Placeholder 3">
            <a:extLst>
              <a:ext uri="{FF2B5EF4-FFF2-40B4-BE49-F238E27FC236}">
                <a16:creationId xmlns:a16="http://schemas.microsoft.com/office/drawing/2014/main" id="{25A062DC-A089-4D5D-B6EC-FA023356C285}"/>
              </a:ext>
            </a:extLst>
          </p:cNvPr>
          <p:cNvSpPr>
            <a:spLocks noGrp="1"/>
          </p:cNvSpPr>
          <p:nvPr>
            <p:ph type="sldNum" sz="quarter" idx="4"/>
          </p:nvPr>
        </p:nvSpPr>
        <p:spPr/>
        <p:txBody>
          <a:bodyPr/>
          <a:lstStyle/>
          <a:p>
            <a:fld id="{A26DCA39-FE7E-4B33-9419-C9BB65BD885E}" type="slidenum">
              <a:rPr lang="en-US" smtClean="0"/>
              <a:t>19</a:t>
            </a:fld>
            <a:endParaRPr lang="en-US"/>
          </a:p>
        </p:txBody>
      </p:sp>
    </p:spTree>
    <p:extLst>
      <p:ext uri="{BB962C8B-B14F-4D97-AF65-F5344CB8AC3E}">
        <p14:creationId xmlns:p14="http://schemas.microsoft.com/office/powerpoint/2010/main" val="3319782705"/>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CDF60B9-E303-4BBC-BFA9-9F75CA495196}"/>
              </a:ext>
            </a:extLst>
          </p:cNvPr>
          <p:cNvSpPr>
            <a:spLocks noGrp="1"/>
          </p:cNvSpPr>
          <p:nvPr>
            <p:ph type="body" sz="quarter" idx="4294967295"/>
          </p:nvPr>
        </p:nvSpPr>
        <p:spPr>
          <a:xfrm>
            <a:off x="274392" y="274321"/>
            <a:ext cx="11313183" cy="614679"/>
          </a:xfrm>
        </p:spPr>
        <p:txBody>
          <a:bodyPr vert="horz" lIns="91440" tIns="45720" rIns="91440" bIns="45720" rtlCol="0" anchor="ctr">
            <a:noAutofit/>
          </a:bodyPr>
          <a:lstStyle/>
          <a:p>
            <a:pPr marL="0">
              <a:spcBef>
                <a:spcPct val="0"/>
              </a:spcBef>
              <a:spcAft>
                <a:spcPct val="0"/>
              </a:spcAft>
              <a:buNone/>
            </a:pPr>
            <a:r>
              <a:rPr lang="en-US" sz="3200" dirty="0">
                <a:solidFill>
                  <a:srgbClr val="DB1348"/>
                </a:solidFill>
                <a:latin typeface="+mj-lt"/>
                <a:ea typeface="+mj-ea"/>
                <a:cs typeface="+mj-cs"/>
              </a:rPr>
              <a:t>Category deck- business reviews  </a:t>
            </a:r>
          </a:p>
        </p:txBody>
      </p:sp>
      <p:sp>
        <p:nvSpPr>
          <p:cNvPr id="4" name="Text Placeholder 3">
            <a:extLst>
              <a:ext uri="{FF2B5EF4-FFF2-40B4-BE49-F238E27FC236}">
                <a16:creationId xmlns:a16="http://schemas.microsoft.com/office/drawing/2014/main" id="{171A92CD-4949-45B8-B1AB-54422BD90FA3}"/>
              </a:ext>
            </a:extLst>
          </p:cNvPr>
          <p:cNvSpPr>
            <a:spLocks noGrp="1"/>
          </p:cNvSpPr>
          <p:nvPr>
            <p:ph type="body" sz="quarter" idx="4294967295"/>
          </p:nvPr>
        </p:nvSpPr>
        <p:spPr>
          <a:xfrm>
            <a:off x="274392" y="2279391"/>
            <a:ext cx="10966178" cy="3824297"/>
          </a:xfrm>
        </p:spPr>
        <p:txBody>
          <a:bodyPr>
            <a:normAutofit/>
          </a:bodyPr>
          <a:lstStyle/>
          <a:p>
            <a:pPr marL="0" indent="0">
              <a:buNone/>
            </a:pPr>
            <a:r>
              <a:rPr lang="en-US" sz="1600" b="1" dirty="0">
                <a:latin typeface="Franklin Gothic Book" panose="020B0503020102020204" pitchFamily="34" charset="0"/>
              </a:rPr>
              <a:t>Section 1: Understand changes in marketplace </a:t>
            </a:r>
            <a:r>
              <a:rPr lang="en-US" sz="1300" dirty="0">
                <a:latin typeface="Franklin Gothic Book" panose="020B0503020102020204" pitchFamily="34" charset="0"/>
              </a:rPr>
              <a:t>(slides 9-44)</a:t>
            </a:r>
          </a:p>
          <a:p>
            <a:pPr lvl="1"/>
            <a:r>
              <a:rPr lang="en-US" sz="1400" dirty="0">
                <a:latin typeface="Franklin Gothic Book" panose="020B0503020102020204" pitchFamily="34" charset="0"/>
              </a:rPr>
              <a:t>Consumption (occasions), drivers of consumption (motivations),  Consumer growth/decline, Where people are and Channel consumption/Purchasing dynamics.  </a:t>
            </a:r>
          </a:p>
          <a:p>
            <a:pPr lvl="1"/>
            <a:r>
              <a:rPr lang="en-US" sz="1400" dirty="0">
                <a:latin typeface="Franklin Gothic Book" panose="020B0503020102020204" pitchFamily="34" charset="0"/>
              </a:rPr>
              <a:t>Understand Macro trends for Breakfast, Snacking and Meals as well as drivers of performance for macro occasions. </a:t>
            </a:r>
          </a:p>
          <a:p>
            <a:pPr lvl="1"/>
            <a:endParaRPr lang="en-US" sz="1600" dirty="0">
              <a:latin typeface="Franklin Gothic Book" panose="020B0503020102020204" pitchFamily="34" charset="0"/>
            </a:endParaRPr>
          </a:p>
          <a:p>
            <a:pPr marL="0" indent="0">
              <a:buNone/>
            </a:pPr>
            <a:r>
              <a:rPr lang="en-US" sz="1600" b="1" dirty="0">
                <a:latin typeface="Franklin Gothic Book" panose="020B0503020102020204" pitchFamily="34" charset="0"/>
              </a:rPr>
              <a:t>Section 2: Category Landscape Assessment </a:t>
            </a:r>
            <a:r>
              <a:rPr lang="en-US" sz="1300" dirty="0">
                <a:latin typeface="Franklin Gothic Book" panose="020B0503020102020204" pitchFamily="34" charset="0"/>
              </a:rPr>
              <a:t>(slides 45-57)</a:t>
            </a:r>
          </a:p>
          <a:p>
            <a:pPr lvl="1"/>
            <a:r>
              <a:rPr lang="en-US" sz="1400" dirty="0">
                <a:latin typeface="Franklin Gothic Book" panose="020B0503020102020204" pitchFamily="34" charset="0"/>
              </a:rPr>
              <a:t>Provide a category landscape – lay of the land and how it’s changed vs year ago.   </a:t>
            </a:r>
            <a:endParaRPr lang="en-US" sz="1400" dirty="0">
              <a:highlight>
                <a:srgbClr val="FFFF00"/>
              </a:highlight>
              <a:latin typeface="Franklin Gothic Book" panose="020B0503020102020204" pitchFamily="34" charset="0"/>
            </a:endParaRPr>
          </a:p>
          <a:p>
            <a:pPr lvl="1"/>
            <a:r>
              <a:rPr lang="en-US" sz="1400" dirty="0">
                <a:latin typeface="Franklin Gothic Book" panose="020B0503020102020204" pitchFamily="34" charset="0"/>
              </a:rPr>
              <a:t>Highlight category opportunity and how it’s change vs year ago along with dollar sizing of opportunity.  </a:t>
            </a:r>
          </a:p>
          <a:p>
            <a:pPr marL="0" indent="0">
              <a:buNone/>
            </a:pPr>
            <a:endParaRPr lang="en-US" sz="1600" dirty="0">
              <a:latin typeface="Franklin Gothic Book" panose="020B0503020102020204" pitchFamily="34" charset="0"/>
            </a:endParaRPr>
          </a:p>
          <a:p>
            <a:pPr marL="0" indent="0">
              <a:buNone/>
            </a:pPr>
            <a:r>
              <a:rPr lang="en-US" sz="1600" b="1" dirty="0">
                <a:latin typeface="Franklin Gothic Book" panose="020B0503020102020204" pitchFamily="34" charset="0"/>
              </a:rPr>
              <a:t>Section 3: Kellogg Assessment</a:t>
            </a:r>
            <a:r>
              <a:rPr lang="en-US" sz="1600" dirty="0">
                <a:latin typeface="Franklin Gothic Book" panose="020B0503020102020204" pitchFamily="34" charset="0"/>
              </a:rPr>
              <a:t> </a:t>
            </a:r>
            <a:r>
              <a:rPr lang="en-US" sz="1400" dirty="0">
                <a:latin typeface="Franklin Gothic Book" panose="020B0503020102020204" pitchFamily="34" charset="0"/>
              </a:rPr>
              <a:t>(slides 58-81)</a:t>
            </a:r>
          </a:p>
          <a:p>
            <a:pPr lvl="1"/>
            <a:r>
              <a:rPr lang="en-US" sz="1400" dirty="0">
                <a:latin typeface="Franklin Gothic Book" panose="020B0503020102020204" pitchFamily="34" charset="0"/>
              </a:rPr>
              <a:t>Kellogg and Competitive Manufacturer performance w/in occasions along with drivers of growth/decline across the 5W’s. </a:t>
            </a:r>
          </a:p>
          <a:p>
            <a:pPr lvl="2"/>
            <a:r>
              <a:rPr lang="en-US" sz="1200" dirty="0">
                <a:latin typeface="Franklin Gothic Book" panose="020B0503020102020204" pitchFamily="34" charset="0"/>
              </a:rPr>
              <a:t>Identify occasion and consumer opportunity along with an assessment vs year ago</a:t>
            </a:r>
            <a:r>
              <a:rPr lang="en-US" sz="1000" dirty="0">
                <a:latin typeface="Franklin Gothic Book" panose="020B0503020102020204" pitchFamily="34" charset="0"/>
              </a:rPr>
              <a:t>.  </a:t>
            </a:r>
          </a:p>
          <a:p>
            <a:pPr lvl="1"/>
            <a:r>
              <a:rPr lang="en-US" sz="1400" dirty="0">
                <a:latin typeface="Franklin Gothic Book" panose="020B0503020102020204" pitchFamily="34" charset="0"/>
              </a:rPr>
              <a:t>Brand assessments on key performance metrics across the 5Ws.  </a:t>
            </a:r>
          </a:p>
          <a:p>
            <a:pPr lvl="2"/>
            <a:r>
              <a:rPr lang="en-US" sz="1200" dirty="0">
                <a:latin typeface="Franklin Gothic Book" panose="020B0503020102020204" pitchFamily="34" charset="0"/>
              </a:rPr>
              <a:t>Identify and size opportunity for brands by occasion and consumer, along with performance vs year ago. </a:t>
            </a:r>
            <a:endParaRPr lang="en-US" dirty="0">
              <a:latin typeface="Franklin Gothic Book" panose="020B0503020102020204" pitchFamily="34" charset="0"/>
            </a:endParaRPr>
          </a:p>
        </p:txBody>
      </p:sp>
      <p:sp>
        <p:nvSpPr>
          <p:cNvPr id="5" name="Rectangle 4">
            <a:extLst>
              <a:ext uri="{FF2B5EF4-FFF2-40B4-BE49-F238E27FC236}">
                <a16:creationId xmlns:a16="http://schemas.microsoft.com/office/drawing/2014/main" id="{3059A3B6-1225-46D1-866D-B971125862CA}"/>
              </a:ext>
            </a:extLst>
          </p:cNvPr>
          <p:cNvSpPr/>
          <p:nvPr/>
        </p:nvSpPr>
        <p:spPr>
          <a:xfrm>
            <a:off x="0" y="1199965"/>
            <a:ext cx="12192000" cy="95911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Arial"/>
            </a:endParaRPr>
          </a:p>
        </p:txBody>
      </p:sp>
      <p:sp>
        <p:nvSpPr>
          <p:cNvPr id="6" name="Title 1">
            <a:extLst>
              <a:ext uri="{FF2B5EF4-FFF2-40B4-BE49-F238E27FC236}">
                <a16:creationId xmlns:a16="http://schemas.microsoft.com/office/drawing/2014/main" id="{D2E31727-73B3-41B5-B47C-3E1EABF49031}"/>
              </a:ext>
            </a:extLst>
          </p:cNvPr>
          <p:cNvSpPr txBox="1"/>
          <p:nvPr/>
        </p:nvSpPr>
        <p:spPr>
          <a:xfrm>
            <a:off x="404725" y="1200983"/>
            <a:ext cx="11401793" cy="946057"/>
          </a:xfrm>
          <a:prstGeom prst="rect">
            <a:avLst/>
          </a:prstGeom>
          <a:noFill/>
        </p:spPr>
        <p:txBody>
          <a:bodyPr vert="horz" wrap="square"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Franklin Gothic Book" panose="020B0503020102020204" pitchFamily="34" charset="0"/>
                <a:ea typeface="+mj-ea"/>
                <a:cs typeface="Arial"/>
              </a:rPr>
              <a:t>Objective:</a:t>
            </a:r>
            <a:r>
              <a:rPr kumimoji="0" lang="en-US" sz="1800" b="0" i="0" u="none" strike="noStrike" kern="1200" cap="none" spc="0" normalizeH="0" baseline="0" noProof="0" dirty="0">
                <a:ln>
                  <a:noFill/>
                </a:ln>
                <a:solidFill>
                  <a:prstClr val="white"/>
                </a:solidFill>
                <a:effectLst/>
                <a:uLnTx/>
                <a:uFillTx/>
                <a:latin typeface="Franklin Gothic Book" panose="020B0503020102020204" pitchFamily="34" charset="0"/>
                <a:ea typeface="+mj-ea"/>
                <a:cs typeface="Arial"/>
              </a:rPr>
              <a:t> Set up a deep dive analysis on the Marketplace, Category, Kellogg and Brand trends to assess performance, identify opportunity and drivers of occasion growth &amp; decline. </a:t>
            </a:r>
            <a:endParaRPr kumimoji="0" lang="en-US" sz="2400" b="0" i="0" u="none" strike="noStrike" kern="1200" cap="none" spc="0" normalizeH="0" baseline="0" noProof="0" dirty="0">
              <a:ln>
                <a:noFill/>
              </a:ln>
              <a:solidFill>
                <a:prstClr val="white"/>
              </a:solidFill>
              <a:effectLst/>
              <a:uLnTx/>
              <a:uFillTx/>
              <a:latin typeface="Franklin Gothic Book" panose="020B0503020102020204" pitchFamily="34" charset="0"/>
              <a:ea typeface="+mj-ea"/>
              <a:cs typeface="Arial"/>
            </a:endParaRPr>
          </a:p>
        </p:txBody>
      </p:sp>
    </p:spTree>
    <p:extLst>
      <p:ext uri="{BB962C8B-B14F-4D97-AF65-F5344CB8AC3E}">
        <p14:creationId xmlns:p14="http://schemas.microsoft.com/office/powerpoint/2010/main" val="497402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5823058-DB8D-4193-A529-9519CD7E47BA}"/>
              </a:ext>
            </a:extLst>
          </p:cNvPr>
          <p:cNvSpPr/>
          <p:nvPr/>
        </p:nvSpPr>
        <p:spPr>
          <a:xfrm>
            <a:off x="377685" y="894728"/>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E5C44EF0-FFDE-42FB-9D91-66AF134302B3}"/>
              </a:ext>
            </a:extLst>
          </p:cNvPr>
          <p:cNvSpPr/>
          <p:nvPr/>
        </p:nvSpPr>
        <p:spPr>
          <a:xfrm>
            <a:off x="377687" y="956283"/>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8" name="Picture 7">
            <a:extLst>
              <a:ext uri="{FF2B5EF4-FFF2-40B4-BE49-F238E27FC236}">
                <a16:creationId xmlns:a16="http://schemas.microsoft.com/office/drawing/2014/main" id="{EE292FF2-2EBE-4DDF-B780-7654717AFA75}"/>
              </a:ext>
            </a:extLst>
          </p:cNvPr>
          <p:cNvPicPr/>
          <p:nvPr/>
        </p:nvPicPr>
        <p:blipFill>
          <a:blip r:embed="rId2">
            <a:extLst>
              <a:ext uri="{28A0092B-C50C-407E-A947-70E740481C1C}">
                <a14:useLocalDpi xmlns:a14="http://schemas.microsoft.com/office/drawing/2010/main" val="0"/>
              </a:ext>
            </a:extLst>
          </a:blip>
          <a:stretch>
            <a:fillRect/>
          </a:stretch>
        </p:blipFill>
        <p:spPr>
          <a:xfrm rot="16200000">
            <a:off x="1222949" y="1192533"/>
            <a:ext cx="612000" cy="53322"/>
          </a:xfrm>
          <a:prstGeom prst="rect">
            <a:avLst/>
          </a:prstGeom>
        </p:spPr>
      </p:pic>
      <p:sp>
        <p:nvSpPr>
          <p:cNvPr id="9" name="Rectangle 8">
            <a:extLst>
              <a:ext uri="{FF2B5EF4-FFF2-40B4-BE49-F238E27FC236}">
                <a16:creationId xmlns:a16="http://schemas.microsoft.com/office/drawing/2014/main" id="{959C1156-E2D1-4C30-8F4E-A2296B9157C3}"/>
              </a:ext>
            </a:extLst>
          </p:cNvPr>
          <p:cNvSpPr/>
          <p:nvPr/>
        </p:nvSpPr>
        <p:spPr>
          <a:xfrm>
            <a:off x="1576566" y="956283"/>
            <a:ext cx="10237747"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ontserrat Medium" panose="00000600000000000000" pitchFamily="50" charset="0"/>
                <a:ea typeface="+mn-ea"/>
                <a:cs typeface="+mn-cs"/>
              </a:rPr>
              <a:t>Cold Cereal has close association with declining motivations in Q2- “Easy to Prepare” and “To Have a Meal”.  Pastries and Sweet Items have closer associations with growing Motivations.</a:t>
            </a:r>
            <a:endParaRPr kumimoji="0" lang="en-US" sz="1600" b="0" i="0" u="none" strike="noStrike" kern="1200" cap="none" spc="0" normalizeH="0" baseline="0" noProof="0" dirty="0">
              <a:ln>
                <a:noFill/>
              </a:ln>
              <a:solidFill>
                <a:prstClr val="black"/>
              </a:solidFill>
              <a:effectLst/>
              <a:uLnTx/>
              <a:uFillTx/>
              <a:latin typeface="Montserrat Light" panose="00000400000000000000" pitchFamily="50" charset="0"/>
              <a:ea typeface="+mn-ea"/>
              <a:cs typeface="+mn-cs"/>
            </a:endParaRPr>
          </a:p>
        </p:txBody>
      </p:sp>
      <p:sp>
        <p:nvSpPr>
          <p:cNvPr id="10" name="Title 64">
            <a:extLst>
              <a:ext uri="{FF2B5EF4-FFF2-40B4-BE49-F238E27FC236}">
                <a16:creationId xmlns:a16="http://schemas.microsoft.com/office/drawing/2014/main" id="{748F9338-5330-4951-A4B1-11E8881E2B73}"/>
              </a:ext>
            </a:extLst>
          </p:cNvPr>
          <p:cNvSpPr txBox="1"/>
          <p:nvPr/>
        </p:nvSpPr>
        <p:spPr>
          <a:xfrm>
            <a:off x="281482" y="144619"/>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Motivation</a:t>
            </a:r>
          </a:p>
        </p:txBody>
      </p:sp>
      <p:graphicFrame>
        <p:nvGraphicFramePr>
          <p:cNvPr id="13" name="Chart">
            <a:extLst>
              <a:ext uri="{FF2B5EF4-FFF2-40B4-BE49-F238E27FC236}">
                <a16:creationId xmlns:a16="http://schemas.microsoft.com/office/drawing/2014/main" id="{D6C7772F-CEA1-497A-81FB-9CDFBE6BB61C}"/>
              </a:ext>
            </a:extLst>
          </p:cNvPr>
          <p:cNvGraphicFramePr/>
          <p:nvPr>
            <p:extLst>
              <p:ext uri="{D42A27DB-BD31-4B8C-83A1-F6EECF244321}">
                <p14:modId xmlns:p14="http://schemas.microsoft.com/office/powerpoint/2010/main" val="3002385560"/>
              </p:ext>
            </p:extLst>
          </p:nvPr>
        </p:nvGraphicFramePr>
        <p:xfrm>
          <a:off x="-812800" y="1747520"/>
          <a:ext cx="12523477" cy="544576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647574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trend</a:t>
            </a:r>
          </a:p>
        </p:txBody>
      </p:sp>
      <p:graphicFrame>
        <p:nvGraphicFramePr>
          <p:cNvPr id="31" name="Table1">
            <a:extLst>
              <a:ext uri="{FF2B5EF4-FFF2-40B4-BE49-F238E27FC236}">
                <a16:creationId xmlns:a16="http://schemas.microsoft.com/office/drawing/2014/main" id="{FEEBF7F3-3AFF-4AC0-8D8E-013711D8F905}"/>
              </a:ext>
            </a:extLst>
          </p:cNvPr>
          <p:cNvGraphicFramePr>
            <a:graphicFrameLocks noGrp="1"/>
          </p:cNvGraphicFramePr>
          <p:nvPr>
            <p:extLst>
              <p:ext uri="{D42A27DB-BD31-4B8C-83A1-F6EECF244321}">
                <p14:modId xmlns:p14="http://schemas.microsoft.com/office/powerpoint/2010/main" val="586303090"/>
              </p:ext>
            </p:extLst>
          </p:nvPr>
        </p:nvGraphicFramePr>
        <p:xfrm>
          <a:off x="377684" y="1867310"/>
          <a:ext cx="11555016" cy="4669654"/>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24334">
                <a:tc>
                  <a:txBody>
                    <a:bodyPr/>
                    <a:lstStyle/>
                    <a:p>
                      <a:pPr algn="ctr" fontAlgn="b"/>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2266">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12266">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2266">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2266">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2266">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2266">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2266">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2266">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2266">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2266">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2266">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2266">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2266">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12266">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2266">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12266">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2266">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2266">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12266">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12266">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33" name="Picture 32">
            <a:extLst>
              <a:ext uri="{FF2B5EF4-FFF2-40B4-BE49-F238E27FC236}">
                <a16:creationId xmlns:a16="http://schemas.microsoft.com/office/drawing/2014/main" id="{4829AB78-BA53-40B1-8DEF-B3C12992C744}"/>
              </a:ext>
            </a:extLst>
          </p:cNvPr>
          <p:cNvPicPr/>
          <p:nvPr/>
        </p:nvPicPr>
        <p:blipFill>
          <a:blip r:embed="rId4">
            <a:extLst>
              <a:ext uri="{28A0092B-C50C-407E-A947-70E740481C1C}">
                <a14:useLocalDpi xmlns:a14="http://schemas.microsoft.com/office/drawing/2010/main"/>
              </a:ext>
            </a:extLst>
          </a:blip>
          <a:stretch>
            <a:fillRect/>
          </a:stretch>
        </p:blipFill>
        <p:spPr>
          <a:xfrm>
            <a:off x="0" y="2305914"/>
            <a:ext cx="12039600" cy="45719"/>
          </a:xfrm>
          <a:prstGeom prst="rect">
            <a:avLst/>
          </a:prstGeom>
        </p:spPr>
      </p:pic>
      <p:cxnSp>
        <p:nvCxnSpPr>
          <p:cNvPr id="34" name="Straight Connector 33">
            <a:extLst>
              <a:ext uri="{FF2B5EF4-FFF2-40B4-BE49-F238E27FC236}">
                <a16:creationId xmlns:a16="http://schemas.microsoft.com/office/drawing/2014/main" id="{D88BD2F4-7521-4AA3-994F-E4059115BB15}"/>
              </a:ext>
            </a:extLst>
          </p:cNvPr>
          <p:cNvCxnSpPr/>
          <p:nvPr/>
        </p:nvCxnSpPr>
        <p:spPr>
          <a:xfrm>
            <a:off x="8931053" y="230583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97E1BA9-FA12-4025-962F-5EE2CEEB979F}"/>
              </a:ext>
            </a:extLst>
          </p:cNvPr>
          <p:cNvCxnSpPr/>
          <p:nvPr/>
        </p:nvCxnSpPr>
        <p:spPr>
          <a:xfrm>
            <a:off x="10860785" y="230583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EE48CF9D-A6CE-4299-81D2-EC8EB98E4502}"/>
              </a:ext>
            </a:extLst>
          </p:cNvPr>
          <p:cNvGrpSpPr/>
          <p:nvPr/>
        </p:nvGrpSpPr>
        <p:grpSpPr>
          <a:xfrm>
            <a:off x="2482950" y="2305839"/>
            <a:ext cx="5096482" cy="0"/>
            <a:chOff x="2482950" y="2329903"/>
            <a:chExt cx="5096482" cy="0"/>
          </a:xfrm>
        </p:grpSpPr>
        <p:cxnSp>
          <p:nvCxnSpPr>
            <p:cNvPr id="37" name="Straight Connector 36">
              <a:extLst>
                <a:ext uri="{FF2B5EF4-FFF2-40B4-BE49-F238E27FC236}">
                  <a16:creationId xmlns:a16="http://schemas.microsoft.com/office/drawing/2014/main" id="{09D95FF0-7505-4F75-8151-3E5A7DC41AF2}"/>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4F4A6CE-E8FE-4A61-988C-0C314115637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2843D21-4281-415F-8B54-C0303E195AC7}"/>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74787F1-0C48-42E1-B6F6-77FB7F34FF59}"/>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77BFB9F-6103-47C4-8A10-F08839A8D7C3}"/>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7D4DA061-A3A7-4E38-8E47-9F7FE4322060}"/>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4" name="Group 43">
            <a:extLst>
              <a:ext uri="{FF2B5EF4-FFF2-40B4-BE49-F238E27FC236}">
                <a16:creationId xmlns:a16="http://schemas.microsoft.com/office/drawing/2014/main" id="{ACC8655F-D71B-4B5C-AAA5-F6F0CB99F66A}"/>
              </a:ext>
            </a:extLst>
          </p:cNvPr>
          <p:cNvGrpSpPr/>
          <p:nvPr/>
        </p:nvGrpSpPr>
        <p:grpSpPr>
          <a:xfrm>
            <a:off x="3692976" y="6453235"/>
            <a:ext cx="6309360" cy="369332"/>
            <a:chOff x="3692976" y="6453235"/>
            <a:chExt cx="6309360" cy="369332"/>
          </a:xfrm>
        </p:grpSpPr>
        <p:sp>
          <p:nvSpPr>
            <p:cNvPr id="45" name="TextBox 44">
              <a:extLst>
                <a:ext uri="{FF2B5EF4-FFF2-40B4-BE49-F238E27FC236}">
                  <a16:creationId xmlns:a16="http://schemas.microsoft.com/office/drawing/2014/main" id="{111B36D2-E9E7-471A-BA87-50C792E2A1C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6" name="Flowchart: Connector 45">
              <a:extLst>
                <a:ext uri="{FF2B5EF4-FFF2-40B4-BE49-F238E27FC236}">
                  <a16:creationId xmlns:a16="http://schemas.microsoft.com/office/drawing/2014/main" id="{8402D1F4-B48E-4FFB-8D21-9E1C3BAE147A}"/>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lowchart: Connector 46">
              <a:extLst>
                <a:ext uri="{FF2B5EF4-FFF2-40B4-BE49-F238E27FC236}">
                  <a16:creationId xmlns:a16="http://schemas.microsoft.com/office/drawing/2014/main" id="{3396B333-EED8-44BA-999F-6469E0619A7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271E251A-0503-487E-968B-2D0D371B8C8C}"/>
              </a:ext>
            </a:extLst>
          </p:cNvPr>
          <p:cNvGraphicFramePr/>
          <p:nvPr>
            <p:extLst>
              <p:ext uri="{D42A27DB-BD31-4B8C-83A1-F6EECF244321}">
                <p14:modId xmlns:p14="http://schemas.microsoft.com/office/powerpoint/2010/main" val="4209137291"/>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Chart2">
            <a:extLst>
              <a:ext uri="{FF2B5EF4-FFF2-40B4-BE49-F238E27FC236}">
                <a16:creationId xmlns:a16="http://schemas.microsoft.com/office/drawing/2014/main" id="{BCCAAE0E-FD72-4E4F-B348-C1B6F9C72E4D}"/>
              </a:ext>
            </a:extLst>
          </p:cNvPr>
          <p:cNvGraphicFramePr/>
          <p:nvPr>
            <p:extLst>
              <p:ext uri="{D42A27DB-BD31-4B8C-83A1-F6EECF244321}">
                <p14:modId xmlns:p14="http://schemas.microsoft.com/office/powerpoint/2010/main" val="855087512"/>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09D5A0C8-18B9-4D04-868E-3C32A9BDA296}"/>
              </a:ext>
            </a:extLst>
          </p:cNvPr>
          <p:cNvSpPr>
            <a:spLocks noGrp="1"/>
          </p:cNvSpPr>
          <p:nvPr>
            <p:ph type="sldNum" sz="quarter" idx="4"/>
          </p:nvPr>
        </p:nvSpPr>
        <p:spPr/>
        <p:txBody>
          <a:bodyPr/>
          <a:lstStyle/>
          <a:p>
            <a:fld id="{A26DCA39-FE7E-4B33-9419-C9BB65BD885E}" type="slidenum">
              <a:rPr lang="en-US" smtClean="0"/>
              <a:t>21</a:t>
            </a:fld>
            <a:endParaRPr lang="en-US"/>
          </a:p>
        </p:txBody>
      </p:sp>
    </p:spTree>
    <p:extLst>
      <p:ext uri="{BB962C8B-B14F-4D97-AF65-F5344CB8AC3E}">
        <p14:creationId xmlns:p14="http://schemas.microsoft.com/office/powerpoint/2010/main" val="1943484270"/>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24" name="Title 64">
            <a:extLst>
              <a:ext uri="{FF2B5EF4-FFF2-40B4-BE49-F238E27FC236}">
                <a16:creationId xmlns:a16="http://schemas.microsoft.com/office/drawing/2014/main" id="{A4CD5495-9C20-463C-A2AD-6B48455EA898}"/>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trend –At Home</a:t>
            </a:r>
          </a:p>
        </p:txBody>
      </p:sp>
      <p:graphicFrame>
        <p:nvGraphicFramePr>
          <p:cNvPr id="31" name="Table1">
            <a:extLst>
              <a:ext uri="{FF2B5EF4-FFF2-40B4-BE49-F238E27FC236}">
                <a16:creationId xmlns:a16="http://schemas.microsoft.com/office/drawing/2014/main" id="{C4E1BBAD-1E6E-48F4-A2BE-FD5B3C5F8621}"/>
              </a:ext>
            </a:extLst>
          </p:cNvPr>
          <p:cNvGraphicFramePr>
            <a:graphicFrameLocks noGrp="1"/>
          </p:cNvGraphicFramePr>
          <p:nvPr>
            <p:extLst>
              <p:ext uri="{D42A27DB-BD31-4B8C-83A1-F6EECF244321}">
                <p14:modId xmlns:p14="http://schemas.microsoft.com/office/powerpoint/2010/main" val="3666029181"/>
              </p:ext>
            </p:extLst>
          </p:nvPr>
        </p:nvGraphicFramePr>
        <p:xfrm>
          <a:off x="377684" y="1817358"/>
          <a:ext cx="11555016" cy="4660459"/>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041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100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1100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100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100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100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100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100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100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100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100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100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100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100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1100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100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1100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100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100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1100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1100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cxnSp>
        <p:nvCxnSpPr>
          <p:cNvPr id="34" name="Straight Connector 33">
            <a:extLst>
              <a:ext uri="{FF2B5EF4-FFF2-40B4-BE49-F238E27FC236}">
                <a16:creationId xmlns:a16="http://schemas.microsoft.com/office/drawing/2014/main" id="{02BD1DF8-F118-432D-91CF-D5A7658E2544}"/>
              </a:ext>
            </a:extLst>
          </p:cNvPr>
          <p:cNvCxnSpPr/>
          <p:nvPr/>
        </p:nvCxnSpPr>
        <p:spPr>
          <a:xfrm>
            <a:off x="8931053" y="228400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0ACF3BB-48B7-4753-A296-D128396D9AFC}"/>
              </a:ext>
            </a:extLst>
          </p:cNvPr>
          <p:cNvCxnSpPr/>
          <p:nvPr/>
        </p:nvCxnSpPr>
        <p:spPr>
          <a:xfrm>
            <a:off x="10860785" y="229603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B1DE5021-6115-4F0F-8087-F8F80EFCB2EB}"/>
              </a:ext>
            </a:extLst>
          </p:cNvPr>
          <p:cNvGrpSpPr/>
          <p:nvPr/>
        </p:nvGrpSpPr>
        <p:grpSpPr>
          <a:xfrm>
            <a:off x="2482950" y="2274770"/>
            <a:ext cx="5096482" cy="0"/>
            <a:chOff x="2482950" y="2329903"/>
            <a:chExt cx="5096482" cy="0"/>
          </a:xfrm>
        </p:grpSpPr>
        <p:cxnSp>
          <p:nvCxnSpPr>
            <p:cNvPr id="37" name="Straight Connector 36">
              <a:extLst>
                <a:ext uri="{FF2B5EF4-FFF2-40B4-BE49-F238E27FC236}">
                  <a16:creationId xmlns:a16="http://schemas.microsoft.com/office/drawing/2014/main" id="{8E800866-936E-4E56-AE9E-14CD5161CA55}"/>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5184671-3748-41CC-9A78-D140A0F86160}"/>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86CA200-87B6-43BD-AF3A-61DC9192D52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48AC805-0130-4B8D-B52B-0364A508CCD0}"/>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AED4299-B486-4B1C-96E8-2898E8536917}"/>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31A78D1B-A5D7-43FE-B5B2-3E5E996DB289}"/>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4" name="Group 43">
            <a:extLst>
              <a:ext uri="{FF2B5EF4-FFF2-40B4-BE49-F238E27FC236}">
                <a16:creationId xmlns:a16="http://schemas.microsoft.com/office/drawing/2014/main" id="{7DB30D21-3ED6-42D5-B4F3-6E08B8B53619}"/>
              </a:ext>
            </a:extLst>
          </p:cNvPr>
          <p:cNvGrpSpPr/>
          <p:nvPr/>
        </p:nvGrpSpPr>
        <p:grpSpPr>
          <a:xfrm>
            <a:off x="3692976" y="6453235"/>
            <a:ext cx="6309360" cy="369332"/>
            <a:chOff x="3692976" y="6453235"/>
            <a:chExt cx="6309360" cy="369332"/>
          </a:xfrm>
        </p:grpSpPr>
        <p:sp>
          <p:nvSpPr>
            <p:cNvPr id="45" name="TextBox 44">
              <a:extLst>
                <a:ext uri="{FF2B5EF4-FFF2-40B4-BE49-F238E27FC236}">
                  <a16:creationId xmlns:a16="http://schemas.microsoft.com/office/drawing/2014/main" id="{06A8A947-965D-48CC-BA0D-E12B8EDEA99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6" name="Flowchart: Connector 45">
              <a:extLst>
                <a:ext uri="{FF2B5EF4-FFF2-40B4-BE49-F238E27FC236}">
                  <a16:creationId xmlns:a16="http://schemas.microsoft.com/office/drawing/2014/main" id="{9BC43AAE-A584-4DF7-913A-5FE362C65B70}"/>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lowchart: Connector 46">
              <a:extLst>
                <a:ext uri="{FF2B5EF4-FFF2-40B4-BE49-F238E27FC236}">
                  <a16:creationId xmlns:a16="http://schemas.microsoft.com/office/drawing/2014/main" id="{CB0A63D7-FB90-4255-A5EB-1A399BC7278C}"/>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382B51F5-D320-4359-BFDF-8E9339940E5A}"/>
              </a:ext>
            </a:extLst>
          </p:cNvPr>
          <p:cNvGraphicFramePr/>
          <p:nvPr>
            <p:extLst>
              <p:ext uri="{D42A27DB-BD31-4B8C-83A1-F6EECF244321}">
                <p14:modId xmlns:p14="http://schemas.microsoft.com/office/powerpoint/2010/main" val="2994320234"/>
              </p:ext>
            </p:extLst>
          </p:nvPr>
        </p:nvGraphicFramePr>
        <p:xfrm>
          <a:off x="8160334" y="2301988"/>
          <a:ext cx="1741964" cy="411283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8" name="Chart2">
            <a:extLst>
              <a:ext uri="{FF2B5EF4-FFF2-40B4-BE49-F238E27FC236}">
                <a16:creationId xmlns:a16="http://schemas.microsoft.com/office/drawing/2014/main" id="{2EC319BD-F56E-4086-9437-D363E5B3EEA2}"/>
              </a:ext>
            </a:extLst>
          </p:cNvPr>
          <p:cNvGraphicFramePr/>
          <p:nvPr>
            <p:extLst>
              <p:ext uri="{D42A27DB-BD31-4B8C-83A1-F6EECF244321}">
                <p14:modId xmlns:p14="http://schemas.microsoft.com/office/powerpoint/2010/main" val="3150450494"/>
              </p:ext>
            </p:extLst>
          </p:nvPr>
        </p:nvGraphicFramePr>
        <p:xfrm>
          <a:off x="10046517" y="2306897"/>
          <a:ext cx="1741964" cy="4112830"/>
        </p:xfrm>
        <a:graphic>
          <a:graphicData uri="http://schemas.openxmlformats.org/drawingml/2006/chart">
            <c:chart xmlns:c="http://schemas.openxmlformats.org/drawingml/2006/chart" xmlns:r="http://schemas.openxmlformats.org/officeDocument/2006/relationships" r:id="rId5"/>
          </a:graphicData>
        </a:graphic>
      </p:graphicFrame>
      <p:pic>
        <p:nvPicPr>
          <p:cNvPr id="29" name="Picture 28">
            <a:extLst>
              <a:ext uri="{FF2B5EF4-FFF2-40B4-BE49-F238E27FC236}">
                <a16:creationId xmlns:a16="http://schemas.microsoft.com/office/drawing/2014/main" id="{F48E2D88-AFDA-4BCA-824D-98FE2A73508D}"/>
              </a:ext>
            </a:extLst>
          </p:cNvPr>
          <p:cNvPicPr/>
          <p:nvPr/>
        </p:nvPicPr>
        <p:blipFill>
          <a:blip r:embed="rId6">
            <a:extLst>
              <a:ext uri="{28A0092B-C50C-407E-A947-70E740481C1C}">
                <a14:useLocalDpi xmlns:a14="http://schemas.microsoft.com/office/drawing/2010/main"/>
              </a:ext>
            </a:extLst>
          </a:blip>
          <a:stretch>
            <a:fillRect/>
          </a:stretch>
        </p:blipFill>
        <p:spPr>
          <a:xfrm>
            <a:off x="0" y="2272047"/>
            <a:ext cx="12039600" cy="45719"/>
          </a:xfrm>
          <a:prstGeom prst="rect">
            <a:avLst/>
          </a:prstGeom>
        </p:spPr>
      </p:pic>
      <p:sp>
        <p:nvSpPr>
          <p:cNvPr id="4" name="Slide Number Placeholder 3">
            <a:extLst>
              <a:ext uri="{FF2B5EF4-FFF2-40B4-BE49-F238E27FC236}">
                <a16:creationId xmlns:a16="http://schemas.microsoft.com/office/drawing/2014/main" id="{FB30E502-14CE-4880-A95F-5757A3B6EE53}"/>
              </a:ext>
            </a:extLst>
          </p:cNvPr>
          <p:cNvSpPr>
            <a:spLocks noGrp="1"/>
          </p:cNvSpPr>
          <p:nvPr>
            <p:ph type="sldNum" sz="quarter" idx="4"/>
          </p:nvPr>
        </p:nvSpPr>
        <p:spPr/>
        <p:txBody>
          <a:bodyPr/>
          <a:lstStyle/>
          <a:p>
            <a:fld id="{A26DCA39-FE7E-4B33-9419-C9BB65BD885E}" type="slidenum">
              <a:rPr lang="en-US" smtClean="0"/>
              <a:t>22</a:t>
            </a:fld>
            <a:endParaRPr lang="en-US"/>
          </a:p>
        </p:txBody>
      </p:sp>
    </p:spTree>
    <p:extLst>
      <p:ext uri="{BB962C8B-B14F-4D97-AF65-F5344CB8AC3E}">
        <p14:creationId xmlns:p14="http://schemas.microsoft.com/office/powerpoint/2010/main" val="663315727"/>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trend - Away from Home</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2918421965"/>
              </p:ext>
            </p:extLst>
          </p:nvPr>
        </p:nvGraphicFramePr>
        <p:xfrm>
          <a:off x="377684" y="1810865"/>
          <a:ext cx="11555016" cy="468341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1825">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11825">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1825">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1825">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1825">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1825">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1825">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1825">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1825">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1825">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1825">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1825">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1825">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11825">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1825">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11825">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1825">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1825">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11825">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11825">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52192"/>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6282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6282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52192"/>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2" name="Rectangle 31">
            <a:extLst>
              <a:ext uri="{FF2B5EF4-FFF2-40B4-BE49-F238E27FC236}">
                <a16:creationId xmlns:a16="http://schemas.microsoft.com/office/drawing/2014/main" id="{5AC9D528-8C13-4522-9D12-19A4E7CD18A9}"/>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4" name="Group 33">
            <a:extLst>
              <a:ext uri="{FF2B5EF4-FFF2-40B4-BE49-F238E27FC236}">
                <a16:creationId xmlns:a16="http://schemas.microsoft.com/office/drawing/2014/main" id="{238B1BDA-D6C7-4D26-B01F-8EB852F8A06F}"/>
              </a:ext>
            </a:extLst>
          </p:cNvPr>
          <p:cNvGrpSpPr/>
          <p:nvPr/>
        </p:nvGrpSpPr>
        <p:grpSpPr>
          <a:xfrm>
            <a:off x="3692976" y="6453235"/>
            <a:ext cx="6309360" cy="369332"/>
            <a:chOff x="3692976" y="6453235"/>
            <a:chExt cx="6309360" cy="369332"/>
          </a:xfrm>
        </p:grpSpPr>
        <p:sp>
          <p:nvSpPr>
            <p:cNvPr id="35" name="TextBox 34">
              <a:extLst>
                <a:ext uri="{FF2B5EF4-FFF2-40B4-BE49-F238E27FC236}">
                  <a16:creationId xmlns:a16="http://schemas.microsoft.com/office/drawing/2014/main" id="{72A93BC9-EB18-4639-9767-C4A71E3D3606}"/>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6" name="Flowchart: Connector 35">
              <a:extLst>
                <a:ext uri="{FF2B5EF4-FFF2-40B4-BE49-F238E27FC236}">
                  <a16:creationId xmlns:a16="http://schemas.microsoft.com/office/drawing/2014/main" id="{18BCF2A7-F2B1-45D3-9095-8FD9C9F1CF4B}"/>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Flowchart: Connector 36">
              <a:extLst>
                <a:ext uri="{FF2B5EF4-FFF2-40B4-BE49-F238E27FC236}">
                  <a16:creationId xmlns:a16="http://schemas.microsoft.com/office/drawing/2014/main" id="{142D9222-F7E6-4E6E-BB0F-DB7A0B16625B}"/>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DB30A80A-EEBD-47C2-B1B5-D348BC96AB05}"/>
              </a:ext>
            </a:extLst>
          </p:cNvPr>
          <p:cNvGraphicFramePr/>
          <p:nvPr>
            <p:extLst>
              <p:ext uri="{D42A27DB-BD31-4B8C-83A1-F6EECF244321}">
                <p14:modId xmlns:p14="http://schemas.microsoft.com/office/powerpoint/2010/main" val="3610438232"/>
              </p:ext>
            </p:extLst>
          </p:nvPr>
        </p:nvGraphicFramePr>
        <p:xfrm>
          <a:off x="8160334" y="2279410"/>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Chart2">
            <a:extLst>
              <a:ext uri="{FF2B5EF4-FFF2-40B4-BE49-F238E27FC236}">
                <a16:creationId xmlns:a16="http://schemas.microsoft.com/office/drawing/2014/main" id="{F39EF57C-7D4A-482E-91EF-7168DE8CDAF8}"/>
              </a:ext>
            </a:extLst>
          </p:cNvPr>
          <p:cNvGraphicFramePr/>
          <p:nvPr>
            <p:extLst>
              <p:ext uri="{D42A27DB-BD31-4B8C-83A1-F6EECF244321}">
                <p14:modId xmlns:p14="http://schemas.microsoft.com/office/powerpoint/2010/main" val="2277670119"/>
              </p:ext>
            </p:extLst>
          </p:nvPr>
        </p:nvGraphicFramePr>
        <p:xfrm>
          <a:off x="10046517" y="2284319"/>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E93609E9-3210-460F-A96E-5DD09FAF7213}"/>
              </a:ext>
            </a:extLst>
          </p:cNvPr>
          <p:cNvSpPr>
            <a:spLocks noGrp="1"/>
          </p:cNvSpPr>
          <p:nvPr>
            <p:ph type="sldNum" sz="quarter" idx="4"/>
          </p:nvPr>
        </p:nvSpPr>
        <p:spPr/>
        <p:txBody>
          <a:bodyPr/>
          <a:lstStyle/>
          <a:p>
            <a:fld id="{A26DCA39-FE7E-4B33-9419-C9BB65BD885E}" type="slidenum">
              <a:rPr lang="en-US" smtClean="0"/>
              <a:t>23</a:t>
            </a:fld>
            <a:endParaRPr lang="en-US"/>
          </a:p>
        </p:txBody>
      </p:sp>
    </p:spTree>
    <p:extLst>
      <p:ext uri="{BB962C8B-B14F-4D97-AF65-F5344CB8AC3E}">
        <p14:creationId xmlns:p14="http://schemas.microsoft.com/office/powerpoint/2010/main" val="1334950828"/>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trend - Purchased Away from Home</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688545130"/>
              </p:ext>
            </p:extLst>
          </p:nvPr>
        </p:nvGraphicFramePr>
        <p:xfrm>
          <a:off x="377684" y="1974077"/>
          <a:ext cx="11555016" cy="446865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310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Share of Item</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688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688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688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688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688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688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688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688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688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688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688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688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688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688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688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688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688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688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0688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0688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98004"/>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30863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30863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308637"/>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2" name="Rectangle 31">
            <a:extLst>
              <a:ext uri="{FF2B5EF4-FFF2-40B4-BE49-F238E27FC236}">
                <a16:creationId xmlns:a16="http://schemas.microsoft.com/office/drawing/2014/main" id="{B198E000-1DC4-414D-882C-64E5F6789227}"/>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4" name="Group 33">
            <a:extLst>
              <a:ext uri="{FF2B5EF4-FFF2-40B4-BE49-F238E27FC236}">
                <a16:creationId xmlns:a16="http://schemas.microsoft.com/office/drawing/2014/main" id="{90E34EA9-BF6E-4FF8-AC4E-ABF7E3D54BBF}"/>
              </a:ext>
            </a:extLst>
          </p:cNvPr>
          <p:cNvGrpSpPr/>
          <p:nvPr/>
        </p:nvGrpSpPr>
        <p:grpSpPr>
          <a:xfrm>
            <a:off x="3692976" y="6453235"/>
            <a:ext cx="6309360" cy="369332"/>
            <a:chOff x="3692976" y="6453235"/>
            <a:chExt cx="6309360" cy="369332"/>
          </a:xfrm>
        </p:grpSpPr>
        <p:sp>
          <p:nvSpPr>
            <p:cNvPr id="35" name="TextBox 34">
              <a:extLst>
                <a:ext uri="{FF2B5EF4-FFF2-40B4-BE49-F238E27FC236}">
                  <a16:creationId xmlns:a16="http://schemas.microsoft.com/office/drawing/2014/main" id="{658A4115-4A46-4389-A425-B442E30041D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Share of Item| Latest Time Period Absolute Change Vs year ago, </a:t>
              </a:r>
            </a:p>
            <a:p>
              <a:pPr lvl="0">
                <a:defRPr/>
              </a:pPr>
              <a:r>
                <a:rPr lang="en-US" sz="900" dirty="0">
                  <a:solidFill>
                    <a:prstClr val="black">
                      <a:lumMod val="50000"/>
                      <a:lumOff val="50000"/>
                    </a:prstClr>
                  </a:solidFill>
                </a:rPr>
                <a:t>Change Vs 2 year ago        Positive       Negative  </a:t>
              </a:r>
            </a:p>
          </p:txBody>
        </p:sp>
        <p:sp>
          <p:nvSpPr>
            <p:cNvPr id="36" name="Flowchart: Connector 35">
              <a:extLst>
                <a:ext uri="{FF2B5EF4-FFF2-40B4-BE49-F238E27FC236}">
                  <a16:creationId xmlns:a16="http://schemas.microsoft.com/office/drawing/2014/main" id="{FF2269DF-4779-4E51-8E4A-5B938104E10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Flowchart: Connector 36">
              <a:extLst>
                <a:ext uri="{FF2B5EF4-FFF2-40B4-BE49-F238E27FC236}">
                  <a16:creationId xmlns:a16="http://schemas.microsoft.com/office/drawing/2014/main" id="{94890FA4-0235-4A52-8FE1-54C5FC641AD4}"/>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F9ABF29A-B6F4-40E6-BD30-687E85936CFD}"/>
              </a:ext>
            </a:extLst>
          </p:cNvPr>
          <p:cNvGraphicFramePr/>
          <p:nvPr>
            <p:extLst>
              <p:ext uri="{D42A27DB-BD31-4B8C-83A1-F6EECF244321}">
                <p14:modId xmlns:p14="http://schemas.microsoft.com/office/powerpoint/2010/main" val="4209137291"/>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Chart2">
            <a:extLst>
              <a:ext uri="{FF2B5EF4-FFF2-40B4-BE49-F238E27FC236}">
                <a16:creationId xmlns:a16="http://schemas.microsoft.com/office/drawing/2014/main" id="{3EF7EBF7-F46E-463D-9D5C-64CE6FDBDCD0}"/>
              </a:ext>
            </a:extLst>
          </p:cNvPr>
          <p:cNvGraphicFramePr/>
          <p:nvPr>
            <p:extLst>
              <p:ext uri="{D42A27DB-BD31-4B8C-83A1-F6EECF244321}">
                <p14:modId xmlns:p14="http://schemas.microsoft.com/office/powerpoint/2010/main" val="3117709154"/>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68A8C447-DB21-43C5-AD47-87244F510314}"/>
              </a:ext>
            </a:extLst>
          </p:cNvPr>
          <p:cNvSpPr>
            <a:spLocks noGrp="1"/>
          </p:cNvSpPr>
          <p:nvPr>
            <p:ph type="sldNum" sz="quarter" idx="4"/>
          </p:nvPr>
        </p:nvSpPr>
        <p:spPr/>
        <p:txBody>
          <a:bodyPr/>
          <a:lstStyle/>
          <a:p>
            <a:fld id="{A26DCA39-FE7E-4B33-9419-C9BB65BD885E}" type="slidenum">
              <a:rPr lang="en-US" smtClean="0"/>
              <a:t>24</a:t>
            </a:fld>
            <a:endParaRPr lang="en-US"/>
          </a:p>
        </p:txBody>
      </p:sp>
    </p:spTree>
    <p:extLst>
      <p:ext uri="{BB962C8B-B14F-4D97-AF65-F5344CB8AC3E}">
        <p14:creationId xmlns:p14="http://schemas.microsoft.com/office/powerpoint/2010/main" val="3895582615"/>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25</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24" name="Title 64">
            <a:extLst>
              <a:ext uri="{FF2B5EF4-FFF2-40B4-BE49-F238E27FC236}">
                <a16:creationId xmlns:a16="http://schemas.microsoft.com/office/drawing/2014/main" id="{19424C4C-AC74-405C-8EF1-943D8C2E2605}"/>
              </a:ext>
            </a:extLst>
          </p:cNvPr>
          <p:cNvSpPr txBox="1"/>
          <p:nvPr/>
        </p:nvSpPr>
        <p:spPr>
          <a:xfrm>
            <a:off x="281482" y="419948"/>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trend – Purchased Retail</a:t>
            </a:r>
          </a:p>
        </p:txBody>
      </p:sp>
      <p:graphicFrame>
        <p:nvGraphicFramePr>
          <p:cNvPr id="31" name="Table1">
            <a:extLst>
              <a:ext uri="{FF2B5EF4-FFF2-40B4-BE49-F238E27FC236}">
                <a16:creationId xmlns:a16="http://schemas.microsoft.com/office/drawing/2014/main" id="{B7192D33-9807-4576-9AD1-E3F8B293A7E8}"/>
              </a:ext>
            </a:extLst>
          </p:cNvPr>
          <p:cNvGraphicFramePr>
            <a:graphicFrameLocks noGrp="1"/>
          </p:cNvGraphicFramePr>
          <p:nvPr>
            <p:extLst>
              <p:ext uri="{D42A27DB-BD31-4B8C-83A1-F6EECF244321}">
                <p14:modId xmlns:p14="http://schemas.microsoft.com/office/powerpoint/2010/main" val="50081103"/>
              </p:ext>
            </p:extLst>
          </p:nvPr>
        </p:nvGraphicFramePr>
        <p:xfrm>
          <a:off x="377684" y="1974077"/>
          <a:ext cx="11555016" cy="446865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310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Share of Item</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688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688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688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688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688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688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688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688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688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688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688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688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688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688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688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688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688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688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0688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0688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33" name="Picture 32">
            <a:extLst>
              <a:ext uri="{FF2B5EF4-FFF2-40B4-BE49-F238E27FC236}">
                <a16:creationId xmlns:a16="http://schemas.microsoft.com/office/drawing/2014/main" id="{F8E943A8-20D9-42AC-A2F7-73D756A8CE10}"/>
              </a:ext>
            </a:extLst>
          </p:cNvPr>
          <p:cNvPicPr/>
          <p:nvPr/>
        </p:nvPicPr>
        <p:blipFill>
          <a:blip r:embed="rId4">
            <a:extLst>
              <a:ext uri="{28A0092B-C50C-407E-A947-70E740481C1C}">
                <a14:useLocalDpi xmlns:a14="http://schemas.microsoft.com/office/drawing/2010/main"/>
              </a:ext>
            </a:extLst>
          </a:blip>
          <a:stretch>
            <a:fillRect/>
          </a:stretch>
        </p:blipFill>
        <p:spPr>
          <a:xfrm>
            <a:off x="0" y="2305914"/>
            <a:ext cx="12039600" cy="45719"/>
          </a:xfrm>
          <a:prstGeom prst="rect">
            <a:avLst/>
          </a:prstGeom>
        </p:spPr>
      </p:pic>
      <p:cxnSp>
        <p:nvCxnSpPr>
          <p:cNvPr id="34" name="Straight Connector 33">
            <a:extLst>
              <a:ext uri="{FF2B5EF4-FFF2-40B4-BE49-F238E27FC236}">
                <a16:creationId xmlns:a16="http://schemas.microsoft.com/office/drawing/2014/main" id="{2664EF76-B290-4D7B-B698-A5A91460085E}"/>
              </a:ext>
            </a:extLst>
          </p:cNvPr>
          <p:cNvCxnSpPr/>
          <p:nvPr/>
        </p:nvCxnSpPr>
        <p:spPr>
          <a:xfrm>
            <a:off x="8931053" y="231927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CA4131D-06DD-4E20-9FC7-049163ECB11F}"/>
              </a:ext>
            </a:extLst>
          </p:cNvPr>
          <p:cNvCxnSpPr/>
          <p:nvPr/>
        </p:nvCxnSpPr>
        <p:spPr>
          <a:xfrm>
            <a:off x="10860785" y="231927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FC0885E3-D6EB-46AC-96A5-6B60EBA6AF50}"/>
              </a:ext>
            </a:extLst>
          </p:cNvPr>
          <p:cNvGrpSpPr/>
          <p:nvPr/>
        </p:nvGrpSpPr>
        <p:grpSpPr>
          <a:xfrm>
            <a:off x="2482950" y="2308637"/>
            <a:ext cx="5096482" cy="0"/>
            <a:chOff x="2482950" y="2329903"/>
            <a:chExt cx="5096482" cy="0"/>
          </a:xfrm>
        </p:grpSpPr>
        <p:cxnSp>
          <p:nvCxnSpPr>
            <p:cNvPr id="37" name="Straight Connector 36">
              <a:extLst>
                <a:ext uri="{FF2B5EF4-FFF2-40B4-BE49-F238E27FC236}">
                  <a16:creationId xmlns:a16="http://schemas.microsoft.com/office/drawing/2014/main" id="{9AD61898-363B-448A-BFBD-DFA0311D9BB0}"/>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97E970EE-D14F-4971-9B44-1D8A7AFFD9EB}"/>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7D8818F-779B-4185-816E-5BDDF6705062}"/>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3935BF7-028F-4666-ADA7-59AC7052988F}"/>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9C351F5-67B3-4879-BEEF-2111C1A881AA}"/>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88DA58B6-A92A-401B-994B-29D023CA4316}"/>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8" name="Group 47">
            <a:extLst>
              <a:ext uri="{FF2B5EF4-FFF2-40B4-BE49-F238E27FC236}">
                <a16:creationId xmlns:a16="http://schemas.microsoft.com/office/drawing/2014/main" id="{942B61C8-DFF6-4C92-B130-76ACE2A1A72F}"/>
              </a:ext>
            </a:extLst>
          </p:cNvPr>
          <p:cNvGrpSpPr/>
          <p:nvPr/>
        </p:nvGrpSpPr>
        <p:grpSpPr>
          <a:xfrm>
            <a:off x="3692976" y="6453235"/>
            <a:ext cx="6309360" cy="369332"/>
            <a:chOff x="3692976" y="6453235"/>
            <a:chExt cx="6309360" cy="369332"/>
          </a:xfrm>
        </p:grpSpPr>
        <p:sp>
          <p:nvSpPr>
            <p:cNvPr id="49" name="TextBox 48">
              <a:extLst>
                <a:ext uri="{FF2B5EF4-FFF2-40B4-BE49-F238E27FC236}">
                  <a16:creationId xmlns:a16="http://schemas.microsoft.com/office/drawing/2014/main" id="{D4D300F7-3868-4012-A79F-01217F670FA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Share of Item| Latest Time Period Absolute Change Vs year ago, </a:t>
              </a:r>
            </a:p>
            <a:p>
              <a:pPr lvl="0">
                <a:defRPr/>
              </a:pPr>
              <a:r>
                <a:rPr lang="en-US" sz="900" dirty="0">
                  <a:solidFill>
                    <a:prstClr val="black">
                      <a:lumMod val="50000"/>
                      <a:lumOff val="50000"/>
                    </a:prstClr>
                  </a:solidFill>
                </a:rPr>
                <a:t>Change Vs 2 year ago        Positive       Negative  </a:t>
              </a:r>
            </a:p>
          </p:txBody>
        </p:sp>
        <p:sp>
          <p:nvSpPr>
            <p:cNvPr id="52" name="Flowchart: Connector 51">
              <a:extLst>
                <a:ext uri="{FF2B5EF4-FFF2-40B4-BE49-F238E27FC236}">
                  <a16:creationId xmlns:a16="http://schemas.microsoft.com/office/drawing/2014/main" id="{3D964C02-5150-4AF4-8FA9-653CE6FDD13A}"/>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Flowchart: Connector 52">
              <a:extLst>
                <a:ext uri="{FF2B5EF4-FFF2-40B4-BE49-F238E27FC236}">
                  <a16:creationId xmlns:a16="http://schemas.microsoft.com/office/drawing/2014/main" id="{0337C1E9-C525-4986-B813-B93B36EF8E12}"/>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8557D487-FEF6-47CC-948C-2B73B0538F66}"/>
              </a:ext>
            </a:extLst>
          </p:cNvPr>
          <p:cNvGraphicFramePr/>
          <p:nvPr>
            <p:extLst>
              <p:ext uri="{D42A27DB-BD31-4B8C-83A1-F6EECF244321}">
                <p14:modId xmlns:p14="http://schemas.microsoft.com/office/powerpoint/2010/main" val="4209137291"/>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Chart2">
            <a:extLst>
              <a:ext uri="{FF2B5EF4-FFF2-40B4-BE49-F238E27FC236}">
                <a16:creationId xmlns:a16="http://schemas.microsoft.com/office/drawing/2014/main" id="{7A5E01D7-CD97-403D-934A-B442AA0C1747}"/>
              </a:ext>
            </a:extLst>
          </p:cNvPr>
          <p:cNvGraphicFramePr/>
          <p:nvPr>
            <p:extLst>
              <p:ext uri="{D42A27DB-BD31-4B8C-83A1-F6EECF244321}">
                <p14:modId xmlns:p14="http://schemas.microsoft.com/office/powerpoint/2010/main" val="165766155"/>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5E66E652-2572-480A-89CF-48D0BB421AD5}"/>
              </a:ext>
            </a:extLst>
          </p:cNvPr>
          <p:cNvSpPr>
            <a:spLocks noGrp="1"/>
          </p:cNvSpPr>
          <p:nvPr>
            <p:ph type="sldNum" sz="quarter" idx="4"/>
          </p:nvPr>
        </p:nvSpPr>
        <p:spPr/>
        <p:txBody>
          <a:bodyPr/>
          <a:lstStyle/>
          <a:p>
            <a:fld id="{A26DCA39-FE7E-4B33-9419-C9BB65BD885E}" type="slidenum">
              <a:rPr lang="en-US" smtClean="0"/>
              <a:t>25</a:t>
            </a:fld>
            <a:endParaRPr lang="en-US"/>
          </a:p>
        </p:txBody>
      </p:sp>
    </p:spTree>
    <p:extLst>
      <p:ext uri="{BB962C8B-B14F-4D97-AF65-F5344CB8AC3E}">
        <p14:creationId xmlns:p14="http://schemas.microsoft.com/office/powerpoint/2010/main" val="1108369675"/>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Item trend</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380204928"/>
              </p:ext>
            </p:extLst>
          </p:nvPr>
        </p:nvGraphicFramePr>
        <p:xfrm>
          <a:off x="377684" y="1974077"/>
          <a:ext cx="11555016" cy="4479013"/>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4945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Eggs - prepared any way</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Meat (e.g., bacon, sausage, ham, etc.)</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Potatoes/Hash browns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Oatmeal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Pancakes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Bagel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3296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All other Breakfast Foods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349453">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Pastries / Danishes / Coffee Cakes / Muffin / Donut / Croissant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French Toast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29903"/>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329903"/>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5775D151-D1D5-4B02-84E4-B83099EB722F}"/>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3D726C66-ABAE-4048-A54B-A8C9CBD845FD}"/>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AEE7FF8F-7CF3-49A3-A02F-5437D24D969A}"/>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D5BA442F-A5B6-42FB-9EDB-FAD57DA32940}"/>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A5E03632-4D35-4082-ABD4-E424DD72409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01FCA79E-C97D-4CDE-8C1D-39B197C5CADB}"/>
              </a:ext>
            </a:extLst>
          </p:cNvPr>
          <p:cNvGraphicFramePr/>
          <p:nvPr>
            <p:extLst>
              <p:ext uri="{D42A27DB-BD31-4B8C-83A1-F6EECF244321}">
                <p14:modId xmlns:p14="http://schemas.microsoft.com/office/powerpoint/2010/main" val="2117270227"/>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Chart2">
            <a:extLst>
              <a:ext uri="{FF2B5EF4-FFF2-40B4-BE49-F238E27FC236}">
                <a16:creationId xmlns:a16="http://schemas.microsoft.com/office/drawing/2014/main" id="{1ABA866B-DA9C-44AF-A959-AD2A8D130083}"/>
              </a:ext>
            </a:extLst>
          </p:cNvPr>
          <p:cNvGraphicFramePr/>
          <p:nvPr>
            <p:extLst>
              <p:ext uri="{D42A27DB-BD31-4B8C-83A1-F6EECF244321}">
                <p14:modId xmlns:p14="http://schemas.microsoft.com/office/powerpoint/2010/main" val="4020162949"/>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7084AE18-DE25-478F-A569-F39F0DCC44A8}"/>
              </a:ext>
            </a:extLst>
          </p:cNvPr>
          <p:cNvSpPr>
            <a:spLocks noGrp="1"/>
          </p:cNvSpPr>
          <p:nvPr>
            <p:ph type="sldNum" sz="quarter" idx="4"/>
          </p:nvPr>
        </p:nvSpPr>
        <p:spPr/>
        <p:txBody>
          <a:bodyPr/>
          <a:lstStyle/>
          <a:p>
            <a:fld id="{A26DCA39-FE7E-4B33-9419-C9BB65BD885E}" type="slidenum">
              <a:rPr lang="en-US" smtClean="0"/>
              <a:t>26</a:t>
            </a:fld>
            <a:endParaRPr lang="en-US"/>
          </a:p>
        </p:txBody>
      </p:sp>
    </p:spTree>
    <p:extLst>
      <p:ext uri="{BB962C8B-B14F-4D97-AF65-F5344CB8AC3E}">
        <p14:creationId xmlns:p14="http://schemas.microsoft.com/office/powerpoint/2010/main" val="2794058668"/>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924045725"/>
              </p:ext>
            </p:extLst>
          </p:nvPr>
        </p:nvGraphicFramePr>
        <p:xfrm>
          <a:off x="377684" y="1986109"/>
          <a:ext cx="11555016" cy="4381837"/>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40087">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Eggs - prepared any way</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2672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Meat (e.g., bacon, sausage, ham, etc.)</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Potatoes/Hash browns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Oatmeal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Pancakes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Bagel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2672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All other Breakfast Foods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34008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Pastries / Danishes / Coffee Cakes / Muffin / Donut / Croissant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French Toast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bl>
          </a:graphicData>
        </a:graphic>
      </p:graphicFrame>
      <p:graphicFrame>
        <p:nvGraphicFramePr>
          <p:cNvPr id="30" name="Chart1">
            <a:extLst>
              <a:ext uri="{FF2B5EF4-FFF2-40B4-BE49-F238E27FC236}">
                <a16:creationId xmlns:a16="http://schemas.microsoft.com/office/drawing/2014/main" id="{D176DA1F-C839-44CB-BAD7-603823FA3418}"/>
              </a:ext>
            </a:extLst>
          </p:cNvPr>
          <p:cNvGraphicFramePr/>
          <p:nvPr>
            <p:extLst>
              <p:ext uri="{D42A27DB-BD31-4B8C-83A1-F6EECF244321}">
                <p14:modId xmlns:p14="http://schemas.microsoft.com/office/powerpoint/2010/main" val="1918204624"/>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4"/>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5">
            <a:extLst>
              <a:ext uri="{28A0092B-C50C-407E-A947-70E740481C1C}">
                <a14:useLocalDpi xmlns:a14="http://schemas.microsoft.com/office/drawing/2010/main"/>
              </a:ext>
            </a:extLst>
          </a:blip>
          <a:stretch>
            <a:fillRect/>
          </a:stretch>
        </p:blipFill>
        <p:spPr>
          <a:xfrm>
            <a:off x="0" y="2329903"/>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329903"/>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aphicFrame>
        <p:nvGraphicFramePr>
          <p:cNvPr id="29" name="Chart2">
            <a:extLst>
              <a:ext uri="{FF2B5EF4-FFF2-40B4-BE49-F238E27FC236}">
                <a16:creationId xmlns:a16="http://schemas.microsoft.com/office/drawing/2014/main" id="{F2EED76D-94A5-42AD-A03B-C980ABCA6010}"/>
              </a:ext>
            </a:extLst>
          </p:cNvPr>
          <p:cNvGraphicFramePr/>
          <p:nvPr>
            <p:extLst>
              <p:ext uri="{D42A27DB-BD31-4B8C-83A1-F6EECF244321}">
                <p14:modId xmlns:p14="http://schemas.microsoft.com/office/powerpoint/2010/main" val="3899071402"/>
              </p:ext>
            </p:extLst>
          </p:nvPr>
        </p:nvGraphicFramePr>
        <p:xfrm>
          <a:off x="9989803" y="2329903"/>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24" name="Title 64">
            <a:extLst>
              <a:ext uri="{FF2B5EF4-FFF2-40B4-BE49-F238E27FC236}">
                <a16:creationId xmlns:a16="http://schemas.microsoft.com/office/drawing/2014/main" id="{0EB7EB34-50DE-4FA5-B94D-E2271485CAC0}"/>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Item trend- At Home</a:t>
            </a:r>
          </a:p>
        </p:txBody>
      </p:sp>
      <p:sp>
        <p:nvSpPr>
          <p:cNvPr id="34" name="Rectangle 33">
            <a:extLst>
              <a:ext uri="{FF2B5EF4-FFF2-40B4-BE49-F238E27FC236}">
                <a16:creationId xmlns:a16="http://schemas.microsoft.com/office/drawing/2014/main" id="{7DC546BE-240D-4A01-A1B1-715CAE9B0B43}"/>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DBE36870-87BA-4416-BAB7-37361954A7FA}"/>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D5992106-18AE-41B4-AD29-560F2A076AFB}"/>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13AE8569-5B8C-42F2-B78F-22F22C92BE7B}"/>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B0D070A9-7331-4B16-B968-1DC3C47309C7}"/>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688AD776-B677-464C-9396-43B7060BADC3}"/>
              </a:ext>
            </a:extLst>
          </p:cNvPr>
          <p:cNvSpPr>
            <a:spLocks noGrp="1"/>
          </p:cNvSpPr>
          <p:nvPr>
            <p:ph type="sldNum" sz="quarter" idx="4"/>
          </p:nvPr>
        </p:nvSpPr>
        <p:spPr/>
        <p:txBody>
          <a:bodyPr/>
          <a:lstStyle/>
          <a:p>
            <a:fld id="{A26DCA39-FE7E-4B33-9419-C9BB65BD885E}" type="slidenum">
              <a:rPr lang="en-US" smtClean="0"/>
              <a:t>27</a:t>
            </a:fld>
            <a:endParaRPr lang="en-US"/>
          </a:p>
        </p:txBody>
      </p:sp>
    </p:spTree>
    <p:extLst>
      <p:ext uri="{BB962C8B-B14F-4D97-AF65-F5344CB8AC3E}">
        <p14:creationId xmlns:p14="http://schemas.microsoft.com/office/powerpoint/2010/main" val="274347766"/>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3514394222"/>
              </p:ext>
            </p:extLst>
          </p:nvPr>
        </p:nvGraphicFramePr>
        <p:xfrm>
          <a:off x="377684" y="1935100"/>
          <a:ext cx="11555016" cy="4545079"/>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292385">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188833">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Eggs - prepared any way</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62725">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Meat (e.g., bacon, sausage, ham, etc.)</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188833">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18883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Potatoes/Hash browns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1827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1827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Bagel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1827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39408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Pastries / Danishes / Coffee Cakes / Muffin / Donut / Croissant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627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Frozen 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Oatmeal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1827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Pancakes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194925">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Full English Breakfast Fry Up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1827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French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19609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French Toast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French Pancakes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Bread (not toasted)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2706124"/>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All other Breakfast food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99422604"/>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French Toast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84733759"/>
                  </a:ext>
                </a:extLst>
              </a:tr>
            </a:tbl>
          </a:graphicData>
        </a:graphic>
      </p:graphicFrame>
      <p:graphicFrame>
        <p:nvGraphicFramePr>
          <p:cNvPr id="30" name="Chart1">
            <a:extLst>
              <a:ext uri="{FF2B5EF4-FFF2-40B4-BE49-F238E27FC236}">
                <a16:creationId xmlns:a16="http://schemas.microsoft.com/office/drawing/2014/main" id="{D176DA1F-C839-44CB-BAD7-603823FA3418}"/>
              </a:ext>
            </a:extLst>
          </p:cNvPr>
          <p:cNvGraphicFramePr/>
          <p:nvPr>
            <p:extLst>
              <p:ext uri="{D42A27DB-BD31-4B8C-83A1-F6EECF244321}">
                <p14:modId xmlns:p14="http://schemas.microsoft.com/office/powerpoint/2010/main" val="641735062"/>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4"/>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5">
            <a:extLst>
              <a:ext uri="{28A0092B-C50C-407E-A947-70E740481C1C}">
                <a14:useLocalDpi xmlns:a14="http://schemas.microsoft.com/office/drawing/2010/main"/>
              </a:ext>
            </a:extLst>
          </a:blip>
          <a:stretch>
            <a:fillRect/>
          </a:stretch>
        </p:blipFill>
        <p:spPr>
          <a:xfrm>
            <a:off x="0" y="2223573"/>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2357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2357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23573"/>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24" name="Title 64">
            <a:extLst>
              <a:ext uri="{FF2B5EF4-FFF2-40B4-BE49-F238E27FC236}">
                <a16:creationId xmlns:a16="http://schemas.microsoft.com/office/drawing/2014/main" id="{5C7D6763-3DC5-4DDA-B388-60CDE0B3DA98}"/>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Item trend- Away from Home</a:t>
            </a:r>
          </a:p>
        </p:txBody>
      </p:sp>
      <p:sp>
        <p:nvSpPr>
          <p:cNvPr id="34" name="Rectangle 33">
            <a:extLst>
              <a:ext uri="{FF2B5EF4-FFF2-40B4-BE49-F238E27FC236}">
                <a16:creationId xmlns:a16="http://schemas.microsoft.com/office/drawing/2014/main" id="{CC57021B-94A6-4659-8119-842DD3D2CEDC}"/>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6B70B2CC-787F-4E79-8B99-1607474FFD13}"/>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DA3E3BEF-A310-4DF4-85B4-7144740698F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B3D53636-EE38-45D5-87CD-A1FC527CAB22}"/>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3A947FF3-F127-4CBE-9D4F-78FE51CCB678}"/>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2">
            <a:extLst>
              <a:ext uri="{FF2B5EF4-FFF2-40B4-BE49-F238E27FC236}">
                <a16:creationId xmlns:a16="http://schemas.microsoft.com/office/drawing/2014/main" id="{3D7B6AC8-75B2-4551-B433-8A22F59C2FEA}"/>
              </a:ext>
            </a:extLst>
          </p:cNvPr>
          <p:cNvGraphicFramePr/>
          <p:nvPr>
            <p:extLst>
              <p:ext uri="{D42A27DB-BD31-4B8C-83A1-F6EECF244321}">
                <p14:modId xmlns:p14="http://schemas.microsoft.com/office/powerpoint/2010/main" val="74654201"/>
              </p:ext>
            </p:extLst>
          </p:nvPr>
        </p:nvGraphicFramePr>
        <p:xfrm>
          <a:off x="10002336" y="2335855"/>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FC3713DD-471A-4955-86C3-320D4C1AF57B}"/>
              </a:ext>
            </a:extLst>
          </p:cNvPr>
          <p:cNvSpPr>
            <a:spLocks noGrp="1"/>
          </p:cNvSpPr>
          <p:nvPr>
            <p:ph type="sldNum" sz="quarter" idx="4"/>
          </p:nvPr>
        </p:nvSpPr>
        <p:spPr/>
        <p:txBody>
          <a:bodyPr/>
          <a:lstStyle/>
          <a:p>
            <a:fld id="{A26DCA39-FE7E-4B33-9419-C9BB65BD885E}" type="slidenum">
              <a:rPr lang="en-US" smtClean="0"/>
              <a:t>28</a:t>
            </a:fld>
            <a:endParaRPr lang="en-US"/>
          </a:p>
        </p:txBody>
      </p:sp>
    </p:spTree>
    <p:extLst>
      <p:ext uri="{BB962C8B-B14F-4D97-AF65-F5344CB8AC3E}">
        <p14:creationId xmlns:p14="http://schemas.microsoft.com/office/powerpoint/2010/main" val="2049162222"/>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Early Morning Bite Item trend</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4053077564"/>
              </p:ext>
            </p:extLst>
          </p:nvPr>
        </p:nvGraphicFramePr>
        <p:xfrm>
          <a:off x="377684" y="1945349"/>
          <a:ext cx="11555016" cy="445513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05546">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42910">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Eggs - prepared any way</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50350">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Meat (e.g., bacon, sausage, ham, etc.)</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37552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Pastries / Danishes / Coffee Cakes / Muffin / Donut / Croissant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Tea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Soft Drink/Soda - regular or diet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Full English Breakfast Fry Up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42910">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3643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Bread (not toasted)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Nuts (Nuts/Seeds)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Pancakes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Sweet Buns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54819236"/>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48015"/>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4801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4801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48015"/>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F19C8367-716C-4C76-8301-7A0D077F9446}"/>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09680596-395D-4B78-A10C-216C7C594569}"/>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34D2A66C-556D-4CFB-AC6B-A04636D7D53A}"/>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E47BA5B4-C8DC-4C7D-929A-1E7BF23BE917}"/>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DE94C559-830B-40E5-A2D8-BFD9A2C0A962}"/>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9" name="Chart1">
            <a:extLst>
              <a:ext uri="{FF2B5EF4-FFF2-40B4-BE49-F238E27FC236}">
                <a16:creationId xmlns:a16="http://schemas.microsoft.com/office/drawing/2014/main" id="{5B247581-86DA-46A8-AEA9-3A8537727395}"/>
              </a:ext>
            </a:extLst>
          </p:cNvPr>
          <p:cNvGraphicFramePr/>
          <p:nvPr>
            <p:extLst>
              <p:ext uri="{D42A27DB-BD31-4B8C-83A1-F6EECF244321}">
                <p14:modId xmlns:p14="http://schemas.microsoft.com/office/powerpoint/2010/main" val="4265068929"/>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2" name="Chart2">
            <a:extLst>
              <a:ext uri="{FF2B5EF4-FFF2-40B4-BE49-F238E27FC236}">
                <a16:creationId xmlns:a16="http://schemas.microsoft.com/office/drawing/2014/main" id="{BF5F9592-2223-4265-971E-48D3B00BAD36}"/>
              </a:ext>
            </a:extLst>
          </p:cNvPr>
          <p:cNvGraphicFramePr/>
          <p:nvPr>
            <p:extLst>
              <p:ext uri="{D42A27DB-BD31-4B8C-83A1-F6EECF244321}">
                <p14:modId xmlns:p14="http://schemas.microsoft.com/office/powerpoint/2010/main" val="2362743334"/>
              </p:ext>
            </p:extLst>
          </p:nvPr>
        </p:nvGraphicFramePr>
        <p:xfrm>
          <a:off x="10055785" y="234217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9D83089C-0585-4506-847A-E13E801C01B4}"/>
              </a:ext>
            </a:extLst>
          </p:cNvPr>
          <p:cNvSpPr>
            <a:spLocks noGrp="1"/>
          </p:cNvSpPr>
          <p:nvPr>
            <p:ph type="sldNum" sz="quarter" idx="4"/>
          </p:nvPr>
        </p:nvSpPr>
        <p:spPr/>
        <p:txBody>
          <a:bodyPr/>
          <a:lstStyle/>
          <a:p>
            <a:fld id="{A26DCA39-FE7E-4B33-9419-C9BB65BD885E}" type="slidenum">
              <a:rPr lang="en-US" smtClean="0"/>
              <a:t>29</a:t>
            </a:fld>
            <a:endParaRPr lang="en-US"/>
          </a:p>
        </p:txBody>
      </p:sp>
    </p:spTree>
    <p:extLst>
      <p:ext uri="{BB962C8B-B14F-4D97-AF65-F5344CB8AC3E}">
        <p14:creationId xmlns:p14="http://schemas.microsoft.com/office/powerpoint/2010/main" val="3034989634"/>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E885C20-735A-4B4C-B896-DC40BDC8E5F5}"/>
              </a:ext>
            </a:extLst>
          </p:cNvPr>
          <p:cNvSpPr>
            <a:spLocks noGrp="1"/>
          </p:cNvSpPr>
          <p:nvPr>
            <p:ph type="body" sz="quarter" idx="4294967295"/>
          </p:nvPr>
        </p:nvSpPr>
        <p:spPr>
          <a:xfrm>
            <a:off x="274392" y="274321"/>
            <a:ext cx="8050722" cy="954107"/>
          </a:xfrm>
        </p:spPr>
        <p:txBody>
          <a:bodyPr vert="horz" lIns="91440" tIns="45720" rIns="91440" bIns="45720" rtlCol="0" anchor="ctr">
            <a:noAutofit/>
          </a:bodyPr>
          <a:lstStyle/>
          <a:p>
            <a:pPr marL="0">
              <a:spcBef>
                <a:spcPct val="0"/>
              </a:spcBef>
              <a:spcAft>
                <a:spcPct val="0"/>
              </a:spcAft>
              <a:buNone/>
            </a:pPr>
            <a:r>
              <a:rPr lang="en-US" sz="3200" dirty="0">
                <a:solidFill>
                  <a:srgbClr val="DB1348"/>
                </a:solidFill>
                <a:latin typeface="+mj-lt"/>
                <a:ea typeface="+mj-ea"/>
                <a:cs typeface="+mj-cs"/>
              </a:rPr>
              <a:t>Measures</a:t>
            </a:r>
          </a:p>
        </p:txBody>
      </p:sp>
      <p:sp>
        <p:nvSpPr>
          <p:cNvPr id="4" name="Text Placeholder 3">
            <a:extLst>
              <a:ext uri="{FF2B5EF4-FFF2-40B4-BE49-F238E27FC236}">
                <a16:creationId xmlns:a16="http://schemas.microsoft.com/office/drawing/2014/main" id="{6E797A5D-C7AB-4F3B-9D46-F84ACC45B745}"/>
              </a:ext>
            </a:extLst>
          </p:cNvPr>
          <p:cNvSpPr>
            <a:spLocks noGrp="1"/>
          </p:cNvSpPr>
          <p:nvPr>
            <p:ph type="body" sz="quarter" idx="4294967295"/>
          </p:nvPr>
        </p:nvSpPr>
        <p:spPr>
          <a:xfrm>
            <a:off x="497880" y="1473436"/>
            <a:ext cx="10966178" cy="4591944"/>
          </a:xfrm>
        </p:spPr>
        <p:txBody>
          <a:bodyPr/>
          <a:lstStyle/>
          <a:p>
            <a:pPr marL="0" indent="0">
              <a:buNone/>
            </a:pPr>
            <a:r>
              <a:rPr lang="en-US" dirty="0">
                <a:latin typeface="Franklin Gothic Book" panose="020B0503020102020204" pitchFamily="34" charset="0"/>
              </a:rPr>
              <a:t>  </a:t>
            </a:r>
          </a:p>
          <a:p>
            <a:endParaRPr lang="en-US" dirty="0">
              <a:latin typeface="Franklin Gothic Book" panose="020B0503020102020204" pitchFamily="34" charset="0"/>
            </a:endParaRPr>
          </a:p>
          <a:p>
            <a:pPr marL="0" indent="0">
              <a:buNone/>
            </a:pPr>
            <a:r>
              <a:rPr lang="en-US" b="1" i="1" dirty="0">
                <a:latin typeface="Franklin Gothic Book" panose="020B0503020102020204" pitchFamily="34" charset="0"/>
              </a:rPr>
              <a:t>Annual Occasions Per Capita- </a:t>
            </a:r>
            <a:r>
              <a:rPr lang="en-US" dirty="0">
                <a:latin typeface="Franklin Gothic Book" panose="020B0503020102020204" pitchFamily="34" charset="0"/>
              </a:rPr>
              <a:t>number of yearly occasions per person</a:t>
            </a:r>
          </a:p>
          <a:p>
            <a:pPr marL="0" indent="0">
              <a:buNone/>
            </a:pPr>
            <a:r>
              <a:rPr lang="en-US" b="1" i="1" dirty="0">
                <a:latin typeface="Franklin Gothic Book" panose="020B0503020102020204" pitchFamily="34" charset="0"/>
              </a:rPr>
              <a:t>Occasion Distribution- </a:t>
            </a:r>
            <a:r>
              <a:rPr lang="en-US" dirty="0">
                <a:latin typeface="Franklin Gothic Book" panose="020B0503020102020204" pitchFamily="34" charset="0"/>
              </a:rPr>
              <a:t>% </a:t>
            </a:r>
            <a:r>
              <a:rPr lang="en-US" b="1" i="1" u="sng" dirty="0">
                <a:latin typeface="Franklin Gothic Book" panose="020B0503020102020204" pitchFamily="34" charset="0"/>
              </a:rPr>
              <a:t>across</a:t>
            </a:r>
            <a:r>
              <a:rPr lang="en-US" dirty="0">
                <a:latin typeface="Franklin Gothic Book" panose="020B0503020102020204" pitchFamily="34" charset="0"/>
              </a:rPr>
              <a:t> occasions.  This number will total to 100%</a:t>
            </a:r>
          </a:p>
          <a:p>
            <a:pPr marL="0" indent="0">
              <a:buNone/>
            </a:pPr>
            <a:r>
              <a:rPr lang="en-US" b="1" i="1" dirty="0">
                <a:latin typeface="Franklin Gothic Book" panose="020B0503020102020204" pitchFamily="34" charset="0"/>
              </a:rPr>
              <a:t>Occasion share- </a:t>
            </a:r>
            <a:r>
              <a:rPr lang="en-US" dirty="0">
                <a:latin typeface="Franklin Gothic Book" panose="020B0503020102020204" pitchFamily="34" charset="0"/>
              </a:rPr>
              <a:t>a category/brand’s share </a:t>
            </a:r>
            <a:r>
              <a:rPr lang="en-US" b="1" i="1" u="sng" dirty="0">
                <a:latin typeface="Franklin Gothic Book" panose="020B0503020102020204" pitchFamily="34" charset="0"/>
              </a:rPr>
              <a:t>within</a:t>
            </a:r>
            <a:r>
              <a:rPr lang="en-US" dirty="0">
                <a:latin typeface="Franklin Gothic Book" panose="020B0503020102020204" pitchFamily="34" charset="0"/>
              </a:rPr>
              <a:t> an occasion.  </a:t>
            </a:r>
          </a:p>
          <a:p>
            <a:pPr marL="0" indent="0">
              <a:buNone/>
            </a:pPr>
            <a:r>
              <a:rPr lang="en-US" b="1" i="1" dirty="0">
                <a:latin typeface="Franklin Gothic Book" panose="020B0503020102020204" pitchFamily="34" charset="0"/>
              </a:rPr>
              <a:t>Sales-</a:t>
            </a:r>
            <a:r>
              <a:rPr lang="en-US" dirty="0">
                <a:latin typeface="Franklin Gothic Book" panose="020B0503020102020204" pitchFamily="34" charset="0"/>
              </a:rPr>
              <a:t>  Nielsen Dollar Sales</a:t>
            </a:r>
          </a:p>
          <a:p>
            <a:pPr marL="0" indent="0">
              <a:buNone/>
            </a:pPr>
            <a:r>
              <a:rPr lang="en-US" b="1" i="1" dirty="0">
                <a:latin typeface="Franklin Gothic Book" panose="020B0503020102020204" pitchFamily="34" charset="0"/>
              </a:rPr>
              <a:t>Dol/Point- </a:t>
            </a:r>
            <a:r>
              <a:rPr lang="en-US" dirty="0">
                <a:latin typeface="Franklin Gothic Book" panose="020B0503020102020204" pitchFamily="34" charset="0"/>
              </a:rPr>
              <a:t>Dollar per Point of incremental gain</a:t>
            </a:r>
          </a:p>
        </p:txBody>
      </p:sp>
    </p:spTree>
    <p:extLst>
      <p:ext uri="{BB962C8B-B14F-4D97-AF65-F5344CB8AC3E}">
        <p14:creationId xmlns:p14="http://schemas.microsoft.com/office/powerpoint/2010/main" val="26958052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96465B73-888D-47D7-ADF9-730B04BD07FE}"/>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345147" cy="276999"/>
            </a:xfrm>
            <a:prstGeom prst="rect">
              <a:avLst/>
            </a:prstGeom>
          </p:spPr>
          <p:txBody>
            <a:bodyPr wrap="none" anchor="ctr">
              <a:spAutoFit/>
            </a:bodyPr>
            <a:lstStyle/>
            <a:p>
              <a:pPr fontAlgn="t"/>
              <a:r>
                <a:rPr lang="en-US" sz="1200" b="1" dirty="0">
                  <a:latin typeface="Franklin Gothic Book" panose="020B0503020102020204" pitchFamily="34" charset="0"/>
                </a:rPr>
                <a:t>SNACKING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a:t>
            </a:r>
          </a:p>
          <a:p>
            <a:pPr marL="0" rtl="0" eaLnBrk="1" fontAlgn="ctr" latinLnBrk="0" hangingPunct="1">
              <a:spcBef>
                <a:spcPts val="0"/>
              </a:spcBef>
              <a:spcAft>
                <a:spcPts val="0"/>
              </a:spcAft>
            </a:pPr>
            <a:r>
              <a:rPr lang="en-US" sz="1400" dirty="0"/>
              <a:t>(</a:t>
            </a:r>
            <a:r>
              <a:rPr lang="en-US" sz="1600" dirty="0"/>
              <a:t>Mid Morning Snack, Afternoon Snack, After Work/School Bite, Evening Me, Evening we, Bedtime/Late Night Snack</a:t>
            </a:r>
            <a:r>
              <a:rPr lang="en-US" sz="1400" dirty="0"/>
              <a:t>)</a:t>
            </a:r>
            <a:endParaRPr lang="en-US" sz="2000" dirty="0"/>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3023330688"/>
              </p:ext>
            </p:extLst>
          </p:nvPr>
        </p:nvGraphicFramePr>
        <p:xfrm>
          <a:off x="449705" y="2006592"/>
          <a:ext cx="5394958" cy="4204617"/>
        </p:xfrm>
        <a:graphic>
          <a:graphicData uri="http://schemas.openxmlformats.org/drawingml/2006/table">
            <a:tbl>
              <a:tblPr firstRow="1" bandRow="1">
                <a:tableStyleId>{9D7B26C5-4107-4FEC-AEDC-1716B250A1EF}</a:tableStyleId>
              </a:tblPr>
              <a:tblGrid>
                <a:gridCol w="771948">
                  <a:extLst>
                    <a:ext uri="{9D8B030D-6E8A-4147-A177-3AD203B41FA5}">
                      <a16:colId xmlns:a16="http://schemas.microsoft.com/office/drawing/2014/main" val="4076324199"/>
                    </a:ext>
                  </a:extLst>
                </a:gridCol>
                <a:gridCol w="924602">
                  <a:extLst>
                    <a:ext uri="{9D8B030D-6E8A-4147-A177-3AD203B41FA5}">
                      <a16:colId xmlns:a16="http://schemas.microsoft.com/office/drawing/2014/main" val="3511605551"/>
                    </a:ext>
                  </a:extLst>
                </a:gridCol>
                <a:gridCol w="924602">
                  <a:extLst>
                    <a:ext uri="{9D8B030D-6E8A-4147-A177-3AD203B41FA5}">
                      <a16:colId xmlns:a16="http://schemas.microsoft.com/office/drawing/2014/main" val="1337717583"/>
                    </a:ext>
                  </a:extLst>
                </a:gridCol>
                <a:gridCol w="924602">
                  <a:extLst>
                    <a:ext uri="{9D8B030D-6E8A-4147-A177-3AD203B41FA5}">
                      <a16:colId xmlns:a16="http://schemas.microsoft.com/office/drawing/2014/main" val="1752148256"/>
                    </a:ext>
                  </a:extLst>
                </a:gridCol>
                <a:gridCol w="924602">
                  <a:extLst>
                    <a:ext uri="{9D8B030D-6E8A-4147-A177-3AD203B41FA5}">
                      <a16:colId xmlns:a16="http://schemas.microsoft.com/office/drawing/2014/main" val="2280144050"/>
                    </a:ext>
                  </a:extLst>
                </a:gridCol>
                <a:gridCol w="924602">
                  <a:extLst>
                    <a:ext uri="{9D8B030D-6E8A-4147-A177-3AD203B41FA5}">
                      <a16:colId xmlns:a16="http://schemas.microsoft.com/office/drawing/2014/main" val="126504659"/>
                    </a:ext>
                  </a:extLst>
                </a:gridCol>
              </a:tblGrid>
              <a:tr h="332824">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300461">
                <a:tc>
                  <a:txBody>
                    <a:bodyPr/>
                    <a:lstStyle/>
                    <a:p>
                      <a:pPr lvl="0">
                        <a:buNone/>
                      </a:pPr>
                      <a:r>
                        <a:rPr lang="en-US" sz="800" dirty="0">
                          <a:latin typeface="Franklin Gothic Book" panose="020B0503020102020204" pitchFamily="34" charset="0"/>
                        </a:rPr>
                        <a:t>Dollars</a:t>
                      </a:r>
                    </a:p>
                    <a:p>
                      <a:pPr lvl="0">
                        <a:buNone/>
                      </a:pPr>
                      <a:r>
                        <a:rPr lang="en-US" sz="600" dirty="0">
                          <a:latin typeface="Franklin Gothic Book" panose="020B0503020102020204" pitchFamily="34" charset="0"/>
                        </a:rPr>
                        <a:t>(Euromonitor)</a:t>
                      </a:r>
                      <a:endParaRPr lang="en-US" sz="500" dirty="0">
                        <a:latin typeface="Franklin Gothic Book" panose="020B0503020102020204" pitchFamily="34" charset="0"/>
                      </a:endParaRP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buNone/>
                      </a:pPr>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buNone/>
                      </a:pPr>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buNone/>
                      </a:pPr>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buNone/>
                      </a:pPr>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buNone/>
                      </a:pPr>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379033">
                <a:tc>
                  <a:txBody>
                    <a:bodyPr/>
                    <a:lstStyle/>
                    <a:p>
                      <a:pPr lvl="0">
                        <a:buNone/>
                      </a:pPr>
                      <a:r>
                        <a:rPr lang="en-US" sz="800" dirty="0">
                          <a:latin typeface="Franklin Gothic Book" panose="020B0503020102020204" pitchFamily="34" charset="0"/>
                        </a:rPr>
                        <a:t>Avg Items per Occasions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25346">
                <a:tc gridSpan="6">
                  <a:txBody>
                    <a:bodyPr/>
                    <a:lstStyle/>
                    <a:p>
                      <a:r>
                        <a:rPr lang="en-US" sz="900" b="0" dirty="0">
                          <a:latin typeface="+mj-lt"/>
                        </a:rPr>
                        <a:t>Annual Occasions Per Capita</a:t>
                      </a:r>
                    </a:p>
                  </a:txBody>
                  <a:tcPr marL="45720" marR="4572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solidFill>
                          <a:srgbClr val="FF0000"/>
                        </a:solidFill>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62408">
                <a:tc>
                  <a:txBody>
                    <a:bodyPr/>
                    <a:lstStyle/>
                    <a:p>
                      <a:r>
                        <a:rPr lang="en-US" sz="800" dirty="0">
                          <a:latin typeface="Franklin Gothic Book" panose="020B0503020102020204" pitchFamily="34" charset="0"/>
                        </a:rPr>
                        <a:t>Alpha</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62408">
                <a:tc>
                  <a:txBody>
                    <a:bodyPr/>
                    <a:lstStyle/>
                    <a:p>
                      <a:r>
                        <a:rPr lang="en-US" sz="800" dirty="0">
                          <a:latin typeface="Franklin Gothic Book" panose="020B0503020102020204" pitchFamily="34" charset="0"/>
                        </a:rPr>
                        <a:t>Gen Z</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62408">
                <a:tc>
                  <a:txBody>
                    <a:bodyPr/>
                    <a:lstStyle/>
                    <a:p>
                      <a:pPr lvl="0">
                        <a:buNone/>
                      </a:pPr>
                      <a:r>
                        <a:rPr lang="en-US" sz="800" dirty="0">
                          <a:latin typeface="Franklin Gothic Book" panose="020B0503020102020204" pitchFamily="34" charset="0"/>
                        </a:rPr>
                        <a:t>Millennial</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62408">
                <a:tc>
                  <a:txBody>
                    <a:bodyPr/>
                    <a:lstStyle/>
                    <a:p>
                      <a:pPr lvl="0">
                        <a:buNone/>
                      </a:pPr>
                      <a:r>
                        <a:rPr lang="en-US" sz="800" dirty="0">
                          <a:latin typeface="Franklin Gothic Book" panose="020B0503020102020204" pitchFamily="34" charset="0"/>
                        </a:rPr>
                        <a:t>Gen X</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62408">
                <a:tc>
                  <a:txBody>
                    <a:bodyPr/>
                    <a:lstStyle/>
                    <a:p>
                      <a:pPr lvl="0">
                        <a:buNone/>
                      </a:pPr>
                      <a:r>
                        <a:rPr lang="en-US" sz="800" dirty="0">
                          <a:latin typeface="Franklin Gothic Book" panose="020B0503020102020204" pitchFamily="34" charset="0"/>
                        </a:rPr>
                        <a:t>Boomers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62408">
                <a:tc>
                  <a:txBody>
                    <a:bodyPr/>
                    <a:lstStyle/>
                    <a:p>
                      <a:pPr lvl="0">
                        <a:buNone/>
                      </a:pPr>
                      <a:r>
                        <a:rPr lang="en-US" sz="800" dirty="0">
                          <a:latin typeface="Franklin Gothic Book" panose="020B0503020102020204" pitchFamily="34" charset="0"/>
                        </a:rPr>
                        <a:t>HH w/Kids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62408">
                <a:tc>
                  <a:txBody>
                    <a:bodyPr/>
                    <a:lstStyle/>
                    <a:p>
                      <a:r>
                        <a:rPr lang="en-US" sz="800" dirty="0">
                          <a:latin typeface="Franklin Gothic Book" panose="020B0503020102020204" pitchFamily="34" charset="0"/>
                        </a:rPr>
                        <a:t>Low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62408">
                <a:tc>
                  <a:txBody>
                    <a:bodyPr/>
                    <a:lstStyle/>
                    <a:p>
                      <a:r>
                        <a:rPr lang="en-US" sz="800" dirty="0">
                          <a:latin typeface="Franklin Gothic Book" panose="020B0503020102020204" pitchFamily="34" charset="0"/>
                        </a:rPr>
                        <a:t>Mid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62408">
                <a:tc>
                  <a:txBody>
                    <a:bodyPr/>
                    <a:lstStyle/>
                    <a:p>
                      <a:r>
                        <a:rPr lang="en-US" sz="800" dirty="0">
                          <a:latin typeface="Franklin Gothic Book" panose="020B0503020102020204" pitchFamily="34" charset="0"/>
                        </a:rPr>
                        <a:t>High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332824">
                <a:tc>
                  <a:txBody>
                    <a:bodyPr/>
                    <a:lstStyle/>
                    <a:p>
                      <a:r>
                        <a:rPr lang="en-US" sz="800" dirty="0">
                          <a:latin typeface="Franklin Gothic Book" panose="020B0503020102020204" pitchFamily="34" charset="0"/>
                        </a:rPr>
                        <a:t>African American</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r h="262408">
                <a:tc>
                  <a:txBody>
                    <a:bodyPr/>
                    <a:lstStyle/>
                    <a:p>
                      <a:pPr lvl="0">
                        <a:buNone/>
                      </a:pPr>
                      <a:r>
                        <a:rPr lang="en-US" sz="800" dirty="0">
                          <a:latin typeface="Franklin Gothic Book" panose="020B0503020102020204" pitchFamily="34" charset="0"/>
                        </a:rPr>
                        <a:t>Hispanic</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67653502"/>
                  </a:ext>
                </a:extLst>
              </a:tr>
            </a:tbl>
          </a:graphicData>
        </a:graphic>
      </p:graphicFrame>
      <p:graphicFrame>
        <p:nvGraphicFramePr>
          <p:cNvPr id="47" name="Table2">
            <a:extLst>
              <a:ext uri="{FF2B5EF4-FFF2-40B4-BE49-F238E27FC236}">
                <a16:creationId xmlns:a16="http://schemas.microsoft.com/office/drawing/2014/main" id="{2CD53A1C-D5A4-4C00-AF10-CC0F1E188319}"/>
              </a:ext>
            </a:extLst>
          </p:cNvPr>
          <p:cNvGraphicFramePr>
            <a:graphicFrameLocks noGrp="1"/>
          </p:cNvGraphicFramePr>
          <p:nvPr>
            <p:extLst>
              <p:ext uri="{D42A27DB-BD31-4B8C-83A1-F6EECF244321}">
                <p14:modId xmlns:p14="http://schemas.microsoft.com/office/powerpoint/2010/main" val="2979155463"/>
              </p:ext>
            </p:extLst>
          </p:nvPr>
        </p:nvGraphicFramePr>
        <p:xfrm>
          <a:off x="6143348" y="3508063"/>
          <a:ext cx="5789354" cy="2712493"/>
        </p:xfrm>
        <a:graphic>
          <a:graphicData uri="http://schemas.openxmlformats.org/drawingml/2006/table">
            <a:tbl>
              <a:tblPr firstRow="1" bandRow="1">
                <a:tableStyleId>{9D7B26C5-4107-4FEC-AEDC-1716B250A1EF}</a:tableStyleId>
              </a:tblPr>
              <a:tblGrid>
                <a:gridCol w="1393794">
                  <a:extLst>
                    <a:ext uri="{9D8B030D-6E8A-4147-A177-3AD203B41FA5}">
                      <a16:colId xmlns:a16="http://schemas.microsoft.com/office/drawing/2014/main" val="4076324199"/>
                    </a:ext>
                  </a:extLst>
                </a:gridCol>
                <a:gridCol w="879112">
                  <a:extLst>
                    <a:ext uri="{9D8B030D-6E8A-4147-A177-3AD203B41FA5}">
                      <a16:colId xmlns:a16="http://schemas.microsoft.com/office/drawing/2014/main" val="3511605551"/>
                    </a:ext>
                  </a:extLst>
                </a:gridCol>
                <a:gridCol w="879112">
                  <a:extLst>
                    <a:ext uri="{9D8B030D-6E8A-4147-A177-3AD203B41FA5}">
                      <a16:colId xmlns:a16="http://schemas.microsoft.com/office/drawing/2014/main" val="1337717583"/>
                    </a:ext>
                  </a:extLst>
                </a:gridCol>
                <a:gridCol w="879112">
                  <a:extLst>
                    <a:ext uri="{9D8B030D-6E8A-4147-A177-3AD203B41FA5}">
                      <a16:colId xmlns:a16="http://schemas.microsoft.com/office/drawing/2014/main" val="1752148256"/>
                    </a:ext>
                  </a:extLst>
                </a:gridCol>
                <a:gridCol w="879112">
                  <a:extLst>
                    <a:ext uri="{9D8B030D-6E8A-4147-A177-3AD203B41FA5}">
                      <a16:colId xmlns:a16="http://schemas.microsoft.com/office/drawing/2014/main" val="2280144050"/>
                    </a:ext>
                  </a:extLst>
                </a:gridCol>
                <a:gridCol w="879112">
                  <a:extLst>
                    <a:ext uri="{9D8B030D-6E8A-4147-A177-3AD203B41FA5}">
                      <a16:colId xmlns:a16="http://schemas.microsoft.com/office/drawing/2014/main" val="126504659"/>
                    </a:ext>
                  </a:extLst>
                </a:gridCol>
              </a:tblGrid>
              <a:tr h="386895">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a:t>
                      </a:r>
                    </a:p>
                    <a:p>
                      <a:pPr algn="ctr"/>
                      <a:r>
                        <a:rPr lang="en-US" sz="1000" b="0" dirty="0">
                          <a:latin typeface="Franklin Gothic Medium" panose="020B0603020102020204" pitchFamily="34" charset="0"/>
                        </a:rPr>
                        <a:t>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00849">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40761">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67851">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00849">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00849">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00849">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00849">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00849">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00849">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00849">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58437345"/>
                  </a:ext>
                </a:extLst>
              </a:tr>
              <a:tr h="200849">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637268478"/>
                  </a:ext>
                </a:extLst>
              </a:tr>
            </a:tbl>
          </a:graphicData>
        </a:graphic>
      </p:graphicFrame>
      <p:graphicFrame>
        <p:nvGraphicFramePr>
          <p:cNvPr id="48" name="Chart1">
            <a:extLst>
              <a:ext uri="{FF2B5EF4-FFF2-40B4-BE49-F238E27FC236}">
                <a16:creationId xmlns:a16="http://schemas.microsoft.com/office/drawing/2014/main" id="{3FDB92F8-D22A-4B89-A5D4-6A10EB8BABF8}"/>
              </a:ext>
            </a:extLst>
          </p:cNvPr>
          <p:cNvGraphicFramePr>
            <a:graphicFrameLocks/>
          </p:cNvGraphicFramePr>
          <p:nvPr>
            <p:extLst>
              <p:ext uri="{D42A27DB-BD31-4B8C-83A1-F6EECF244321}">
                <p14:modId xmlns:p14="http://schemas.microsoft.com/office/powerpoint/2010/main" val="3117968400"/>
              </p:ext>
            </p:extLst>
          </p:nvPr>
        </p:nvGraphicFramePr>
        <p:xfrm>
          <a:off x="7631289" y="2348950"/>
          <a:ext cx="2528711" cy="1080050"/>
        </p:xfrm>
        <a:graphic>
          <a:graphicData uri="http://schemas.openxmlformats.org/drawingml/2006/chart">
            <c:chart xmlns:c="http://schemas.openxmlformats.org/drawingml/2006/chart" xmlns:r="http://schemas.openxmlformats.org/officeDocument/2006/relationships" r:id="rId5"/>
          </a:graphicData>
        </a:graphic>
      </p:graphicFrame>
      <p:pic>
        <p:nvPicPr>
          <p:cNvPr id="58" name="Picture 57">
            <a:extLst>
              <a:ext uri="{FF2B5EF4-FFF2-40B4-BE49-F238E27FC236}">
                <a16:creationId xmlns:a16="http://schemas.microsoft.com/office/drawing/2014/main" id="{10E09685-587B-4C7F-9FEF-A130EABD8085}"/>
              </a:ext>
            </a:extLst>
          </p:cNvPr>
          <p:cNvPicPr/>
          <p:nvPr/>
        </p:nvPicPr>
        <p:blipFill>
          <a:blip r:embed="rId6">
            <a:extLst>
              <a:ext uri="{28A0092B-C50C-407E-A947-70E740481C1C}">
                <a14:useLocalDpi xmlns:a14="http://schemas.microsoft.com/office/drawing/2010/main"/>
              </a:ext>
            </a:extLst>
          </a:blip>
          <a:stretch>
            <a:fillRect/>
          </a:stretch>
        </p:blipFill>
        <p:spPr>
          <a:xfrm>
            <a:off x="6143348" y="3900322"/>
            <a:ext cx="5789354" cy="45719"/>
          </a:xfrm>
          <a:prstGeom prst="rect">
            <a:avLst/>
          </a:prstGeom>
        </p:spPr>
      </p:pic>
      <p:pic>
        <p:nvPicPr>
          <p:cNvPr id="24" name="Picture 23">
            <a:extLst>
              <a:ext uri="{FF2B5EF4-FFF2-40B4-BE49-F238E27FC236}">
                <a16:creationId xmlns:a16="http://schemas.microsoft.com/office/drawing/2014/main" id="{BCB3E5C1-FB58-47CF-AF1D-5AAD80092977}"/>
              </a:ext>
            </a:extLst>
          </p:cNvPr>
          <p:cNvPicPr>
            <a:picLocks noChangeAspect="1"/>
          </p:cNvPicPr>
          <p:nvPr/>
        </p:nvPicPr>
        <p:blipFill>
          <a:blip r:embed="rId7"/>
          <a:stretch>
            <a:fillRect/>
          </a:stretch>
        </p:blipFill>
        <p:spPr>
          <a:xfrm>
            <a:off x="6128742" y="1977354"/>
            <a:ext cx="362896" cy="362027"/>
          </a:xfrm>
          <a:prstGeom prst="rect">
            <a:avLst/>
          </a:prstGeom>
        </p:spPr>
      </p:pic>
      <p:cxnSp>
        <p:nvCxnSpPr>
          <p:cNvPr id="26" name="Straight Connector 25">
            <a:extLst>
              <a:ext uri="{FF2B5EF4-FFF2-40B4-BE49-F238E27FC236}">
                <a16:creationId xmlns:a16="http://schemas.microsoft.com/office/drawing/2014/main" id="{E2298140-1B02-4333-8BA7-96D9F31A2515}"/>
              </a:ext>
            </a:extLst>
          </p:cNvPr>
          <p:cNvCxnSpPr/>
          <p:nvPr/>
        </p:nvCxnSpPr>
        <p:spPr>
          <a:xfrm>
            <a:off x="7879608" y="391122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BD376A4-E9E0-47CC-AF25-8ED02CA3FEE8}"/>
              </a:ext>
            </a:extLst>
          </p:cNvPr>
          <p:cNvCxnSpPr/>
          <p:nvPr/>
        </p:nvCxnSpPr>
        <p:spPr>
          <a:xfrm>
            <a:off x="8775517" y="391122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2D8B505-FE3D-40BB-B07F-5C12C63AB768}"/>
              </a:ext>
            </a:extLst>
          </p:cNvPr>
          <p:cNvCxnSpPr/>
          <p:nvPr/>
        </p:nvCxnSpPr>
        <p:spPr>
          <a:xfrm>
            <a:off x="9671426" y="391122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C0F88CD-E794-4A5F-ADEA-9CD2A01FA7E5}"/>
              </a:ext>
            </a:extLst>
          </p:cNvPr>
          <p:cNvCxnSpPr/>
          <p:nvPr/>
        </p:nvCxnSpPr>
        <p:spPr>
          <a:xfrm>
            <a:off x="10567335" y="391122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FCB235C-A39C-4C81-9DD4-FA63307D93E2}"/>
              </a:ext>
            </a:extLst>
          </p:cNvPr>
          <p:cNvCxnSpPr/>
          <p:nvPr/>
        </p:nvCxnSpPr>
        <p:spPr>
          <a:xfrm>
            <a:off x="11463243" y="391122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489B40E2-12D5-46B0-BB68-AA157390A5C1}"/>
              </a:ext>
            </a:extLst>
          </p:cNvPr>
          <p:cNvGrpSpPr/>
          <p:nvPr/>
        </p:nvGrpSpPr>
        <p:grpSpPr>
          <a:xfrm>
            <a:off x="377685" y="2344906"/>
            <a:ext cx="5525962" cy="45719"/>
            <a:chOff x="377685" y="2376805"/>
            <a:chExt cx="5525962" cy="45720"/>
          </a:xfrm>
        </p:grpSpPr>
        <p:pic>
          <p:nvPicPr>
            <p:cNvPr id="34" name="Picture 33">
              <a:extLst>
                <a:ext uri="{FF2B5EF4-FFF2-40B4-BE49-F238E27FC236}">
                  <a16:creationId xmlns:a16="http://schemas.microsoft.com/office/drawing/2014/main" id="{7CBEF835-FA6E-4824-B304-2EBF055E19D7}"/>
                </a:ext>
              </a:extLst>
            </p:cNvPr>
            <p:cNvPicPr/>
            <p:nvPr/>
          </p:nvPicPr>
          <p:blipFill>
            <a:blip r:embed="rId6">
              <a:extLst>
                <a:ext uri="{28A0092B-C50C-407E-A947-70E740481C1C}">
                  <a14:useLocalDpi xmlns:a14="http://schemas.microsoft.com/office/drawing/2010/main"/>
                </a:ext>
              </a:extLst>
            </a:blip>
            <a:stretch>
              <a:fillRect/>
            </a:stretch>
          </p:blipFill>
          <p:spPr>
            <a:xfrm>
              <a:off x="377685" y="2376805"/>
              <a:ext cx="5525962" cy="45720"/>
            </a:xfrm>
            <a:prstGeom prst="rect">
              <a:avLst/>
            </a:prstGeom>
          </p:spPr>
        </p:pic>
        <p:cxnSp>
          <p:nvCxnSpPr>
            <p:cNvPr id="36" name="Straight Connector 35">
              <a:extLst>
                <a:ext uri="{FF2B5EF4-FFF2-40B4-BE49-F238E27FC236}">
                  <a16:creationId xmlns:a16="http://schemas.microsoft.com/office/drawing/2014/main" id="{7DCAAEBF-EDEB-4C57-9A5A-8E9805276F8F}"/>
                </a:ext>
              </a:extLst>
            </p:cNvPr>
            <p:cNvCxnSpPr/>
            <p:nvPr/>
          </p:nvCxnSpPr>
          <p:spPr>
            <a:xfrm>
              <a:off x="1555610"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DA6C769-9800-4B72-9A1B-901B7E2CF7D8}"/>
                </a:ext>
              </a:extLst>
            </p:cNvPr>
            <p:cNvCxnSpPr/>
            <p:nvPr/>
          </p:nvCxnSpPr>
          <p:spPr>
            <a:xfrm>
              <a:off x="2492911"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188D5B5-113E-4EF3-80B9-1913706F9974}"/>
                </a:ext>
              </a:extLst>
            </p:cNvPr>
            <p:cNvCxnSpPr/>
            <p:nvPr/>
          </p:nvCxnSpPr>
          <p:spPr>
            <a:xfrm>
              <a:off x="3430212"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9EA6A4E-E64A-4361-AA7C-F34BA0E973C8}"/>
                </a:ext>
              </a:extLst>
            </p:cNvPr>
            <p:cNvCxnSpPr/>
            <p:nvPr/>
          </p:nvCxnSpPr>
          <p:spPr>
            <a:xfrm>
              <a:off x="43675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9891597-4020-4233-AEB2-97B15C560FD9}"/>
                </a:ext>
              </a:extLst>
            </p:cNvPr>
            <p:cNvCxnSpPr/>
            <p:nvPr/>
          </p:nvCxnSpPr>
          <p:spPr>
            <a:xfrm>
              <a:off x="53048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57" name="Rectangle 56">
            <a:extLst>
              <a:ext uri="{FF2B5EF4-FFF2-40B4-BE49-F238E27FC236}">
                <a16:creationId xmlns:a16="http://schemas.microsoft.com/office/drawing/2014/main" id="{DE76113B-618E-4C5F-8EC3-A7234EEF2F52}"/>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60" name="Group 59">
            <a:extLst>
              <a:ext uri="{FF2B5EF4-FFF2-40B4-BE49-F238E27FC236}">
                <a16:creationId xmlns:a16="http://schemas.microsoft.com/office/drawing/2014/main" id="{DCD9E6C1-9F00-4467-8880-AD6D44343922}"/>
              </a:ext>
            </a:extLst>
          </p:cNvPr>
          <p:cNvGrpSpPr/>
          <p:nvPr/>
        </p:nvGrpSpPr>
        <p:grpSpPr>
          <a:xfrm>
            <a:off x="3692976" y="6453235"/>
            <a:ext cx="6309360" cy="369332"/>
            <a:chOff x="3692976" y="6453235"/>
            <a:chExt cx="6309360" cy="369332"/>
          </a:xfrm>
        </p:grpSpPr>
        <p:sp>
          <p:nvSpPr>
            <p:cNvPr id="62" name="TextBox 61">
              <a:extLst>
                <a:ext uri="{FF2B5EF4-FFF2-40B4-BE49-F238E27FC236}">
                  <a16:creationId xmlns:a16="http://schemas.microsoft.com/office/drawing/2014/main" id="{109DB1D2-22D0-4497-9144-C939121DEBD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63" name="Flowchart: Connector 62">
              <a:extLst>
                <a:ext uri="{FF2B5EF4-FFF2-40B4-BE49-F238E27FC236}">
                  <a16:creationId xmlns:a16="http://schemas.microsoft.com/office/drawing/2014/main" id="{EFCD1611-F644-4EDF-A413-74E603D7B84E}"/>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4" name="Flowchart: Connector 63">
              <a:extLst>
                <a:ext uri="{FF2B5EF4-FFF2-40B4-BE49-F238E27FC236}">
                  <a16:creationId xmlns:a16="http://schemas.microsoft.com/office/drawing/2014/main" id="{9ADA5DAD-1E02-4671-82A7-F980F94BBB50}"/>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0815513D-535F-4D46-A9E2-887509A8B0E7}"/>
              </a:ext>
            </a:extLst>
          </p:cNvPr>
          <p:cNvSpPr>
            <a:spLocks noGrp="1"/>
          </p:cNvSpPr>
          <p:nvPr>
            <p:ph type="sldNum" sz="quarter" idx="4"/>
          </p:nvPr>
        </p:nvSpPr>
        <p:spPr/>
        <p:txBody>
          <a:bodyPr/>
          <a:lstStyle/>
          <a:p>
            <a:fld id="{A26DCA39-FE7E-4B33-9419-C9BB65BD885E}" type="slidenum">
              <a:rPr lang="en-US" smtClean="0"/>
              <a:t>30</a:t>
            </a:fld>
            <a:endParaRPr lang="en-US"/>
          </a:p>
        </p:txBody>
      </p:sp>
    </p:spTree>
    <p:extLst>
      <p:ext uri="{BB962C8B-B14F-4D97-AF65-F5344CB8AC3E}">
        <p14:creationId xmlns:p14="http://schemas.microsoft.com/office/powerpoint/2010/main" val="379923036"/>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EBDD7109-34D1-45B7-B583-FAC4F9A074F7}"/>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345147" cy="276999"/>
            </a:xfrm>
            <a:prstGeom prst="rect">
              <a:avLst/>
            </a:prstGeom>
          </p:spPr>
          <p:txBody>
            <a:bodyPr wrap="none" anchor="ctr">
              <a:spAutoFit/>
            </a:bodyPr>
            <a:lstStyle/>
            <a:p>
              <a:pPr fontAlgn="t"/>
              <a:r>
                <a:rPr lang="en-US" sz="1200" b="1" dirty="0">
                  <a:latin typeface="Franklin Gothic Book" panose="020B0503020102020204" pitchFamily="34" charset="0"/>
                </a:rPr>
                <a:t>SNACKING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overview</a:t>
            </a: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92" name="Rectangle 91">
            <a:extLst>
              <a:ext uri="{FF2B5EF4-FFF2-40B4-BE49-F238E27FC236}">
                <a16:creationId xmlns:a16="http://schemas.microsoft.com/office/drawing/2014/main" id="{75EE7458-CEAD-6642-B8F3-E785899CF497}"/>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3427969602"/>
              </p:ext>
            </p:extLst>
          </p:nvPr>
        </p:nvGraphicFramePr>
        <p:xfrm>
          <a:off x="449705" y="2006589"/>
          <a:ext cx="5377365" cy="4193779"/>
        </p:xfrm>
        <a:graphic>
          <a:graphicData uri="http://schemas.openxmlformats.org/drawingml/2006/table">
            <a:tbl>
              <a:tblPr firstRow="1" bandRow="1">
                <a:tableStyleId>{9D7B26C5-4107-4FEC-AEDC-1716B250A1EF}</a:tableStyleId>
              </a:tblPr>
              <a:tblGrid>
                <a:gridCol w="757176">
                  <a:extLst>
                    <a:ext uri="{9D8B030D-6E8A-4147-A177-3AD203B41FA5}">
                      <a16:colId xmlns:a16="http://schemas.microsoft.com/office/drawing/2014/main" val="4076324199"/>
                    </a:ext>
                  </a:extLst>
                </a:gridCol>
                <a:gridCol w="660027">
                  <a:extLst>
                    <a:ext uri="{9D8B030D-6E8A-4147-A177-3AD203B41FA5}">
                      <a16:colId xmlns:a16="http://schemas.microsoft.com/office/drawing/2014/main" val="3511605551"/>
                    </a:ext>
                  </a:extLst>
                </a:gridCol>
                <a:gridCol w="660027">
                  <a:extLst>
                    <a:ext uri="{9D8B030D-6E8A-4147-A177-3AD203B41FA5}">
                      <a16:colId xmlns:a16="http://schemas.microsoft.com/office/drawing/2014/main" val="1337717583"/>
                    </a:ext>
                  </a:extLst>
                </a:gridCol>
                <a:gridCol w="660027">
                  <a:extLst>
                    <a:ext uri="{9D8B030D-6E8A-4147-A177-3AD203B41FA5}">
                      <a16:colId xmlns:a16="http://schemas.microsoft.com/office/drawing/2014/main" val="3909185304"/>
                    </a:ext>
                  </a:extLst>
                </a:gridCol>
                <a:gridCol w="660027">
                  <a:extLst>
                    <a:ext uri="{9D8B030D-6E8A-4147-A177-3AD203B41FA5}">
                      <a16:colId xmlns:a16="http://schemas.microsoft.com/office/drawing/2014/main" val="3002549530"/>
                    </a:ext>
                  </a:extLst>
                </a:gridCol>
                <a:gridCol w="660027">
                  <a:extLst>
                    <a:ext uri="{9D8B030D-6E8A-4147-A177-3AD203B41FA5}">
                      <a16:colId xmlns:a16="http://schemas.microsoft.com/office/drawing/2014/main" val="1752148256"/>
                    </a:ext>
                  </a:extLst>
                </a:gridCol>
                <a:gridCol w="660027">
                  <a:extLst>
                    <a:ext uri="{9D8B030D-6E8A-4147-A177-3AD203B41FA5}">
                      <a16:colId xmlns:a16="http://schemas.microsoft.com/office/drawing/2014/main" val="2280144050"/>
                    </a:ext>
                  </a:extLst>
                </a:gridCol>
                <a:gridCol w="660027">
                  <a:extLst>
                    <a:ext uri="{9D8B030D-6E8A-4147-A177-3AD203B41FA5}">
                      <a16:colId xmlns:a16="http://schemas.microsoft.com/office/drawing/2014/main" val="126504659"/>
                    </a:ext>
                  </a:extLst>
                </a:gridCol>
              </a:tblGrid>
              <a:tr h="356314">
                <a:tc>
                  <a:txBody>
                    <a:bodyPr/>
                    <a:lstStyle/>
                    <a:p>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marL="45720" marR="0" marT="0" marB="0"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94463">
                <a:tc>
                  <a:txBody>
                    <a:bodyPr/>
                    <a:lstStyle/>
                    <a:p>
                      <a:pPr lvl="0">
                        <a:buNone/>
                      </a:pPr>
                      <a:r>
                        <a:rPr lang="en-US" sz="900" dirty="0">
                          <a:latin typeface="Franklin Gothic Book" panose="020B0503020102020204" pitchFamily="34" charset="0"/>
                        </a:rPr>
                        <a:t>Dollars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94463">
                <a:tc>
                  <a:txBody>
                    <a:bodyPr/>
                    <a:lstStyle/>
                    <a:p>
                      <a:pPr lvl="0">
                        <a:buNone/>
                      </a:pPr>
                      <a:r>
                        <a:rPr lang="en-US" sz="900" dirty="0">
                          <a:latin typeface="Franklin Gothic Book" panose="020B0503020102020204" pitchFamily="34" charset="0"/>
                        </a:rPr>
                        <a:t>Avg Items per Person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94463">
                <a:tc>
                  <a:txBody>
                    <a:bodyPr/>
                    <a:lstStyle/>
                    <a:p>
                      <a:r>
                        <a:rPr lang="en-US" sz="900" dirty="0">
                          <a:latin typeface="Franklin Gothic Book" panose="020B0503020102020204" pitchFamily="34" charset="0"/>
                        </a:rPr>
                        <a:t>Alpha</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94463">
                <a:tc>
                  <a:txBody>
                    <a:bodyPr/>
                    <a:lstStyle/>
                    <a:p>
                      <a:r>
                        <a:rPr lang="en-US" sz="900" dirty="0">
                          <a:latin typeface="Franklin Gothic Book" panose="020B0503020102020204" pitchFamily="34" charset="0"/>
                        </a:rPr>
                        <a:t>Gen Z</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94463">
                <a:tc>
                  <a:txBody>
                    <a:bodyPr/>
                    <a:lstStyle/>
                    <a:p>
                      <a:pPr lvl="0">
                        <a:buNone/>
                      </a:pPr>
                      <a:r>
                        <a:rPr lang="en-US" sz="900" dirty="0">
                          <a:latin typeface="Franklin Gothic Book" panose="020B0503020102020204" pitchFamily="34" charset="0"/>
                        </a:rPr>
                        <a:t>Millennial</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94463">
                <a:tc>
                  <a:txBody>
                    <a:bodyPr/>
                    <a:lstStyle/>
                    <a:p>
                      <a:pPr lvl="0">
                        <a:buNone/>
                      </a:pPr>
                      <a:r>
                        <a:rPr lang="en-US" sz="900" dirty="0">
                          <a:latin typeface="Franklin Gothic Book" panose="020B0503020102020204" pitchFamily="34" charset="0"/>
                        </a:rPr>
                        <a:t>Gen X</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94463">
                <a:tc>
                  <a:txBody>
                    <a:bodyPr/>
                    <a:lstStyle/>
                    <a:p>
                      <a:pPr lvl="0">
                        <a:buNone/>
                      </a:pPr>
                      <a:r>
                        <a:rPr lang="en-US" sz="900" dirty="0">
                          <a:latin typeface="Franklin Gothic Book" panose="020B0503020102020204" pitchFamily="34" charset="0"/>
                        </a:rPr>
                        <a:t>Boomers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94463">
                <a:tc>
                  <a:txBody>
                    <a:bodyPr/>
                    <a:lstStyle/>
                    <a:p>
                      <a:pPr lvl="0">
                        <a:buNone/>
                      </a:pPr>
                      <a:r>
                        <a:rPr lang="en-US" sz="900" dirty="0">
                          <a:latin typeface="Franklin Gothic Book" panose="020B0503020102020204" pitchFamily="34" charset="0"/>
                        </a:rPr>
                        <a:t>HH w/Kids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94463">
                <a:tc>
                  <a:txBody>
                    <a:bodyPr/>
                    <a:lstStyle/>
                    <a:p>
                      <a:r>
                        <a:rPr lang="en-US" sz="900" dirty="0">
                          <a:latin typeface="Franklin Gothic Book" panose="020B0503020102020204" pitchFamily="34" charset="0"/>
                        </a:rPr>
                        <a:t>Low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94463">
                <a:tc>
                  <a:txBody>
                    <a:bodyPr/>
                    <a:lstStyle/>
                    <a:p>
                      <a:r>
                        <a:rPr lang="en-US" sz="900" dirty="0">
                          <a:latin typeface="Franklin Gothic Book" panose="020B0503020102020204" pitchFamily="34" charset="0"/>
                        </a:rPr>
                        <a:t>Mid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94463">
                <a:tc>
                  <a:txBody>
                    <a:bodyPr/>
                    <a:lstStyle/>
                    <a:p>
                      <a:r>
                        <a:rPr lang="en-US" sz="900" dirty="0">
                          <a:latin typeface="Franklin Gothic Book" panose="020B0503020102020204" pitchFamily="34" charset="0"/>
                        </a:rPr>
                        <a:t>High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94463">
                <a:tc>
                  <a:txBody>
                    <a:bodyPr/>
                    <a:lstStyle/>
                    <a:p>
                      <a:r>
                        <a:rPr lang="en-US" sz="900" dirty="0">
                          <a:latin typeface="Franklin Gothic Book" panose="020B0503020102020204" pitchFamily="34" charset="0"/>
                        </a:rPr>
                        <a:t>African American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294463">
                <a:tc>
                  <a:txBody>
                    <a:bodyPr/>
                    <a:lstStyle/>
                    <a:p>
                      <a:pPr lvl="0">
                        <a:buNone/>
                      </a:pPr>
                      <a:r>
                        <a:rPr lang="en-US" sz="900" dirty="0">
                          <a:latin typeface="Franklin Gothic Book" panose="020B0503020102020204" pitchFamily="34" charset="0"/>
                        </a:rPr>
                        <a:t>Hispanic</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bl>
          </a:graphicData>
        </a:graphic>
      </p:graphicFrame>
      <p:pic>
        <p:nvPicPr>
          <p:cNvPr id="33" name="Picture 32">
            <a:extLst>
              <a:ext uri="{FF2B5EF4-FFF2-40B4-BE49-F238E27FC236}">
                <a16:creationId xmlns:a16="http://schemas.microsoft.com/office/drawing/2014/main" id="{BE39AFE8-1313-4E17-8625-DEDFAB5D51C7}"/>
              </a:ext>
            </a:extLst>
          </p:cNvPr>
          <p:cNvPicPr/>
          <p:nvPr/>
        </p:nvPicPr>
        <p:blipFill>
          <a:blip r:embed="rId5">
            <a:extLst>
              <a:ext uri="{28A0092B-C50C-407E-A947-70E740481C1C}">
                <a14:useLocalDpi xmlns:a14="http://schemas.microsoft.com/office/drawing/2010/main"/>
              </a:ext>
            </a:extLst>
          </a:blip>
          <a:stretch>
            <a:fillRect/>
          </a:stretch>
        </p:blipFill>
        <p:spPr>
          <a:xfrm>
            <a:off x="377685" y="2371725"/>
            <a:ext cx="5525962" cy="45720"/>
          </a:xfrm>
          <a:prstGeom prst="rect">
            <a:avLst/>
          </a:prstGeom>
        </p:spPr>
      </p:pic>
      <p:graphicFrame>
        <p:nvGraphicFramePr>
          <p:cNvPr id="47" name="Table2">
            <a:extLst>
              <a:ext uri="{FF2B5EF4-FFF2-40B4-BE49-F238E27FC236}">
                <a16:creationId xmlns:a16="http://schemas.microsoft.com/office/drawing/2014/main" id="{2CD53A1C-D5A4-4C00-AF10-CC0F1E188319}"/>
              </a:ext>
            </a:extLst>
          </p:cNvPr>
          <p:cNvGraphicFramePr>
            <a:graphicFrameLocks noGrp="1"/>
          </p:cNvGraphicFramePr>
          <p:nvPr>
            <p:extLst>
              <p:ext uri="{D42A27DB-BD31-4B8C-83A1-F6EECF244321}">
                <p14:modId xmlns:p14="http://schemas.microsoft.com/office/powerpoint/2010/main" val="2993133772"/>
              </p:ext>
            </p:extLst>
          </p:nvPr>
        </p:nvGraphicFramePr>
        <p:xfrm>
          <a:off x="6143348" y="3759049"/>
          <a:ext cx="5789355" cy="2455931"/>
        </p:xfrm>
        <a:graphic>
          <a:graphicData uri="http://schemas.openxmlformats.org/drawingml/2006/table">
            <a:tbl>
              <a:tblPr firstRow="1" bandRow="1">
                <a:tableStyleId>{9D7B26C5-4107-4FEC-AEDC-1716B250A1EF}</a:tableStyleId>
              </a:tblPr>
              <a:tblGrid>
                <a:gridCol w="1288810">
                  <a:extLst>
                    <a:ext uri="{9D8B030D-6E8A-4147-A177-3AD203B41FA5}">
                      <a16:colId xmlns:a16="http://schemas.microsoft.com/office/drawing/2014/main" val="4076324199"/>
                    </a:ext>
                  </a:extLst>
                </a:gridCol>
                <a:gridCol w="642935">
                  <a:extLst>
                    <a:ext uri="{9D8B030D-6E8A-4147-A177-3AD203B41FA5}">
                      <a16:colId xmlns:a16="http://schemas.microsoft.com/office/drawing/2014/main" val="3511605551"/>
                    </a:ext>
                  </a:extLst>
                </a:gridCol>
                <a:gridCol w="642935">
                  <a:extLst>
                    <a:ext uri="{9D8B030D-6E8A-4147-A177-3AD203B41FA5}">
                      <a16:colId xmlns:a16="http://schemas.microsoft.com/office/drawing/2014/main" val="1337717583"/>
                    </a:ext>
                  </a:extLst>
                </a:gridCol>
                <a:gridCol w="642935">
                  <a:extLst>
                    <a:ext uri="{9D8B030D-6E8A-4147-A177-3AD203B41FA5}">
                      <a16:colId xmlns:a16="http://schemas.microsoft.com/office/drawing/2014/main" val="1752148256"/>
                    </a:ext>
                  </a:extLst>
                </a:gridCol>
                <a:gridCol w="642935">
                  <a:extLst>
                    <a:ext uri="{9D8B030D-6E8A-4147-A177-3AD203B41FA5}">
                      <a16:colId xmlns:a16="http://schemas.microsoft.com/office/drawing/2014/main" val="2280144050"/>
                    </a:ext>
                  </a:extLst>
                </a:gridCol>
                <a:gridCol w="642935">
                  <a:extLst>
                    <a:ext uri="{9D8B030D-6E8A-4147-A177-3AD203B41FA5}">
                      <a16:colId xmlns:a16="http://schemas.microsoft.com/office/drawing/2014/main" val="126504659"/>
                    </a:ext>
                  </a:extLst>
                </a:gridCol>
                <a:gridCol w="642935">
                  <a:extLst>
                    <a:ext uri="{9D8B030D-6E8A-4147-A177-3AD203B41FA5}">
                      <a16:colId xmlns:a16="http://schemas.microsoft.com/office/drawing/2014/main" val="3389628104"/>
                    </a:ext>
                  </a:extLst>
                </a:gridCol>
                <a:gridCol w="642935">
                  <a:extLst>
                    <a:ext uri="{9D8B030D-6E8A-4147-A177-3AD203B41FA5}">
                      <a16:colId xmlns:a16="http://schemas.microsoft.com/office/drawing/2014/main" val="2496827653"/>
                    </a:ext>
                  </a:extLst>
                </a:gridCol>
              </a:tblGrid>
              <a:tr h="361565">
                <a:tc>
                  <a:txBody>
                    <a:bodyPr/>
                    <a:lstStyle/>
                    <a:p>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182309">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626346024"/>
                  </a:ext>
                </a:extLst>
              </a:tr>
              <a:tr h="182309">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411555456"/>
                  </a:ext>
                </a:extLst>
              </a:tr>
              <a:tr h="182309">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708412602"/>
                  </a:ext>
                </a:extLst>
              </a:tr>
              <a:tr h="218537">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30853">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182309">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182309">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182309">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182309">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764662890"/>
                  </a:ext>
                </a:extLst>
              </a:tr>
              <a:tr h="182309">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182309">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bl>
          </a:graphicData>
        </a:graphic>
      </p:graphicFrame>
      <p:pic>
        <p:nvPicPr>
          <p:cNvPr id="58" name="Picture 57">
            <a:extLst>
              <a:ext uri="{FF2B5EF4-FFF2-40B4-BE49-F238E27FC236}">
                <a16:creationId xmlns:a16="http://schemas.microsoft.com/office/drawing/2014/main" id="{10E09685-587B-4C7F-9FEF-A130EABD8085}"/>
              </a:ext>
            </a:extLst>
          </p:cNvPr>
          <p:cNvPicPr/>
          <p:nvPr/>
        </p:nvPicPr>
        <p:blipFill>
          <a:blip r:embed="rId5">
            <a:extLst>
              <a:ext uri="{28A0092B-C50C-407E-A947-70E740481C1C}">
                <a14:useLocalDpi xmlns:a14="http://schemas.microsoft.com/office/drawing/2010/main"/>
              </a:ext>
            </a:extLst>
          </a:blip>
          <a:stretch>
            <a:fillRect/>
          </a:stretch>
        </p:blipFill>
        <p:spPr>
          <a:xfrm>
            <a:off x="6143348" y="4113815"/>
            <a:ext cx="5789354" cy="45719"/>
          </a:xfrm>
          <a:prstGeom prst="rect">
            <a:avLst/>
          </a:prstGeom>
        </p:spPr>
      </p:pic>
      <p:pic>
        <p:nvPicPr>
          <p:cNvPr id="59" name="Picture 58">
            <a:extLst>
              <a:ext uri="{FF2B5EF4-FFF2-40B4-BE49-F238E27FC236}">
                <a16:creationId xmlns:a16="http://schemas.microsoft.com/office/drawing/2014/main" id="{57AE382D-4DBA-45B6-AEFD-4B70EAE3C2CC}"/>
              </a:ext>
            </a:extLst>
          </p:cNvPr>
          <p:cNvPicPr>
            <a:picLocks noChangeAspect="1"/>
          </p:cNvPicPr>
          <p:nvPr/>
        </p:nvPicPr>
        <p:blipFill>
          <a:blip r:embed="rId6"/>
          <a:stretch>
            <a:fillRect/>
          </a:stretch>
        </p:blipFill>
        <p:spPr>
          <a:xfrm>
            <a:off x="6128742" y="1977354"/>
            <a:ext cx="362896" cy="362027"/>
          </a:xfrm>
          <a:prstGeom prst="rect">
            <a:avLst/>
          </a:prstGeom>
        </p:spPr>
      </p:pic>
      <p:cxnSp>
        <p:nvCxnSpPr>
          <p:cNvPr id="60" name="Straight Connector 59">
            <a:extLst>
              <a:ext uri="{FF2B5EF4-FFF2-40B4-BE49-F238E27FC236}">
                <a16:creationId xmlns:a16="http://schemas.microsoft.com/office/drawing/2014/main" id="{88A130E4-A887-4769-9DDF-B1797DF92E7C}"/>
              </a:ext>
            </a:extLst>
          </p:cNvPr>
          <p:cNvCxnSpPr/>
          <p:nvPr/>
        </p:nvCxnSpPr>
        <p:spPr>
          <a:xfrm>
            <a:off x="79910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ADC4DEC-4AEC-4F25-BD25-270D5DD2CAEF}"/>
              </a:ext>
            </a:extLst>
          </p:cNvPr>
          <p:cNvCxnSpPr/>
          <p:nvPr/>
        </p:nvCxnSpPr>
        <p:spPr>
          <a:xfrm>
            <a:off x="203315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2FDFCC4-1E68-4FE2-A580-009C68951FF9}"/>
              </a:ext>
            </a:extLst>
          </p:cNvPr>
          <p:cNvCxnSpPr/>
          <p:nvPr/>
        </p:nvCxnSpPr>
        <p:spPr>
          <a:xfrm>
            <a:off x="2707526"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EF1A50E-F7F7-4599-AC90-0DF9727296E8}"/>
              </a:ext>
            </a:extLst>
          </p:cNvPr>
          <p:cNvCxnSpPr/>
          <p:nvPr/>
        </p:nvCxnSpPr>
        <p:spPr>
          <a:xfrm>
            <a:off x="344569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04AB42-7AEB-4073-B304-6A15DEB5491C}"/>
              </a:ext>
            </a:extLst>
          </p:cNvPr>
          <p:cNvCxnSpPr/>
          <p:nvPr/>
        </p:nvCxnSpPr>
        <p:spPr>
          <a:xfrm>
            <a:off x="410943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8E77CB8-A1F6-4AFC-B7F9-2864DFACC067}"/>
              </a:ext>
            </a:extLst>
          </p:cNvPr>
          <p:cNvCxnSpPr/>
          <p:nvPr/>
        </p:nvCxnSpPr>
        <p:spPr>
          <a:xfrm>
            <a:off x="5326079"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A3C7F80-9F7A-492E-AE5C-C1B9FFA14549}"/>
              </a:ext>
            </a:extLst>
          </p:cNvPr>
          <p:cNvCxnSpPr/>
          <p:nvPr/>
        </p:nvCxnSpPr>
        <p:spPr>
          <a:xfrm>
            <a:off x="6752144" y="41140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7ABB61C-B282-470A-9C9B-8C30F4BDE039}"/>
              </a:ext>
            </a:extLst>
          </p:cNvPr>
          <p:cNvCxnSpPr/>
          <p:nvPr/>
        </p:nvCxnSpPr>
        <p:spPr>
          <a:xfrm>
            <a:off x="8775517" y="41140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2729052-7DD8-4F60-A39A-EC8CC21D1B16}"/>
              </a:ext>
            </a:extLst>
          </p:cNvPr>
          <p:cNvCxnSpPr/>
          <p:nvPr/>
        </p:nvCxnSpPr>
        <p:spPr>
          <a:xfrm>
            <a:off x="9533201" y="41140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351E9AF-371B-4B3C-93EC-2AB984D36B89}"/>
              </a:ext>
            </a:extLst>
          </p:cNvPr>
          <p:cNvCxnSpPr/>
          <p:nvPr/>
        </p:nvCxnSpPr>
        <p:spPr>
          <a:xfrm>
            <a:off x="10184561" y="41140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16A1C5E-BCF7-4D6A-B8AD-E0D42CEF61EA}"/>
              </a:ext>
            </a:extLst>
          </p:cNvPr>
          <p:cNvCxnSpPr/>
          <p:nvPr/>
        </p:nvCxnSpPr>
        <p:spPr>
          <a:xfrm>
            <a:off x="11463243" y="41140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528391A-0A40-45C4-B312-8E4F922FAF63}"/>
              </a:ext>
            </a:extLst>
          </p:cNvPr>
          <p:cNvCxnSpPr/>
          <p:nvPr/>
        </p:nvCxnSpPr>
        <p:spPr>
          <a:xfrm>
            <a:off x="1366839" y="237154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B9785EA-A31B-4225-A5C5-FDE6F42A2993}"/>
              </a:ext>
            </a:extLst>
          </p:cNvPr>
          <p:cNvCxnSpPr/>
          <p:nvPr/>
        </p:nvCxnSpPr>
        <p:spPr>
          <a:xfrm>
            <a:off x="4725153" y="237154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43F8F6F-5AE8-4494-9835-ED238260B04F}"/>
              </a:ext>
            </a:extLst>
          </p:cNvPr>
          <p:cNvCxnSpPr/>
          <p:nvPr/>
        </p:nvCxnSpPr>
        <p:spPr>
          <a:xfrm>
            <a:off x="7652007" y="4117628"/>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58C859B-5247-489C-B0EA-2B673621B671}"/>
              </a:ext>
            </a:extLst>
          </p:cNvPr>
          <p:cNvCxnSpPr/>
          <p:nvPr/>
        </p:nvCxnSpPr>
        <p:spPr>
          <a:xfrm>
            <a:off x="8289961" y="411762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F87FA23-21F4-47C0-9D02-A6D266BC9DD9}"/>
              </a:ext>
            </a:extLst>
          </p:cNvPr>
          <p:cNvCxnSpPr/>
          <p:nvPr/>
        </p:nvCxnSpPr>
        <p:spPr>
          <a:xfrm>
            <a:off x="10905575" y="411902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aphicFrame>
        <p:nvGraphicFramePr>
          <p:cNvPr id="44" name="Chart1">
            <a:extLst>
              <a:ext uri="{FF2B5EF4-FFF2-40B4-BE49-F238E27FC236}">
                <a16:creationId xmlns:a16="http://schemas.microsoft.com/office/drawing/2014/main" id="{B6C641E2-46BC-422F-919D-801CE8C43CB1}"/>
              </a:ext>
            </a:extLst>
          </p:cNvPr>
          <p:cNvGraphicFramePr>
            <a:graphicFrameLocks/>
          </p:cNvGraphicFramePr>
          <p:nvPr>
            <p:extLst>
              <p:ext uri="{D42A27DB-BD31-4B8C-83A1-F6EECF244321}">
                <p14:modId xmlns:p14="http://schemas.microsoft.com/office/powerpoint/2010/main" val="2926692345"/>
              </p:ext>
            </p:extLst>
          </p:nvPr>
        </p:nvGraphicFramePr>
        <p:xfrm>
          <a:off x="6143348" y="2348950"/>
          <a:ext cx="5789354" cy="1239840"/>
        </p:xfrm>
        <a:graphic>
          <a:graphicData uri="http://schemas.openxmlformats.org/drawingml/2006/chart">
            <c:chart xmlns:c="http://schemas.openxmlformats.org/drawingml/2006/chart" xmlns:r="http://schemas.openxmlformats.org/officeDocument/2006/relationships" r:id="rId7"/>
          </a:graphicData>
        </a:graphic>
      </p:graphicFrame>
      <p:grpSp>
        <p:nvGrpSpPr>
          <p:cNvPr id="72" name="Group 71">
            <a:extLst>
              <a:ext uri="{FF2B5EF4-FFF2-40B4-BE49-F238E27FC236}">
                <a16:creationId xmlns:a16="http://schemas.microsoft.com/office/drawing/2014/main" id="{46900A40-9FC2-40ED-A9BF-44F8D8512F0A}"/>
              </a:ext>
            </a:extLst>
          </p:cNvPr>
          <p:cNvGrpSpPr/>
          <p:nvPr/>
        </p:nvGrpSpPr>
        <p:grpSpPr>
          <a:xfrm>
            <a:off x="3692976" y="6453235"/>
            <a:ext cx="6309360" cy="369332"/>
            <a:chOff x="3692976" y="6453235"/>
            <a:chExt cx="6309360" cy="369332"/>
          </a:xfrm>
        </p:grpSpPr>
        <p:sp>
          <p:nvSpPr>
            <p:cNvPr id="74" name="TextBox 73">
              <a:extLst>
                <a:ext uri="{FF2B5EF4-FFF2-40B4-BE49-F238E27FC236}">
                  <a16:creationId xmlns:a16="http://schemas.microsoft.com/office/drawing/2014/main" id="{959ACF09-5FF6-4BF4-A41A-AF58C60DCFE9}"/>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75" name="Flowchart: Connector 74">
              <a:extLst>
                <a:ext uri="{FF2B5EF4-FFF2-40B4-BE49-F238E27FC236}">
                  <a16:creationId xmlns:a16="http://schemas.microsoft.com/office/drawing/2014/main" id="{7F3668B0-9E77-4619-BD39-6D6D4B9B320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Flowchart: Connector 75">
              <a:extLst>
                <a:ext uri="{FF2B5EF4-FFF2-40B4-BE49-F238E27FC236}">
                  <a16:creationId xmlns:a16="http://schemas.microsoft.com/office/drawing/2014/main" id="{89F231A0-C33E-4845-AFA6-61A7D83F8839}"/>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7E446908-5541-4BDB-B4FB-23624A1CB92B}"/>
              </a:ext>
            </a:extLst>
          </p:cNvPr>
          <p:cNvSpPr>
            <a:spLocks noGrp="1"/>
          </p:cNvSpPr>
          <p:nvPr>
            <p:ph type="sldNum" sz="quarter" idx="4"/>
          </p:nvPr>
        </p:nvSpPr>
        <p:spPr/>
        <p:txBody>
          <a:bodyPr/>
          <a:lstStyle/>
          <a:p>
            <a:fld id="{A26DCA39-FE7E-4B33-9419-C9BB65BD885E}" type="slidenum">
              <a:rPr lang="en-US" smtClean="0"/>
              <a:t>31</a:t>
            </a:fld>
            <a:endParaRPr lang="en-US"/>
          </a:p>
        </p:txBody>
      </p:sp>
    </p:spTree>
    <p:extLst>
      <p:ext uri="{BB962C8B-B14F-4D97-AF65-F5344CB8AC3E}">
        <p14:creationId xmlns:p14="http://schemas.microsoft.com/office/powerpoint/2010/main" val="1979725537"/>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5"/>
            <a:ext cx="8285050" cy="839116"/>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462989" cy="307777"/>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 here :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824850" y="6386964"/>
            <a:ext cx="5607256"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2999276" y="6236703"/>
            <a:ext cx="1258403" cy="261610"/>
          </a:xfrm>
          <a:prstGeom prst="rect">
            <a:avLst/>
          </a:prstGeom>
          <a:solidFill>
            <a:schemeClr val="bg1"/>
          </a:solid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latin typeface="Franklin Gothic Medium" panose="020B0603020102020204" pitchFamily="34" charset="0"/>
              </a:rPr>
              <a:t>Size of Motivation</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5916168" cy="53322"/>
          </a:xfrm>
          <a:prstGeom prst="rect">
            <a:avLst/>
          </a:prstGeom>
        </p:spPr>
      </p:pic>
      <p:grpSp>
        <p:nvGrpSpPr>
          <p:cNvPr id="17" name="Group 16">
            <a:extLst>
              <a:ext uri="{FF2B5EF4-FFF2-40B4-BE49-F238E27FC236}">
                <a16:creationId xmlns:a16="http://schemas.microsoft.com/office/drawing/2014/main" id="{10CB747C-2A9B-4155-9130-1EE46048747F}"/>
              </a:ext>
            </a:extLst>
          </p:cNvPr>
          <p:cNvGrpSpPr/>
          <p:nvPr/>
        </p:nvGrpSpPr>
        <p:grpSpPr>
          <a:xfrm>
            <a:off x="3692976" y="6453235"/>
            <a:ext cx="6309360" cy="369332"/>
            <a:chOff x="3692976" y="6453235"/>
            <a:chExt cx="6309360" cy="369332"/>
          </a:xfrm>
        </p:grpSpPr>
        <p:sp>
          <p:nvSpPr>
            <p:cNvPr id="19" name="TextBox 18">
              <a:extLst>
                <a:ext uri="{FF2B5EF4-FFF2-40B4-BE49-F238E27FC236}">
                  <a16:creationId xmlns:a16="http://schemas.microsoft.com/office/drawing/2014/main" id="{5550C5C3-30BB-43DF-BABE-3539DE5367B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 %| Change PP Vs year ago, Change PP Vs 2 year ago        Positive       Negative  </a:t>
              </a:r>
            </a:p>
          </p:txBody>
        </p:sp>
        <p:sp>
          <p:nvSpPr>
            <p:cNvPr id="20" name="Flowchart: Connector 19">
              <a:extLst>
                <a:ext uri="{FF2B5EF4-FFF2-40B4-BE49-F238E27FC236}">
                  <a16:creationId xmlns:a16="http://schemas.microsoft.com/office/drawing/2014/main" id="{03B3A9DB-73BA-4E89-A4AA-9348DBF45547}"/>
                </a:ext>
              </a:extLst>
            </p:cNvPr>
            <p:cNvSpPr/>
            <p:nvPr/>
          </p:nvSpPr>
          <p:spPr>
            <a:xfrm>
              <a:off x="7661173"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Flowchart: Connector 20">
              <a:extLst>
                <a:ext uri="{FF2B5EF4-FFF2-40B4-BE49-F238E27FC236}">
                  <a16:creationId xmlns:a16="http://schemas.microsoft.com/office/drawing/2014/main" id="{BCB1A500-E0BC-4E28-B406-5498F33258C4}"/>
                </a:ext>
              </a:extLst>
            </p:cNvPr>
            <p:cNvSpPr/>
            <p:nvPr/>
          </p:nvSpPr>
          <p:spPr>
            <a:xfrm>
              <a:off x="828280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23">
            <a:extLst>
              <a:ext uri="{FF2B5EF4-FFF2-40B4-BE49-F238E27FC236}">
                <a16:creationId xmlns:a16="http://schemas.microsoft.com/office/drawing/2014/main" id="{EF387A62-3BA6-4B88-BA2E-38E3E20E1ACC}"/>
              </a:ext>
            </a:extLst>
          </p:cNvPr>
          <p:cNvSpPr/>
          <p:nvPr/>
        </p:nvSpPr>
        <p:spPr>
          <a:xfrm>
            <a:off x="377686" y="1460596"/>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cxnSp>
        <p:nvCxnSpPr>
          <p:cNvPr id="25" name="Straight Connector 24">
            <a:extLst>
              <a:ext uri="{FF2B5EF4-FFF2-40B4-BE49-F238E27FC236}">
                <a16:creationId xmlns:a16="http://schemas.microsoft.com/office/drawing/2014/main" id="{E7D2ACCB-7E00-4E1C-8360-AEE464DCF62A}"/>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graphicFrame>
        <p:nvGraphicFramePr>
          <p:cNvPr id="26" name="Table1">
            <a:extLst>
              <a:ext uri="{FF2B5EF4-FFF2-40B4-BE49-F238E27FC236}">
                <a16:creationId xmlns:a16="http://schemas.microsoft.com/office/drawing/2014/main" id="{BA7A319D-4C3C-4AE7-A827-FB97EAC4534C}"/>
              </a:ext>
            </a:extLst>
          </p:cNvPr>
          <p:cNvGraphicFramePr>
            <a:graphicFrameLocks noGrp="1"/>
          </p:cNvGraphicFramePr>
          <p:nvPr>
            <p:extLst>
              <p:ext uri="{D42A27DB-BD31-4B8C-83A1-F6EECF244321}">
                <p14:modId xmlns:p14="http://schemas.microsoft.com/office/powerpoint/2010/main" val="2450823616"/>
              </p:ext>
            </p:extLst>
          </p:nvPr>
        </p:nvGraphicFramePr>
        <p:xfrm>
          <a:off x="8844454" y="1128209"/>
          <a:ext cx="3187124" cy="5501340"/>
        </p:xfrm>
        <a:graphic>
          <a:graphicData uri="http://schemas.openxmlformats.org/drawingml/2006/table">
            <a:tbl>
              <a:tblPr firstRow="1" bandRow="1">
                <a:tableStyleId>{5C22544A-7EE6-4342-B048-85BDC9FD1C3A}</a:tableStyleId>
              </a:tblPr>
              <a:tblGrid>
                <a:gridCol w="169216">
                  <a:extLst>
                    <a:ext uri="{9D8B030D-6E8A-4147-A177-3AD203B41FA5}">
                      <a16:colId xmlns:a16="http://schemas.microsoft.com/office/drawing/2014/main" val="2648791197"/>
                    </a:ext>
                  </a:extLst>
                </a:gridCol>
                <a:gridCol w="2024803">
                  <a:extLst>
                    <a:ext uri="{9D8B030D-6E8A-4147-A177-3AD203B41FA5}">
                      <a16:colId xmlns:a16="http://schemas.microsoft.com/office/drawing/2014/main" val="3430698903"/>
                    </a:ext>
                  </a:extLst>
                </a:gridCol>
                <a:gridCol w="372985">
                  <a:extLst>
                    <a:ext uri="{9D8B030D-6E8A-4147-A177-3AD203B41FA5}">
                      <a16:colId xmlns:a16="http://schemas.microsoft.com/office/drawing/2014/main" val="633616574"/>
                    </a:ext>
                  </a:extLst>
                </a:gridCol>
                <a:gridCol w="310060">
                  <a:extLst>
                    <a:ext uri="{9D8B030D-6E8A-4147-A177-3AD203B41FA5}">
                      <a16:colId xmlns:a16="http://schemas.microsoft.com/office/drawing/2014/main" val="2020070162"/>
                    </a:ext>
                  </a:extLst>
                </a:gridCol>
                <a:gridCol w="310060">
                  <a:extLst>
                    <a:ext uri="{9D8B030D-6E8A-4147-A177-3AD203B41FA5}">
                      <a16:colId xmlns:a16="http://schemas.microsoft.com/office/drawing/2014/main" val="3544703906"/>
                    </a:ext>
                  </a:extLst>
                </a:gridCol>
              </a:tblGrid>
              <a:tr h="231624">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l" fontAlgn="b"/>
                      <a:r>
                        <a:rPr lang="en-IN" sz="900" b="0" i="0" u="none" strike="noStrike" dirty="0">
                          <a:solidFill>
                            <a:srgbClr val="000000"/>
                          </a:solidFill>
                          <a:effectLst/>
                          <a:latin typeface="+mj-lt"/>
                        </a:rPr>
                        <a:t>Motivation</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Size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34930">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US" sz="900" b="0" i="0" u="none" strike="noStrike" dirty="0">
                          <a:solidFill>
                            <a:srgbClr val="000000"/>
                          </a:solidFill>
                          <a:effectLst/>
                          <a:latin typeface="Franklin Gothic Medium" panose="020B0603020102020204" pitchFamily="34" charset="0"/>
                        </a:rPr>
                        <a:t>To replace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have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treat or reward myself</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7.8%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A75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help me relax/unwind</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D56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satisfy a craving</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B14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reduce stress/anxiety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CE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900" b="0" i="0" u="none" strike="noStrike" dirty="0">
                          <a:solidFill>
                            <a:srgbClr val="000000"/>
                          </a:solidFill>
                          <a:effectLst/>
                          <a:latin typeface="Franklin Gothic Medium" panose="020B0603020102020204" pitchFamily="34" charset="0"/>
                        </a:rPr>
                        <a:t>Actively participate in occasion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Have something I feel good about eating with others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enhance time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demonstrate to my family/friends that I care for them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Easy to prepare/make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Consume it anywhere/on the go</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stop hunger in between meals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9.8%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that can be eaten quickly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3558EB"/>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eat while doing something else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5.5%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5086"/>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nutritious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13.4%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2D4C"/>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help balance my diet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04040"/>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Give an instant energy boost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7F7F7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Helps recover from physical exertion</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FBFB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relieve boredom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E8E8"/>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Just wanted something to graze on/pick at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grpSp>
        <p:nvGrpSpPr>
          <p:cNvPr id="28" name="Group 27">
            <a:extLst>
              <a:ext uri="{FF2B5EF4-FFF2-40B4-BE49-F238E27FC236}">
                <a16:creationId xmlns:a16="http://schemas.microsoft.com/office/drawing/2014/main" id="{B0466C05-7753-462F-B245-06AECB96E1D0}"/>
              </a:ext>
            </a:extLst>
          </p:cNvPr>
          <p:cNvGrpSpPr/>
          <p:nvPr/>
        </p:nvGrpSpPr>
        <p:grpSpPr>
          <a:xfrm>
            <a:off x="171120" y="2749750"/>
            <a:ext cx="261610" cy="3231199"/>
            <a:chOff x="281482" y="2521262"/>
            <a:chExt cx="261610" cy="3470976"/>
          </a:xfrm>
        </p:grpSpPr>
        <p:cxnSp>
          <p:nvCxnSpPr>
            <p:cNvPr id="29" name="Straight Connector 28">
              <a:extLst>
                <a:ext uri="{FF2B5EF4-FFF2-40B4-BE49-F238E27FC236}">
                  <a16:creationId xmlns:a16="http://schemas.microsoft.com/office/drawing/2014/main" id="{192E6809-AE6B-4708-A35F-80A6B56C1591}"/>
                </a:ext>
              </a:extLst>
            </p:cNvPr>
            <p:cNvCxnSpPr/>
            <p:nvPr/>
          </p:nvCxnSpPr>
          <p:spPr>
            <a:xfrm>
              <a:off x="426877" y="2521262"/>
              <a:ext cx="0" cy="3470976"/>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DB998E0-699D-499F-AD6A-FC09DE91EC08}"/>
                </a:ext>
              </a:extLst>
            </p:cNvPr>
            <p:cNvSpPr txBox="1"/>
            <p:nvPr/>
          </p:nvSpPr>
          <p:spPr>
            <a:xfrm rot="16200000">
              <a:off x="-76139" y="4125946"/>
              <a:ext cx="976851" cy="261610"/>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srgbClr val="50555C"/>
                  </a:solidFill>
                  <a:effectLst/>
                  <a:uLnTx/>
                  <a:uFillTx/>
                  <a:latin typeface="Franklin Gothic Medium" panose="020B0603020102020204" pitchFamily="34" charset="0"/>
                </a:rPr>
                <a:t>Change YA</a:t>
              </a:r>
            </a:p>
          </p:txBody>
        </p:sp>
      </p:grpSp>
      <p:graphicFrame>
        <p:nvGraphicFramePr>
          <p:cNvPr id="31" name="Chart1">
            <a:extLst>
              <a:ext uri="{FF2B5EF4-FFF2-40B4-BE49-F238E27FC236}">
                <a16:creationId xmlns:a16="http://schemas.microsoft.com/office/drawing/2014/main" id="{32428535-B649-484C-8BD7-125762105055}"/>
              </a:ext>
            </a:extLst>
          </p:cNvPr>
          <p:cNvGraphicFramePr>
            <a:graphicFrameLocks/>
          </p:cNvGraphicFramePr>
          <p:nvPr>
            <p:extLst>
              <p:ext uri="{D42A27DB-BD31-4B8C-83A1-F6EECF244321}">
                <p14:modId xmlns:p14="http://schemas.microsoft.com/office/powerpoint/2010/main" val="1020129238"/>
              </p:ext>
            </p:extLst>
          </p:nvPr>
        </p:nvGraphicFramePr>
        <p:xfrm>
          <a:off x="461911" y="2097873"/>
          <a:ext cx="8200826" cy="4177743"/>
        </p:xfrm>
        <a:graphic>
          <a:graphicData uri="http://schemas.openxmlformats.org/drawingml/2006/chart">
            <c:chart xmlns:c="http://schemas.openxmlformats.org/drawingml/2006/chart" xmlns:r="http://schemas.openxmlformats.org/officeDocument/2006/relationships" r:id="rId4"/>
          </a:graphicData>
        </a:graphic>
      </p:graphicFrame>
      <p:sp>
        <p:nvSpPr>
          <p:cNvPr id="27" name="Title 64">
            <a:extLst>
              <a:ext uri="{FF2B5EF4-FFF2-40B4-BE49-F238E27FC236}">
                <a16:creationId xmlns:a16="http://schemas.microsoft.com/office/drawing/2014/main" id="{55EFB6F5-4D8A-4BC7-B907-F39A0F82BB56}"/>
              </a:ext>
            </a:extLst>
          </p:cNvPr>
          <p:cNvSpPr txBox="1"/>
          <p:nvPr/>
        </p:nvSpPr>
        <p:spPr>
          <a:xfrm>
            <a:off x="281482" y="39026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Snacking Motivation</a:t>
            </a:r>
          </a:p>
          <a:p>
            <a:pPr lvl="0">
              <a:spcAft>
                <a:spcPct val="0"/>
              </a:spcAft>
              <a:defRPr/>
            </a:pPr>
            <a:r>
              <a:rPr lang="en-US" sz="1600" dirty="0"/>
              <a:t>(HOW CONSUMERS MOTIVATIONS HAVE CHANGED)</a:t>
            </a:r>
          </a:p>
          <a:p>
            <a:pPr lvl="0">
              <a:spcAft>
                <a:spcPct val="0"/>
              </a:spcAft>
              <a:defRPr/>
            </a:pPr>
            <a:r>
              <a:rPr lang="en-US" sz="900" dirty="0"/>
              <a:t>Please note that To satisfy a craving is removed</a:t>
            </a:r>
            <a:endParaRPr lang="en-US" sz="1400" dirty="0"/>
          </a:p>
        </p:txBody>
      </p:sp>
      <p:sp>
        <p:nvSpPr>
          <p:cNvPr id="4" name="Slide Number Placeholder 3">
            <a:extLst>
              <a:ext uri="{FF2B5EF4-FFF2-40B4-BE49-F238E27FC236}">
                <a16:creationId xmlns:a16="http://schemas.microsoft.com/office/drawing/2014/main" id="{F46D84AC-8750-43AE-820E-377509379836}"/>
              </a:ext>
            </a:extLst>
          </p:cNvPr>
          <p:cNvSpPr>
            <a:spLocks noGrp="1"/>
          </p:cNvSpPr>
          <p:nvPr>
            <p:ph type="sldNum" sz="quarter" idx="4"/>
          </p:nvPr>
        </p:nvSpPr>
        <p:spPr/>
        <p:txBody>
          <a:bodyPr/>
          <a:lstStyle/>
          <a:p>
            <a:fld id="{A26DCA39-FE7E-4B33-9419-C9BB65BD885E}" type="slidenum">
              <a:rPr lang="en-US" smtClean="0"/>
              <a:t>32</a:t>
            </a:fld>
            <a:endParaRPr lang="en-US"/>
          </a:p>
        </p:txBody>
      </p:sp>
    </p:spTree>
    <p:extLst>
      <p:ext uri="{BB962C8B-B14F-4D97-AF65-F5344CB8AC3E}">
        <p14:creationId xmlns:p14="http://schemas.microsoft.com/office/powerpoint/2010/main" val="2882206643"/>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5" name="Object 34" hidden="1">
            <a:extLst>
              <a:ext uri="{FF2B5EF4-FFF2-40B4-BE49-F238E27FC236}">
                <a16:creationId xmlns:a16="http://schemas.microsoft.com/office/drawing/2014/main" id="{176C0122-9FBD-4581-B6AE-52EE02461F6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110" name="think-cell Slide" r:id="rId5" imgW="473" imgH="476" progId="TCLayout.ActiveDocument.1">
                  <p:embed/>
                </p:oleObj>
              </mc:Choice>
              <mc:Fallback>
                <p:oleObj name="think-cell Slide" r:id="rId5" imgW="473" imgH="476" progId="TCLayout.ActiveDocument.1">
                  <p:embed/>
                  <p:pic>
                    <p:nvPicPr>
                      <p:cNvPr id="35" name="Object 34" hidden="1">
                        <a:extLst>
                          <a:ext uri="{FF2B5EF4-FFF2-40B4-BE49-F238E27FC236}">
                            <a16:creationId xmlns:a16="http://schemas.microsoft.com/office/drawing/2014/main" id="{176C0122-9FBD-4581-B6AE-52EE02461F66}"/>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graphicFrame>
        <p:nvGraphicFramePr>
          <p:cNvPr id="28" name="Chart">
            <a:extLst>
              <a:ext uri="{FF2B5EF4-FFF2-40B4-BE49-F238E27FC236}">
                <a16:creationId xmlns:a16="http://schemas.microsoft.com/office/drawing/2014/main" id="{05F20BB4-46A8-4B17-901A-DD7ED11B3784}"/>
              </a:ext>
            </a:extLst>
          </p:cNvPr>
          <p:cNvGraphicFramePr/>
          <p:nvPr/>
        </p:nvGraphicFramePr>
        <p:xfrm>
          <a:off x="-2062480" y="1182422"/>
          <a:ext cx="14538960" cy="5888937"/>
        </p:xfrm>
        <a:graphic>
          <a:graphicData uri="http://schemas.openxmlformats.org/drawingml/2006/chart">
            <c:chart xmlns:c="http://schemas.openxmlformats.org/drawingml/2006/chart" xmlns:r="http://schemas.openxmlformats.org/officeDocument/2006/relationships" r:id="rId7"/>
          </a:graphicData>
        </a:graphic>
      </p:graphicFrame>
      <p:sp>
        <p:nvSpPr>
          <p:cNvPr id="13" name="TextBox 12">
            <a:extLst>
              <a:ext uri="{FF2B5EF4-FFF2-40B4-BE49-F238E27FC236}">
                <a16:creationId xmlns:a16="http://schemas.microsoft.com/office/drawing/2014/main" id="{FF8C27B5-8DCA-4354-B109-D906ED5CDF24}"/>
              </a:ext>
            </a:extLst>
          </p:cNvPr>
          <p:cNvSpPr txBox="1"/>
          <p:nvPr/>
        </p:nvSpPr>
        <p:spPr>
          <a:xfrm>
            <a:off x="3584505" y="6504391"/>
            <a:ext cx="585435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50555C">
                    <a:lumMod val="50000"/>
                    <a:lumOff val="50000"/>
                  </a:srgbClr>
                </a:solidFill>
                <a:effectLst/>
                <a:uLnTx/>
                <a:uFillTx/>
                <a:latin typeface="Arial" panose="020B0604020202020204" pitchFamily="34" charset="0"/>
                <a:ea typeface="+mn-ea"/>
                <a:cs typeface="Arial" panose="020B0604020202020204" pitchFamily="34" charset="0"/>
              </a:rPr>
              <a:t>Source: Project Landmark || Output is displayed based on dependence between variables @ 95% CL. Timeframe is Rolling 4 quarters ending Q2 2021, and vs YA </a:t>
            </a:r>
          </a:p>
        </p:txBody>
      </p:sp>
      <p:cxnSp>
        <p:nvCxnSpPr>
          <p:cNvPr id="50" name="Straight Connector 49">
            <a:extLst>
              <a:ext uri="{FF2B5EF4-FFF2-40B4-BE49-F238E27FC236}">
                <a16:creationId xmlns:a16="http://schemas.microsoft.com/office/drawing/2014/main" id="{E88E3EF5-4221-4B9B-9A39-BEA4954F990A}"/>
              </a:ext>
            </a:extLst>
          </p:cNvPr>
          <p:cNvCxnSpPr>
            <a:cxnSpLocks/>
          </p:cNvCxnSpPr>
          <p:nvPr/>
        </p:nvCxnSpPr>
        <p:spPr>
          <a:xfrm flipV="1">
            <a:off x="4611329" y="5073445"/>
            <a:ext cx="157316" cy="6882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09117E89-2635-430B-B3EB-1032099564CF}"/>
              </a:ext>
            </a:extLst>
          </p:cNvPr>
          <p:cNvSpPr/>
          <p:nvPr/>
        </p:nvSpPr>
        <p:spPr>
          <a:xfrm>
            <a:off x="377685" y="802396"/>
            <a:ext cx="11555017" cy="738663"/>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BD686976-40E5-4954-A8A0-8AB9CD63F907}"/>
              </a:ext>
            </a:extLst>
          </p:cNvPr>
          <p:cNvSpPr/>
          <p:nvPr/>
        </p:nvSpPr>
        <p:spPr>
          <a:xfrm>
            <a:off x="377687" y="956283"/>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11" name="Picture 10">
            <a:extLst>
              <a:ext uri="{FF2B5EF4-FFF2-40B4-BE49-F238E27FC236}">
                <a16:creationId xmlns:a16="http://schemas.microsoft.com/office/drawing/2014/main" id="{F5810F00-4ED4-4FE9-AB63-B857BCBCA44A}"/>
              </a:ext>
            </a:extLst>
          </p:cNvPr>
          <p:cNvPicPr/>
          <p:nvPr/>
        </p:nvPicPr>
        <p:blipFill>
          <a:blip r:embed="rId8">
            <a:extLst>
              <a:ext uri="{28A0092B-C50C-407E-A947-70E740481C1C}">
                <a14:useLocalDpi xmlns:a14="http://schemas.microsoft.com/office/drawing/2010/main" val="0"/>
              </a:ext>
            </a:extLst>
          </a:blip>
          <a:stretch>
            <a:fillRect/>
          </a:stretch>
        </p:blipFill>
        <p:spPr>
          <a:xfrm rot="16200000">
            <a:off x="1222949" y="1192533"/>
            <a:ext cx="612000" cy="53322"/>
          </a:xfrm>
          <a:prstGeom prst="rect">
            <a:avLst/>
          </a:prstGeom>
        </p:spPr>
      </p:pic>
      <p:sp>
        <p:nvSpPr>
          <p:cNvPr id="12" name="Rectangle 11">
            <a:extLst>
              <a:ext uri="{FF2B5EF4-FFF2-40B4-BE49-F238E27FC236}">
                <a16:creationId xmlns:a16="http://schemas.microsoft.com/office/drawing/2014/main" id="{23BC29E1-555A-47DC-8FAE-6D6D527D29B7}"/>
              </a:ext>
            </a:extLst>
          </p:cNvPr>
          <p:cNvSpPr/>
          <p:nvPr/>
        </p:nvSpPr>
        <p:spPr>
          <a:xfrm>
            <a:off x="1576566" y="823931"/>
            <a:ext cx="10237747" cy="73866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Montserrat Medium" panose="00000600000000000000" pitchFamily="50" charset="0"/>
              </a:rPr>
              <a:t>Breakfast foods have a high correlation with “to have a meal” along with connection attributes around “enhancing family time”.  Bars and Cereal are strongly associated with Convenience, Energy and Nutrition.  Salty Snacks and Desserts are associated with the more emotional attributes around “treat” or “relax/unwind”.  </a:t>
            </a:r>
            <a:r>
              <a:rPr kumimoji="0" lang="en-US" sz="1400" b="0" i="0" u="none" strike="noStrike" kern="1200" cap="none" spc="0" normalizeH="0" baseline="0" noProof="0" dirty="0">
                <a:ln>
                  <a:noFill/>
                </a:ln>
                <a:solidFill>
                  <a:prstClr val="black"/>
                </a:solidFill>
                <a:effectLst/>
                <a:uLnTx/>
                <a:uFillTx/>
                <a:latin typeface="Montserrat Medium" panose="00000600000000000000" pitchFamily="50" charset="0"/>
                <a:ea typeface="+mn-ea"/>
                <a:cs typeface="+mn-cs"/>
              </a:rPr>
              <a:t> </a:t>
            </a:r>
            <a:endParaRPr kumimoji="0" lang="en-US" sz="1600" b="0" i="0" u="none" strike="noStrike" kern="1200" cap="none" spc="0" normalizeH="0" baseline="0" noProof="0" dirty="0">
              <a:ln>
                <a:noFill/>
              </a:ln>
              <a:solidFill>
                <a:prstClr val="black"/>
              </a:solidFill>
              <a:effectLst/>
              <a:uLnTx/>
              <a:uFillTx/>
              <a:latin typeface="Montserrat Light" panose="00000400000000000000" pitchFamily="50" charset="0"/>
              <a:ea typeface="+mn-ea"/>
              <a:cs typeface="+mn-cs"/>
            </a:endParaRPr>
          </a:p>
        </p:txBody>
      </p:sp>
      <p:sp>
        <p:nvSpPr>
          <p:cNvPr id="14" name="Title 64">
            <a:extLst>
              <a:ext uri="{FF2B5EF4-FFF2-40B4-BE49-F238E27FC236}">
                <a16:creationId xmlns:a16="http://schemas.microsoft.com/office/drawing/2014/main" id="{8856DEB1-2091-467D-8C1E-0E50899C8184}"/>
              </a:ext>
            </a:extLst>
          </p:cNvPr>
          <p:cNvSpPr txBox="1"/>
          <p:nvPr/>
        </p:nvSpPr>
        <p:spPr>
          <a:xfrm>
            <a:off x="281482" y="144619"/>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Category Motivation</a:t>
            </a:r>
          </a:p>
        </p:txBody>
      </p:sp>
    </p:spTree>
    <p:extLst>
      <p:ext uri="{BB962C8B-B14F-4D97-AF65-F5344CB8AC3E}">
        <p14:creationId xmlns:p14="http://schemas.microsoft.com/office/powerpoint/2010/main" val="17551167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31" name="Title 64">
            <a:extLst>
              <a:ext uri="{FF2B5EF4-FFF2-40B4-BE49-F238E27FC236}">
                <a16:creationId xmlns:a16="http://schemas.microsoft.com/office/drawing/2014/main" id="{060AD07F-AF72-40D8-81A4-C0C793F0EE4C}"/>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Category trend</a:t>
            </a:r>
          </a:p>
        </p:txBody>
      </p:sp>
      <p:graphicFrame>
        <p:nvGraphicFramePr>
          <p:cNvPr id="32" name="Table1">
            <a:extLst>
              <a:ext uri="{FF2B5EF4-FFF2-40B4-BE49-F238E27FC236}">
                <a16:creationId xmlns:a16="http://schemas.microsoft.com/office/drawing/2014/main" id="{1E312813-03A6-4DF9-BE70-8B9526645E63}"/>
              </a:ext>
            </a:extLst>
          </p:cNvPr>
          <p:cNvGraphicFramePr>
            <a:graphicFrameLocks noGrp="1"/>
          </p:cNvGraphicFramePr>
          <p:nvPr>
            <p:extLst>
              <p:ext uri="{D42A27DB-BD31-4B8C-83A1-F6EECF244321}">
                <p14:modId xmlns:p14="http://schemas.microsoft.com/office/powerpoint/2010/main" val="3520629979"/>
              </p:ext>
            </p:extLst>
          </p:nvPr>
        </p:nvGraphicFramePr>
        <p:xfrm>
          <a:off x="377684" y="1974077"/>
          <a:ext cx="11555016" cy="446865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310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688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688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688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688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688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688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688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688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688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688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688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688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688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688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688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688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688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688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0688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0688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34" name="Picture 33">
            <a:extLst>
              <a:ext uri="{FF2B5EF4-FFF2-40B4-BE49-F238E27FC236}">
                <a16:creationId xmlns:a16="http://schemas.microsoft.com/office/drawing/2014/main" id="{04AFF5FF-EF8E-4C80-A19D-6427FE5FD8A3}"/>
              </a:ext>
            </a:extLst>
          </p:cNvPr>
          <p:cNvPicPr/>
          <p:nvPr/>
        </p:nvPicPr>
        <p:blipFill>
          <a:blip r:embed="rId4">
            <a:extLst>
              <a:ext uri="{28A0092B-C50C-407E-A947-70E740481C1C}">
                <a14:useLocalDpi xmlns:a14="http://schemas.microsoft.com/office/drawing/2010/main"/>
              </a:ext>
            </a:extLst>
          </a:blip>
          <a:stretch>
            <a:fillRect/>
          </a:stretch>
        </p:blipFill>
        <p:spPr>
          <a:xfrm>
            <a:off x="0" y="2305914"/>
            <a:ext cx="12039600" cy="45719"/>
          </a:xfrm>
          <a:prstGeom prst="rect">
            <a:avLst/>
          </a:prstGeom>
        </p:spPr>
      </p:pic>
      <p:cxnSp>
        <p:nvCxnSpPr>
          <p:cNvPr id="35" name="Straight Connector 34">
            <a:extLst>
              <a:ext uri="{FF2B5EF4-FFF2-40B4-BE49-F238E27FC236}">
                <a16:creationId xmlns:a16="http://schemas.microsoft.com/office/drawing/2014/main" id="{0F6B699E-3904-4BF2-9883-0D91B025DDF8}"/>
              </a:ext>
            </a:extLst>
          </p:cNvPr>
          <p:cNvCxnSpPr/>
          <p:nvPr/>
        </p:nvCxnSpPr>
        <p:spPr>
          <a:xfrm>
            <a:off x="8931053" y="231787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1F05698-7DE8-4560-BF80-CEA776CC913B}"/>
              </a:ext>
            </a:extLst>
          </p:cNvPr>
          <p:cNvCxnSpPr/>
          <p:nvPr/>
        </p:nvCxnSpPr>
        <p:spPr>
          <a:xfrm>
            <a:off x="10860785" y="231787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4939FDB6-8211-4386-9C6C-C717C2DFEFB6}"/>
              </a:ext>
            </a:extLst>
          </p:cNvPr>
          <p:cNvGrpSpPr/>
          <p:nvPr/>
        </p:nvGrpSpPr>
        <p:grpSpPr>
          <a:xfrm>
            <a:off x="2482950" y="2305839"/>
            <a:ext cx="5096482" cy="0"/>
            <a:chOff x="2482950" y="2329903"/>
            <a:chExt cx="5096482" cy="0"/>
          </a:xfrm>
        </p:grpSpPr>
        <p:cxnSp>
          <p:nvCxnSpPr>
            <p:cNvPr id="38" name="Straight Connector 37">
              <a:extLst>
                <a:ext uri="{FF2B5EF4-FFF2-40B4-BE49-F238E27FC236}">
                  <a16:creationId xmlns:a16="http://schemas.microsoft.com/office/drawing/2014/main" id="{F773E320-3300-42E4-8934-CDE58675D3A2}"/>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72E545F-4E49-4175-92A6-D7542AD2468D}"/>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C99A0E8-7047-4BFB-91F7-3847A7458673}"/>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3129845-2913-4D55-931F-210E5348F76B}"/>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773F366-8389-47A0-8FD2-81D39CCF36AC}"/>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59CDF7C2-B25F-4343-AC1B-E59875966D69}"/>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4" name="Group 43">
            <a:extLst>
              <a:ext uri="{FF2B5EF4-FFF2-40B4-BE49-F238E27FC236}">
                <a16:creationId xmlns:a16="http://schemas.microsoft.com/office/drawing/2014/main" id="{1141FDBC-1F9C-4C51-AE8A-91605B301E94}"/>
              </a:ext>
            </a:extLst>
          </p:cNvPr>
          <p:cNvGrpSpPr/>
          <p:nvPr/>
        </p:nvGrpSpPr>
        <p:grpSpPr>
          <a:xfrm>
            <a:off x="3692976" y="6453235"/>
            <a:ext cx="6309360" cy="369332"/>
            <a:chOff x="3692976" y="6453235"/>
            <a:chExt cx="6309360" cy="369332"/>
          </a:xfrm>
        </p:grpSpPr>
        <p:sp>
          <p:nvSpPr>
            <p:cNvPr id="45" name="TextBox 44">
              <a:extLst>
                <a:ext uri="{FF2B5EF4-FFF2-40B4-BE49-F238E27FC236}">
                  <a16:creationId xmlns:a16="http://schemas.microsoft.com/office/drawing/2014/main" id="{BE54E389-14B7-407C-BAF6-CD58F15A7DB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6" name="Flowchart: Connector 45">
              <a:extLst>
                <a:ext uri="{FF2B5EF4-FFF2-40B4-BE49-F238E27FC236}">
                  <a16:creationId xmlns:a16="http://schemas.microsoft.com/office/drawing/2014/main" id="{5D95D48B-B633-4F1D-8029-78842F285346}"/>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lowchart: Connector 46">
              <a:extLst>
                <a:ext uri="{FF2B5EF4-FFF2-40B4-BE49-F238E27FC236}">
                  <a16:creationId xmlns:a16="http://schemas.microsoft.com/office/drawing/2014/main" id="{87FCAE33-A964-4F6D-A11E-C1FC077224B6}"/>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9" name="Chart1">
            <a:extLst>
              <a:ext uri="{FF2B5EF4-FFF2-40B4-BE49-F238E27FC236}">
                <a16:creationId xmlns:a16="http://schemas.microsoft.com/office/drawing/2014/main" id="{1CD526CB-7F1C-4CBB-B257-2B2216A0A9DE}"/>
              </a:ext>
            </a:extLst>
          </p:cNvPr>
          <p:cNvGraphicFramePr/>
          <p:nvPr>
            <p:extLst>
              <p:ext uri="{D42A27DB-BD31-4B8C-83A1-F6EECF244321}">
                <p14:modId xmlns:p14="http://schemas.microsoft.com/office/powerpoint/2010/main" val="3971022678"/>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2" name="Chart2">
            <a:extLst>
              <a:ext uri="{FF2B5EF4-FFF2-40B4-BE49-F238E27FC236}">
                <a16:creationId xmlns:a16="http://schemas.microsoft.com/office/drawing/2014/main" id="{A7DCD59B-6D1C-4468-882A-0D86EA29B8C6}"/>
              </a:ext>
            </a:extLst>
          </p:cNvPr>
          <p:cNvGraphicFramePr/>
          <p:nvPr>
            <p:extLst>
              <p:ext uri="{D42A27DB-BD31-4B8C-83A1-F6EECF244321}">
                <p14:modId xmlns:p14="http://schemas.microsoft.com/office/powerpoint/2010/main" val="1366775796"/>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20754D3F-3E0A-4C8D-8256-1465815B0C79}"/>
              </a:ext>
            </a:extLst>
          </p:cNvPr>
          <p:cNvSpPr>
            <a:spLocks noGrp="1"/>
          </p:cNvSpPr>
          <p:nvPr>
            <p:ph type="sldNum" sz="quarter" idx="4"/>
          </p:nvPr>
        </p:nvSpPr>
        <p:spPr/>
        <p:txBody>
          <a:bodyPr/>
          <a:lstStyle/>
          <a:p>
            <a:fld id="{A26DCA39-FE7E-4B33-9419-C9BB65BD885E}" type="slidenum">
              <a:rPr lang="en-US" smtClean="0"/>
              <a:t>34</a:t>
            </a:fld>
            <a:endParaRPr lang="en-US"/>
          </a:p>
        </p:txBody>
      </p:sp>
    </p:spTree>
    <p:extLst>
      <p:ext uri="{BB962C8B-B14F-4D97-AF65-F5344CB8AC3E}">
        <p14:creationId xmlns:p14="http://schemas.microsoft.com/office/powerpoint/2010/main" val="153179181"/>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35</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29903"/>
            <a:ext cx="12039600" cy="45719"/>
          </a:xfrm>
          <a:prstGeom prst="rect">
            <a:avLst/>
          </a:prstGeom>
        </p:spPr>
      </p:pic>
      <p:sp>
        <p:nvSpPr>
          <p:cNvPr id="31" name="Title 64">
            <a:extLst>
              <a:ext uri="{FF2B5EF4-FFF2-40B4-BE49-F238E27FC236}">
                <a16:creationId xmlns:a16="http://schemas.microsoft.com/office/drawing/2014/main" id="{060AD07F-AF72-40D8-81A4-C0C793F0EE4C}"/>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Category trend- Away from Home </a:t>
            </a:r>
          </a:p>
        </p:txBody>
      </p:sp>
      <p:graphicFrame>
        <p:nvGraphicFramePr>
          <p:cNvPr id="32" name="Table1">
            <a:extLst>
              <a:ext uri="{FF2B5EF4-FFF2-40B4-BE49-F238E27FC236}">
                <a16:creationId xmlns:a16="http://schemas.microsoft.com/office/drawing/2014/main" id="{D07DC836-0775-475A-B121-74B3FFA1A217}"/>
              </a:ext>
            </a:extLst>
          </p:cNvPr>
          <p:cNvGraphicFramePr>
            <a:graphicFrameLocks noGrp="1"/>
          </p:cNvGraphicFramePr>
          <p:nvPr>
            <p:extLst>
              <p:ext uri="{D42A27DB-BD31-4B8C-83A1-F6EECF244321}">
                <p14:modId xmlns:p14="http://schemas.microsoft.com/office/powerpoint/2010/main" val="2690532254"/>
              </p:ext>
            </p:extLst>
          </p:nvPr>
        </p:nvGraphicFramePr>
        <p:xfrm>
          <a:off x="377684" y="1998141"/>
          <a:ext cx="11555016" cy="446865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310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688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688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688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688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688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688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688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688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688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688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688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688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688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688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688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688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688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688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0688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0688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34" name="Picture 33">
            <a:extLst>
              <a:ext uri="{FF2B5EF4-FFF2-40B4-BE49-F238E27FC236}">
                <a16:creationId xmlns:a16="http://schemas.microsoft.com/office/drawing/2014/main" id="{8882EFD3-064A-43B7-9BD6-693B9D711B35}"/>
              </a:ext>
            </a:extLst>
          </p:cNvPr>
          <p:cNvPicPr/>
          <p:nvPr/>
        </p:nvPicPr>
        <p:blipFill>
          <a:blip r:embed="rId4">
            <a:extLst>
              <a:ext uri="{28A0092B-C50C-407E-A947-70E740481C1C}">
                <a14:useLocalDpi xmlns:a14="http://schemas.microsoft.com/office/drawing/2010/main"/>
              </a:ext>
            </a:extLst>
          </a:blip>
          <a:stretch>
            <a:fillRect/>
          </a:stretch>
        </p:blipFill>
        <p:spPr>
          <a:xfrm>
            <a:off x="0" y="2317946"/>
            <a:ext cx="12039600" cy="45719"/>
          </a:xfrm>
          <a:prstGeom prst="rect">
            <a:avLst/>
          </a:prstGeom>
        </p:spPr>
      </p:pic>
      <p:cxnSp>
        <p:nvCxnSpPr>
          <p:cNvPr id="35" name="Straight Connector 34">
            <a:extLst>
              <a:ext uri="{FF2B5EF4-FFF2-40B4-BE49-F238E27FC236}">
                <a16:creationId xmlns:a16="http://schemas.microsoft.com/office/drawing/2014/main" id="{CB1059E6-49D9-4134-977A-36ACDB7AF317}"/>
              </a:ext>
            </a:extLst>
          </p:cNvPr>
          <p:cNvCxnSpPr/>
          <p:nvPr/>
        </p:nvCxnSpPr>
        <p:spPr>
          <a:xfrm>
            <a:off x="8931053" y="231787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D359E7-3103-47B8-A337-874B203967E4}"/>
              </a:ext>
            </a:extLst>
          </p:cNvPr>
          <p:cNvCxnSpPr/>
          <p:nvPr/>
        </p:nvCxnSpPr>
        <p:spPr>
          <a:xfrm>
            <a:off x="10860785" y="231787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823137F2-A2CC-49ED-82DA-F1E077F7A317}"/>
              </a:ext>
            </a:extLst>
          </p:cNvPr>
          <p:cNvGrpSpPr/>
          <p:nvPr/>
        </p:nvGrpSpPr>
        <p:grpSpPr>
          <a:xfrm>
            <a:off x="2482950" y="2317871"/>
            <a:ext cx="5096482" cy="0"/>
            <a:chOff x="2482950" y="2329903"/>
            <a:chExt cx="5096482" cy="0"/>
          </a:xfrm>
        </p:grpSpPr>
        <p:cxnSp>
          <p:nvCxnSpPr>
            <p:cNvPr id="38" name="Straight Connector 37">
              <a:extLst>
                <a:ext uri="{FF2B5EF4-FFF2-40B4-BE49-F238E27FC236}">
                  <a16:creationId xmlns:a16="http://schemas.microsoft.com/office/drawing/2014/main" id="{1553D940-3ABF-4A07-93E7-66427C25746E}"/>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3C1C5B8-473E-4821-81EE-5038F5948F5B}"/>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D7D4DA4-BBC3-4D44-B11B-83CD8CA1450F}"/>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FC3172F-D62A-4795-98A7-01129B665EF1}"/>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93A42DE-9ADB-44A2-B8D3-3076948CDC2D}"/>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3897757C-9EDF-47A1-B549-55FE37B607F3}"/>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4" name="Group 43">
            <a:extLst>
              <a:ext uri="{FF2B5EF4-FFF2-40B4-BE49-F238E27FC236}">
                <a16:creationId xmlns:a16="http://schemas.microsoft.com/office/drawing/2014/main" id="{33FBF082-E848-4C7D-ADE2-53891EE020EE}"/>
              </a:ext>
            </a:extLst>
          </p:cNvPr>
          <p:cNvGrpSpPr/>
          <p:nvPr/>
        </p:nvGrpSpPr>
        <p:grpSpPr>
          <a:xfrm>
            <a:off x="3692976" y="6453235"/>
            <a:ext cx="6309360" cy="369332"/>
            <a:chOff x="3692976" y="6453235"/>
            <a:chExt cx="6309360" cy="369332"/>
          </a:xfrm>
        </p:grpSpPr>
        <p:sp>
          <p:nvSpPr>
            <p:cNvPr id="45" name="TextBox 44">
              <a:extLst>
                <a:ext uri="{FF2B5EF4-FFF2-40B4-BE49-F238E27FC236}">
                  <a16:creationId xmlns:a16="http://schemas.microsoft.com/office/drawing/2014/main" id="{98AE69C2-D49D-4ECD-888C-18D425FEFD44}"/>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6" name="Flowchart: Connector 45">
              <a:extLst>
                <a:ext uri="{FF2B5EF4-FFF2-40B4-BE49-F238E27FC236}">
                  <a16:creationId xmlns:a16="http://schemas.microsoft.com/office/drawing/2014/main" id="{6F6E67AA-423C-4F8E-BFB5-0131A6B51671}"/>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lowchart: Connector 46">
              <a:extLst>
                <a:ext uri="{FF2B5EF4-FFF2-40B4-BE49-F238E27FC236}">
                  <a16:creationId xmlns:a16="http://schemas.microsoft.com/office/drawing/2014/main" id="{4A193131-F1B4-4FCE-9FF3-83CCAFE35C06}"/>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9" name="Chart1">
            <a:extLst>
              <a:ext uri="{FF2B5EF4-FFF2-40B4-BE49-F238E27FC236}">
                <a16:creationId xmlns:a16="http://schemas.microsoft.com/office/drawing/2014/main" id="{1E4CE84C-90E9-431F-BF6E-38F6A5931312}"/>
              </a:ext>
            </a:extLst>
          </p:cNvPr>
          <p:cNvGraphicFramePr/>
          <p:nvPr>
            <p:extLst>
              <p:ext uri="{D42A27DB-BD31-4B8C-83A1-F6EECF244321}">
                <p14:modId xmlns:p14="http://schemas.microsoft.com/office/powerpoint/2010/main" val="3971022678"/>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2" name="Chart2">
            <a:extLst>
              <a:ext uri="{FF2B5EF4-FFF2-40B4-BE49-F238E27FC236}">
                <a16:creationId xmlns:a16="http://schemas.microsoft.com/office/drawing/2014/main" id="{892795F5-B294-472A-ADFE-2E6948C31A10}"/>
              </a:ext>
            </a:extLst>
          </p:cNvPr>
          <p:cNvGraphicFramePr/>
          <p:nvPr>
            <p:extLst>
              <p:ext uri="{D42A27DB-BD31-4B8C-83A1-F6EECF244321}">
                <p14:modId xmlns:p14="http://schemas.microsoft.com/office/powerpoint/2010/main" val="1989037846"/>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FF5D202F-6BCB-46F5-94D5-EFFC82D98CD4}"/>
              </a:ext>
            </a:extLst>
          </p:cNvPr>
          <p:cNvSpPr>
            <a:spLocks noGrp="1"/>
          </p:cNvSpPr>
          <p:nvPr>
            <p:ph type="sldNum" sz="quarter" idx="4"/>
          </p:nvPr>
        </p:nvSpPr>
        <p:spPr/>
        <p:txBody>
          <a:bodyPr/>
          <a:lstStyle/>
          <a:p>
            <a:fld id="{A26DCA39-FE7E-4B33-9419-C9BB65BD885E}" type="slidenum">
              <a:rPr lang="en-US" smtClean="0"/>
              <a:t>35</a:t>
            </a:fld>
            <a:endParaRPr lang="en-US"/>
          </a:p>
        </p:txBody>
      </p:sp>
    </p:spTree>
    <p:extLst>
      <p:ext uri="{BB962C8B-B14F-4D97-AF65-F5344CB8AC3E}">
        <p14:creationId xmlns:p14="http://schemas.microsoft.com/office/powerpoint/2010/main" val="3404159225"/>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477393559"/>
              </p:ext>
            </p:extLst>
          </p:nvPr>
        </p:nvGraphicFramePr>
        <p:xfrm>
          <a:off x="377684" y="1865789"/>
          <a:ext cx="11555016" cy="4465646"/>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1478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35104139"/>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Ice Cream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96444588"/>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Nuts (Nuts/Seeds)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Chocolate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Popcorn and Popcorn Snacks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String cheese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Pretzels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9853">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Trail Mixes / Nut, Fruit, Candy Mixes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Tortilla Chips - plain or flavored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Candy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snacks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snacks (Sweets/Candy)</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314780">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Pastries / Danishes / Coffee Cakes / Muffin / Donut / Croissant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Cake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Cookies - Sandwich, Cream filled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173487"/>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1734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1734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173487"/>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24" name="Title 64">
            <a:extLst>
              <a:ext uri="{FF2B5EF4-FFF2-40B4-BE49-F238E27FC236}">
                <a16:creationId xmlns:a16="http://schemas.microsoft.com/office/drawing/2014/main" id="{C5313BA5-5ED3-4943-81AC-A5120E60A68E}"/>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Item trend</a:t>
            </a:r>
          </a:p>
        </p:txBody>
      </p:sp>
      <p:grpSp>
        <p:nvGrpSpPr>
          <p:cNvPr id="33" name="Group 32">
            <a:extLst>
              <a:ext uri="{FF2B5EF4-FFF2-40B4-BE49-F238E27FC236}">
                <a16:creationId xmlns:a16="http://schemas.microsoft.com/office/drawing/2014/main" id="{0FD70AF5-C8E6-47C2-A564-84962D7C48C2}"/>
              </a:ext>
            </a:extLst>
          </p:cNvPr>
          <p:cNvGrpSpPr/>
          <p:nvPr/>
        </p:nvGrpSpPr>
        <p:grpSpPr>
          <a:xfrm>
            <a:off x="3692976" y="6453235"/>
            <a:ext cx="6309360" cy="369332"/>
            <a:chOff x="3692976" y="6453235"/>
            <a:chExt cx="6309360" cy="369332"/>
          </a:xfrm>
        </p:grpSpPr>
        <p:sp>
          <p:nvSpPr>
            <p:cNvPr id="34" name="TextBox 33">
              <a:extLst>
                <a:ext uri="{FF2B5EF4-FFF2-40B4-BE49-F238E27FC236}">
                  <a16:creationId xmlns:a16="http://schemas.microsoft.com/office/drawing/2014/main" id="{F7906691-7398-47ED-B7B5-BD001537966B}"/>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5" name="Flowchart: Connector 34">
              <a:extLst>
                <a:ext uri="{FF2B5EF4-FFF2-40B4-BE49-F238E27FC236}">
                  <a16:creationId xmlns:a16="http://schemas.microsoft.com/office/drawing/2014/main" id="{88A191FC-EDEA-4F22-A1E2-FB66B7D52B4B}"/>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Flowchart: Connector 35">
              <a:extLst>
                <a:ext uri="{FF2B5EF4-FFF2-40B4-BE49-F238E27FC236}">
                  <a16:creationId xmlns:a16="http://schemas.microsoft.com/office/drawing/2014/main" id="{32FBB590-85D3-4A18-8603-0959D1EAC05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9CF14CAB-377C-48F2-9EB0-1AD82BFECE3A}"/>
              </a:ext>
            </a:extLst>
          </p:cNvPr>
          <p:cNvGraphicFramePr/>
          <p:nvPr>
            <p:extLst>
              <p:ext uri="{D42A27DB-BD31-4B8C-83A1-F6EECF244321}">
                <p14:modId xmlns:p14="http://schemas.microsoft.com/office/powerpoint/2010/main" val="2146290436"/>
              </p:ext>
            </p:extLst>
          </p:nvPr>
        </p:nvGraphicFramePr>
        <p:xfrm>
          <a:off x="8160334" y="2222965"/>
          <a:ext cx="1741964" cy="410847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9" name="Chart2">
            <a:extLst>
              <a:ext uri="{FF2B5EF4-FFF2-40B4-BE49-F238E27FC236}">
                <a16:creationId xmlns:a16="http://schemas.microsoft.com/office/drawing/2014/main" id="{88287458-76BC-497A-A850-E0AD49E8BE60}"/>
              </a:ext>
            </a:extLst>
          </p:cNvPr>
          <p:cNvGraphicFramePr/>
          <p:nvPr>
            <p:extLst>
              <p:ext uri="{D42A27DB-BD31-4B8C-83A1-F6EECF244321}">
                <p14:modId xmlns:p14="http://schemas.microsoft.com/office/powerpoint/2010/main" val="2710869517"/>
              </p:ext>
            </p:extLst>
          </p:nvPr>
        </p:nvGraphicFramePr>
        <p:xfrm>
          <a:off x="10046517" y="2227874"/>
          <a:ext cx="1741964" cy="410847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ED540FA2-F51E-4170-B3CF-CCB2DF488707}"/>
              </a:ext>
            </a:extLst>
          </p:cNvPr>
          <p:cNvSpPr>
            <a:spLocks noGrp="1"/>
          </p:cNvSpPr>
          <p:nvPr>
            <p:ph type="sldNum" sz="quarter" idx="4"/>
          </p:nvPr>
        </p:nvSpPr>
        <p:spPr/>
        <p:txBody>
          <a:bodyPr/>
          <a:lstStyle/>
          <a:p>
            <a:fld id="{A26DCA39-FE7E-4B33-9419-C9BB65BD885E}" type="slidenum">
              <a:rPr lang="en-US" smtClean="0"/>
              <a:t>36</a:t>
            </a:fld>
            <a:endParaRPr lang="en-US"/>
          </a:p>
        </p:txBody>
      </p:sp>
    </p:spTree>
    <p:extLst>
      <p:ext uri="{BB962C8B-B14F-4D97-AF65-F5344CB8AC3E}">
        <p14:creationId xmlns:p14="http://schemas.microsoft.com/office/powerpoint/2010/main" val="264778137"/>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576831995"/>
              </p:ext>
            </p:extLst>
          </p:nvPr>
        </p:nvGraphicFramePr>
        <p:xfrm>
          <a:off x="377684" y="1865789"/>
          <a:ext cx="11555016" cy="4491078"/>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58175">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Nuts (Nuts/Seeds)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35104139"/>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Coffee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96444588"/>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Water – Bottled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Soft Drink/Soda – regular or diet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238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Granola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7745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Trail Mixes / Nut, Fruit, Candy Mixes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Candy Mixes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Chocolate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non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3878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Pretzels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238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rPr>
                        <a:t>Tea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238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238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rPr>
                        <a:t>Ice Cream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238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rPr>
                        <a:t>Frozen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58780">
                <a:tc>
                  <a:txBody>
                    <a:bodyPr/>
                    <a:lstStyle/>
                    <a:p>
                      <a:r>
                        <a:rPr lang="en-US" sz="800" dirty="0">
                          <a:effectLst/>
                          <a:latin typeface="Franklin Gothic Book" panose="020B0503020102020204" pitchFamily="34" charset="0"/>
                        </a:rPr>
                        <a:t>Pizza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07354"/>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19606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19606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196065"/>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24" name="Title 64">
            <a:extLst>
              <a:ext uri="{FF2B5EF4-FFF2-40B4-BE49-F238E27FC236}">
                <a16:creationId xmlns:a16="http://schemas.microsoft.com/office/drawing/2014/main" id="{C5313BA5-5ED3-4943-81AC-A5120E60A68E}"/>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Item trend- Away From Home</a:t>
            </a:r>
          </a:p>
        </p:txBody>
      </p:sp>
      <p:grpSp>
        <p:nvGrpSpPr>
          <p:cNvPr id="33" name="Group 32">
            <a:extLst>
              <a:ext uri="{FF2B5EF4-FFF2-40B4-BE49-F238E27FC236}">
                <a16:creationId xmlns:a16="http://schemas.microsoft.com/office/drawing/2014/main" id="{0FD70AF5-C8E6-47C2-A564-84962D7C48C2}"/>
              </a:ext>
            </a:extLst>
          </p:cNvPr>
          <p:cNvGrpSpPr/>
          <p:nvPr/>
        </p:nvGrpSpPr>
        <p:grpSpPr>
          <a:xfrm>
            <a:off x="3692976" y="6453235"/>
            <a:ext cx="6309360" cy="369332"/>
            <a:chOff x="3692976" y="6453235"/>
            <a:chExt cx="6309360" cy="369332"/>
          </a:xfrm>
        </p:grpSpPr>
        <p:sp>
          <p:nvSpPr>
            <p:cNvPr id="34" name="TextBox 33">
              <a:extLst>
                <a:ext uri="{FF2B5EF4-FFF2-40B4-BE49-F238E27FC236}">
                  <a16:creationId xmlns:a16="http://schemas.microsoft.com/office/drawing/2014/main" id="{F7906691-7398-47ED-B7B5-BD001537966B}"/>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5" name="Flowchart: Connector 34">
              <a:extLst>
                <a:ext uri="{FF2B5EF4-FFF2-40B4-BE49-F238E27FC236}">
                  <a16:creationId xmlns:a16="http://schemas.microsoft.com/office/drawing/2014/main" id="{88A191FC-EDEA-4F22-A1E2-FB66B7D52B4B}"/>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Flowchart: Connector 35">
              <a:extLst>
                <a:ext uri="{FF2B5EF4-FFF2-40B4-BE49-F238E27FC236}">
                  <a16:creationId xmlns:a16="http://schemas.microsoft.com/office/drawing/2014/main" id="{32FBB590-85D3-4A18-8603-0959D1EAC05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9" name="Chart1">
            <a:extLst>
              <a:ext uri="{FF2B5EF4-FFF2-40B4-BE49-F238E27FC236}">
                <a16:creationId xmlns:a16="http://schemas.microsoft.com/office/drawing/2014/main" id="{B835397D-18CD-4BCB-964C-95E75ED80784}"/>
              </a:ext>
            </a:extLst>
          </p:cNvPr>
          <p:cNvGraphicFramePr/>
          <p:nvPr>
            <p:extLst>
              <p:ext uri="{D42A27DB-BD31-4B8C-83A1-F6EECF244321}">
                <p14:modId xmlns:p14="http://schemas.microsoft.com/office/powerpoint/2010/main" val="255606831"/>
              </p:ext>
            </p:extLst>
          </p:nvPr>
        </p:nvGraphicFramePr>
        <p:xfrm>
          <a:off x="8160334" y="2222965"/>
          <a:ext cx="1741964" cy="410847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0" name="Chart2">
            <a:extLst>
              <a:ext uri="{FF2B5EF4-FFF2-40B4-BE49-F238E27FC236}">
                <a16:creationId xmlns:a16="http://schemas.microsoft.com/office/drawing/2014/main" id="{13BA56BC-F3F3-49BB-927F-8AC01555461B}"/>
              </a:ext>
            </a:extLst>
          </p:cNvPr>
          <p:cNvGraphicFramePr/>
          <p:nvPr>
            <p:extLst>
              <p:ext uri="{D42A27DB-BD31-4B8C-83A1-F6EECF244321}">
                <p14:modId xmlns:p14="http://schemas.microsoft.com/office/powerpoint/2010/main" val="665341743"/>
              </p:ext>
            </p:extLst>
          </p:nvPr>
        </p:nvGraphicFramePr>
        <p:xfrm>
          <a:off x="10046517" y="2227874"/>
          <a:ext cx="1741964" cy="410847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E0533B37-6643-45E5-A6CB-2366AD879495}"/>
              </a:ext>
            </a:extLst>
          </p:cNvPr>
          <p:cNvSpPr>
            <a:spLocks noGrp="1"/>
          </p:cNvSpPr>
          <p:nvPr>
            <p:ph type="sldNum" sz="quarter" idx="4"/>
          </p:nvPr>
        </p:nvSpPr>
        <p:spPr/>
        <p:txBody>
          <a:bodyPr/>
          <a:lstStyle/>
          <a:p>
            <a:fld id="{A26DCA39-FE7E-4B33-9419-C9BB65BD885E}" type="slidenum">
              <a:rPr lang="en-US" smtClean="0"/>
              <a:t>37</a:t>
            </a:fld>
            <a:endParaRPr lang="en-US"/>
          </a:p>
        </p:txBody>
      </p:sp>
    </p:spTree>
    <p:extLst>
      <p:ext uri="{BB962C8B-B14F-4D97-AF65-F5344CB8AC3E}">
        <p14:creationId xmlns:p14="http://schemas.microsoft.com/office/powerpoint/2010/main" val="131792769"/>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96465B73-888D-47D7-ADF9-730B04BD07FE}"/>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667286" cy="276999"/>
            </a:xfrm>
            <a:prstGeom prst="rect">
              <a:avLst/>
            </a:prstGeom>
          </p:spPr>
          <p:txBody>
            <a:bodyPr wrap="none" anchor="ctr">
              <a:spAutoFit/>
            </a:bodyPr>
            <a:lstStyle/>
            <a:p>
              <a:pPr fontAlgn="t"/>
              <a:r>
                <a:rPr lang="en-US" sz="1200" b="1" dirty="0">
                  <a:latin typeface="Franklin Gothic Book" panose="020B0503020102020204" pitchFamily="34" charset="0"/>
                </a:rPr>
                <a:t>LUNCH DINNER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Lunch Dinner</a:t>
            </a:r>
          </a:p>
          <a:p>
            <a:pPr marL="0" rtl="0" eaLnBrk="1" fontAlgn="ctr" latinLnBrk="0" hangingPunct="1">
              <a:spcBef>
                <a:spcPts val="0"/>
              </a:spcBef>
              <a:spcAft>
                <a:spcPts val="0"/>
              </a:spcAft>
            </a:pPr>
            <a:r>
              <a:rPr lang="en-US" sz="1400" dirty="0"/>
              <a:t>(</a:t>
            </a:r>
            <a:r>
              <a:rPr lang="en-US" sz="1600" dirty="0"/>
              <a:t>Lunch, Lunch Alternative, Dinner, Dinner Alternative</a:t>
            </a:r>
            <a:r>
              <a:rPr lang="en-US" sz="1400" dirty="0"/>
              <a:t>)</a:t>
            </a:r>
            <a:endParaRPr lang="en-US" sz="2000" dirty="0"/>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1974919320"/>
              </p:ext>
            </p:extLst>
          </p:nvPr>
        </p:nvGraphicFramePr>
        <p:xfrm>
          <a:off x="449705" y="2006592"/>
          <a:ext cx="5394958" cy="4204617"/>
        </p:xfrm>
        <a:graphic>
          <a:graphicData uri="http://schemas.openxmlformats.org/drawingml/2006/table">
            <a:tbl>
              <a:tblPr firstRow="1" bandRow="1">
                <a:tableStyleId>{9D7B26C5-4107-4FEC-AEDC-1716B250A1EF}</a:tableStyleId>
              </a:tblPr>
              <a:tblGrid>
                <a:gridCol w="771948">
                  <a:extLst>
                    <a:ext uri="{9D8B030D-6E8A-4147-A177-3AD203B41FA5}">
                      <a16:colId xmlns:a16="http://schemas.microsoft.com/office/drawing/2014/main" val="4076324199"/>
                    </a:ext>
                  </a:extLst>
                </a:gridCol>
                <a:gridCol w="924602">
                  <a:extLst>
                    <a:ext uri="{9D8B030D-6E8A-4147-A177-3AD203B41FA5}">
                      <a16:colId xmlns:a16="http://schemas.microsoft.com/office/drawing/2014/main" val="3511605551"/>
                    </a:ext>
                  </a:extLst>
                </a:gridCol>
                <a:gridCol w="924602">
                  <a:extLst>
                    <a:ext uri="{9D8B030D-6E8A-4147-A177-3AD203B41FA5}">
                      <a16:colId xmlns:a16="http://schemas.microsoft.com/office/drawing/2014/main" val="1337717583"/>
                    </a:ext>
                  </a:extLst>
                </a:gridCol>
                <a:gridCol w="924602">
                  <a:extLst>
                    <a:ext uri="{9D8B030D-6E8A-4147-A177-3AD203B41FA5}">
                      <a16:colId xmlns:a16="http://schemas.microsoft.com/office/drawing/2014/main" val="1752148256"/>
                    </a:ext>
                  </a:extLst>
                </a:gridCol>
                <a:gridCol w="924602">
                  <a:extLst>
                    <a:ext uri="{9D8B030D-6E8A-4147-A177-3AD203B41FA5}">
                      <a16:colId xmlns:a16="http://schemas.microsoft.com/office/drawing/2014/main" val="2280144050"/>
                    </a:ext>
                  </a:extLst>
                </a:gridCol>
                <a:gridCol w="924602">
                  <a:extLst>
                    <a:ext uri="{9D8B030D-6E8A-4147-A177-3AD203B41FA5}">
                      <a16:colId xmlns:a16="http://schemas.microsoft.com/office/drawing/2014/main" val="126504659"/>
                    </a:ext>
                  </a:extLst>
                </a:gridCol>
              </a:tblGrid>
              <a:tr h="332824">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300461">
                <a:tc>
                  <a:txBody>
                    <a:bodyPr/>
                    <a:lstStyle/>
                    <a:p>
                      <a:pPr lvl="0">
                        <a:buNone/>
                      </a:pPr>
                      <a:r>
                        <a:rPr lang="en-US" sz="800" dirty="0">
                          <a:latin typeface="Franklin Gothic Book" panose="020B0503020102020204" pitchFamily="34" charset="0"/>
                        </a:rPr>
                        <a:t>Dollars</a:t>
                      </a:r>
                    </a:p>
                    <a:p>
                      <a:pPr lvl="0">
                        <a:buNone/>
                      </a:pPr>
                      <a:r>
                        <a:rPr lang="en-US" sz="600" dirty="0">
                          <a:latin typeface="Franklin Gothic Book" panose="020B0503020102020204" pitchFamily="34" charset="0"/>
                        </a:rPr>
                        <a:t>(Euromonitor)</a:t>
                      </a:r>
                      <a:endParaRPr lang="en-US" sz="500" dirty="0">
                        <a:latin typeface="Franklin Gothic Book" panose="020B0503020102020204" pitchFamily="34" charset="0"/>
                      </a:endParaRP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buNone/>
                      </a:pPr>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buNone/>
                      </a:pPr>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buNone/>
                      </a:pPr>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buNone/>
                      </a:pPr>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buNone/>
                      </a:pPr>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379033">
                <a:tc>
                  <a:txBody>
                    <a:bodyPr/>
                    <a:lstStyle/>
                    <a:p>
                      <a:pPr lvl="0">
                        <a:buNone/>
                      </a:pPr>
                      <a:r>
                        <a:rPr lang="en-US" sz="800" dirty="0">
                          <a:latin typeface="Franklin Gothic Book" panose="020B0503020102020204" pitchFamily="34" charset="0"/>
                        </a:rPr>
                        <a:t>Avg Items per Occasions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25346">
                <a:tc gridSpan="6">
                  <a:txBody>
                    <a:bodyPr/>
                    <a:lstStyle/>
                    <a:p>
                      <a:r>
                        <a:rPr lang="en-US" sz="900" b="0" dirty="0">
                          <a:latin typeface="+mj-lt"/>
                        </a:rPr>
                        <a:t>Annual Occasions Per Capita</a:t>
                      </a:r>
                    </a:p>
                  </a:txBody>
                  <a:tcPr marL="45720" marR="4572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solidFill>
                          <a:srgbClr val="FF0000"/>
                        </a:solidFill>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62408">
                <a:tc>
                  <a:txBody>
                    <a:bodyPr/>
                    <a:lstStyle/>
                    <a:p>
                      <a:r>
                        <a:rPr lang="en-US" sz="800" dirty="0">
                          <a:latin typeface="Franklin Gothic Book" panose="020B0503020102020204" pitchFamily="34" charset="0"/>
                        </a:rPr>
                        <a:t>Alpha</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62408">
                <a:tc>
                  <a:txBody>
                    <a:bodyPr/>
                    <a:lstStyle/>
                    <a:p>
                      <a:r>
                        <a:rPr lang="en-US" sz="800" dirty="0">
                          <a:latin typeface="Franklin Gothic Book" panose="020B0503020102020204" pitchFamily="34" charset="0"/>
                        </a:rPr>
                        <a:t>Gen Z</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62408">
                <a:tc>
                  <a:txBody>
                    <a:bodyPr/>
                    <a:lstStyle/>
                    <a:p>
                      <a:pPr lvl="0">
                        <a:buNone/>
                      </a:pPr>
                      <a:r>
                        <a:rPr lang="en-US" sz="800" dirty="0">
                          <a:latin typeface="Franklin Gothic Book" panose="020B0503020102020204" pitchFamily="34" charset="0"/>
                        </a:rPr>
                        <a:t>Millennial</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62408">
                <a:tc>
                  <a:txBody>
                    <a:bodyPr/>
                    <a:lstStyle/>
                    <a:p>
                      <a:pPr lvl="0">
                        <a:buNone/>
                      </a:pPr>
                      <a:r>
                        <a:rPr lang="en-US" sz="800" dirty="0">
                          <a:latin typeface="Franklin Gothic Book" panose="020B0503020102020204" pitchFamily="34" charset="0"/>
                        </a:rPr>
                        <a:t>Gen X</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62408">
                <a:tc>
                  <a:txBody>
                    <a:bodyPr/>
                    <a:lstStyle/>
                    <a:p>
                      <a:pPr lvl="0">
                        <a:buNone/>
                      </a:pPr>
                      <a:r>
                        <a:rPr lang="en-US" sz="800" dirty="0">
                          <a:latin typeface="Franklin Gothic Book" panose="020B0503020102020204" pitchFamily="34" charset="0"/>
                        </a:rPr>
                        <a:t>Boomers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62408">
                <a:tc>
                  <a:txBody>
                    <a:bodyPr/>
                    <a:lstStyle/>
                    <a:p>
                      <a:pPr lvl="0">
                        <a:buNone/>
                      </a:pPr>
                      <a:r>
                        <a:rPr lang="en-US" sz="800" dirty="0">
                          <a:latin typeface="Franklin Gothic Book" panose="020B0503020102020204" pitchFamily="34" charset="0"/>
                        </a:rPr>
                        <a:t>HH w/Kids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62408">
                <a:tc>
                  <a:txBody>
                    <a:bodyPr/>
                    <a:lstStyle/>
                    <a:p>
                      <a:r>
                        <a:rPr lang="en-US" sz="800" dirty="0">
                          <a:latin typeface="Franklin Gothic Book" panose="020B0503020102020204" pitchFamily="34" charset="0"/>
                        </a:rPr>
                        <a:t>Low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62408">
                <a:tc>
                  <a:txBody>
                    <a:bodyPr/>
                    <a:lstStyle/>
                    <a:p>
                      <a:r>
                        <a:rPr lang="en-US" sz="800" dirty="0">
                          <a:latin typeface="Franklin Gothic Book" panose="020B0503020102020204" pitchFamily="34" charset="0"/>
                        </a:rPr>
                        <a:t>Mid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62408">
                <a:tc>
                  <a:txBody>
                    <a:bodyPr/>
                    <a:lstStyle/>
                    <a:p>
                      <a:r>
                        <a:rPr lang="en-US" sz="800" dirty="0">
                          <a:latin typeface="Franklin Gothic Book" panose="020B0503020102020204" pitchFamily="34" charset="0"/>
                        </a:rPr>
                        <a:t>High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332824">
                <a:tc>
                  <a:txBody>
                    <a:bodyPr/>
                    <a:lstStyle/>
                    <a:p>
                      <a:r>
                        <a:rPr lang="en-US" sz="800" dirty="0">
                          <a:latin typeface="Franklin Gothic Book" panose="020B0503020102020204" pitchFamily="34" charset="0"/>
                        </a:rPr>
                        <a:t>African American</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r h="262408">
                <a:tc>
                  <a:txBody>
                    <a:bodyPr/>
                    <a:lstStyle/>
                    <a:p>
                      <a:pPr lvl="0">
                        <a:buNone/>
                      </a:pPr>
                      <a:r>
                        <a:rPr lang="en-US" sz="800" dirty="0">
                          <a:latin typeface="Franklin Gothic Book" panose="020B0503020102020204" pitchFamily="34" charset="0"/>
                        </a:rPr>
                        <a:t>Hispanic</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4167653502"/>
                  </a:ext>
                </a:extLst>
              </a:tr>
            </a:tbl>
          </a:graphicData>
        </a:graphic>
      </p:graphicFrame>
      <p:graphicFrame>
        <p:nvGraphicFramePr>
          <p:cNvPr id="47" name="Table2">
            <a:extLst>
              <a:ext uri="{FF2B5EF4-FFF2-40B4-BE49-F238E27FC236}">
                <a16:creationId xmlns:a16="http://schemas.microsoft.com/office/drawing/2014/main" id="{2CD53A1C-D5A4-4C00-AF10-CC0F1E188319}"/>
              </a:ext>
            </a:extLst>
          </p:cNvPr>
          <p:cNvGraphicFramePr>
            <a:graphicFrameLocks noGrp="1"/>
          </p:cNvGraphicFramePr>
          <p:nvPr>
            <p:extLst>
              <p:ext uri="{D42A27DB-BD31-4B8C-83A1-F6EECF244321}">
                <p14:modId xmlns:p14="http://schemas.microsoft.com/office/powerpoint/2010/main" val="1103417662"/>
              </p:ext>
            </p:extLst>
          </p:nvPr>
        </p:nvGraphicFramePr>
        <p:xfrm>
          <a:off x="6143348" y="3384756"/>
          <a:ext cx="5789354" cy="2849393"/>
        </p:xfrm>
        <a:graphic>
          <a:graphicData uri="http://schemas.openxmlformats.org/drawingml/2006/table">
            <a:tbl>
              <a:tblPr firstRow="1" bandRow="1">
                <a:tableStyleId>{9D7B26C5-4107-4FEC-AEDC-1716B250A1EF}</a:tableStyleId>
              </a:tblPr>
              <a:tblGrid>
                <a:gridCol w="1393794">
                  <a:extLst>
                    <a:ext uri="{9D8B030D-6E8A-4147-A177-3AD203B41FA5}">
                      <a16:colId xmlns:a16="http://schemas.microsoft.com/office/drawing/2014/main" val="4076324199"/>
                    </a:ext>
                  </a:extLst>
                </a:gridCol>
                <a:gridCol w="879112">
                  <a:extLst>
                    <a:ext uri="{9D8B030D-6E8A-4147-A177-3AD203B41FA5}">
                      <a16:colId xmlns:a16="http://schemas.microsoft.com/office/drawing/2014/main" val="3511605551"/>
                    </a:ext>
                  </a:extLst>
                </a:gridCol>
                <a:gridCol w="879112">
                  <a:extLst>
                    <a:ext uri="{9D8B030D-6E8A-4147-A177-3AD203B41FA5}">
                      <a16:colId xmlns:a16="http://schemas.microsoft.com/office/drawing/2014/main" val="1337717583"/>
                    </a:ext>
                  </a:extLst>
                </a:gridCol>
                <a:gridCol w="879112">
                  <a:extLst>
                    <a:ext uri="{9D8B030D-6E8A-4147-A177-3AD203B41FA5}">
                      <a16:colId xmlns:a16="http://schemas.microsoft.com/office/drawing/2014/main" val="1752148256"/>
                    </a:ext>
                  </a:extLst>
                </a:gridCol>
                <a:gridCol w="879112">
                  <a:extLst>
                    <a:ext uri="{9D8B030D-6E8A-4147-A177-3AD203B41FA5}">
                      <a16:colId xmlns:a16="http://schemas.microsoft.com/office/drawing/2014/main" val="2280144050"/>
                    </a:ext>
                  </a:extLst>
                </a:gridCol>
                <a:gridCol w="879112">
                  <a:extLst>
                    <a:ext uri="{9D8B030D-6E8A-4147-A177-3AD203B41FA5}">
                      <a16:colId xmlns:a16="http://schemas.microsoft.com/office/drawing/2014/main" val="126504659"/>
                    </a:ext>
                  </a:extLst>
                </a:gridCol>
              </a:tblGrid>
              <a:tr h="476043">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a:t>
                      </a:r>
                    </a:p>
                    <a:p>
                      <a:pPr algn="ctr"/>
                      <a:r>
                        <a:rPr lang="en-US" sz="1000" b="0" dirty="0">
                          <a:latin typeface="Franklin Gothic Medium" panose="020B0603020102020204" pitchFamily="34" charset="0"/>
                        </a:rPr>
                        <a:t>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05800">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46696">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74454">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05800">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05800">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05800">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05800">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05800">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-65/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05800">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05800">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58437345"/>
                  </a:ext>
                </a:extLst>
              </a:tr>
              <a:tr h="205800">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-65/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637268478"/>
                  </a:ext>
                </a:extLst>
              </a:tr>
            </a:tbl>
          </a:graphicData>
        </a:graphic>
      </p:graphicFrame>
      <p:graphicFrame>
        <p:nvGraphicFramePr>
          <p:cNvPr id="48" name="Chart1">
            <a:extLst>
              <a:ext uri="{FF2B5EF4-FFF2-40B4-BE49-F238E27FC236}">
                <a16:creationId xmlns:a16="http://schemas.microsoft.com/office/drawing/2014/main" id="{3FDB92F8-D22A-4B89-A5D4-6A10EB8BABF8}"/>
              </a:ext>
            </a:extLst>
          </p:cNvPr>
          <p:cNvGraphicFramePr>
            <a:graphicFrameLocks/>
          </p:cNvGraphicFramePr>
          <p:nvPr>
            <p:extLst>
              <p:ext uri="{D42A27DB-BD31-4B8C-83A1-F6EECF244321}">
                <p14:modId xmlns:p14="http://schemas.microsoft.com/office/powerpoint/2010/main" val="2407475370"/>
              </p:ext>
            </p:extLst>
          </p:nvPr>
        </p:nvGraphicFramePr>
        <p:xfrm>
          <a:off x="7063457" y="2350245"/>
          <a:ext cx="3328787" cy="1080050"/>
        </p:xfrm>
        <a:graphic>
          <a:graphicData uri="http://schemas.openxmlformats.org/drawingml/2006/chart">
            <c:chart xmlns:c="http://schemas.openxmlformats.org/drawingml/2006/chart" xmlns:r="http://schemas.openxmlformats.org/officeDocument/2006/relationships" r:id="rId5"/>
          </a:graphicData>
        </a:graphic>
      </p:graphicFrame>
      <p:pic>
        <p:nvPicPr>
          <p:cNvPr id="24" name="Picture 23">
            <a:extLst>
              <a:ext uri="{FF2B5EF4-FFF2-40B4-BE49-F238E27FC236}">
                <a16:creationId xmlns:a16="http://schemas.microsoft.com/office/drawing/2014/main" id="{BCB3E5C1-FB58-47CF-AF1D-5AAD80092977}"/>
              </a:ext>
            </a:extLst>
          </p:cNvPr>
          <p:cNvPicPr>
            <a:picLocks noChangeAspect="1"/>
          </p:cNvPicPr>
          <p:nvPr/>
        </p:nvPicPr>
        <p:blipFill>
          <a:blip r:embed="rId6"/>
          <a:stretch>
            <a:fillRect/>
          </a:stretch>
        </p:blipFill>
        <p:spPr>
          <a:xfrm>
            <a:off x="6128742" y="1977354"/>
            <a:ext cx="362896" cy="362027"/>
          </a:xfrm>
          <a:prstGeom prst="rect">
            <a:avLst/>
          </a:prstGeom>
        </p:spPr>
      </p:pic>
      <p:cxnSp>
        <p:nvCxnSpPr>
          <p:cNvPr id="26" name="Straight Connector 25">
            <a:extLst>
              <a:ext uri="{FF2B5EF4-FFF2-40B4-BE49-F238E27FC236}">
                <a16:creationId xmlns:a16="http://schemas.microsoft.com/office/drawing/2014/main" id="{E2298140-1B02-4333-8BA7-96D9F31A2515}"/>
              </a:ext>
            </a:extLst>
          </p:cNvPr>
          <p:cNvCxnSpPr/>
          <p:nvPr/>
        </p:nvCxnSpPr>
        <p:spPr>
          <a:xfrm>
            <a:off x="7879608" y="3854782"/>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BD376A4-E9E0-47CC-AF25-8ED02CA3FEE8}"/>
              </a:ext>
            </a:extLst>
          </p:cNvPr>
          <p:cNvCxnSpPr/>
          <p:nvPr/>
        </p:nvCxnSpPr>
        <p:spPr>
          <a:xfrm>
            <a:off x="8775517" y="3854782"/>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2D8B505-FE3D-40BB-B07F-5C12C63AB768}"/>
              </a:ext>
            </a:extLst>
          </p:cNvPr>
          <p:cNvCxnSpPr/>
          <p:nvPr/>
        </p:nvCxnSpPr>
        <p:spPr>
          <a:xfrm>
            <a:off x="9671426" y="3854782"/>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C0F88CD-E794-4A5F-ADEA-9CD2A01FA7E5}"/>
              </a:ext>
            </a:extLst>
          </p:cNvPr>
          <p:cNvCxnSpPr/>
          <p:nvPr/>
        </p:nvCxnSpPr>
        <p:spPr>
          <a:xfrm>
            <a:off x="10567335" y="3854782"/>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FCB235C-A39C-4C81-9DD4-FA63307D93E2}"/>
              </a:ext>
            </a:extLst>
          </p:cNvPr>
          <p:cNvCxnSpPr/>
          <p:nvPr/>
        </p:nvCxnSpPr>
        <p:spPr>
          <a:xfrm>
            <a:off x="11463243" y="3854782"/>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489B40E2-12D5-46B0-BB68-AA157390A5C1}"/>
              </a:ext>
            </a:extLst>
          </p:cNvPr>
          <p:cNvGrpSpPr/>
          <p:nvPr/>
        </p:nvGrpSpPr>
        <p:grpSpPr>
          <a:xfrm>
            <a:off x="377685" y="2344906"/>
            <a:ext cx="5525962" cy="45719"/>
            <a:chOff x="377685" y="2376805"/>
            <a:chExt cx="5525962" cy="45720"/>
          </a:xfrm>
        </p:grpSpPr>
        <p:pic>
          <p:nvPicPr>
            <p:cNvPr id="34" name="Picture 33">
              <a:extLst>
                <a:ext uri="{FF2B5EF4-FFF2-40B4-BE49-F238E27FC236}">
                  <a16:creationId xmlns:a16="http://schemas.microsoft.com/office/drawing/2014/main" id="{7CBEF835-FA6E-4824-B304-2EBF055E19D7}"/>
                </a:ext>
              </a:extLst>
            </p:cNvPr>
            <p:cNvPicPr/>
            <p:nvPr/>
          </p:nvPicPr>
          <p:blipFill>
            <a:blip r:embed="rId7">
              <a:extLst>
                <a:ext uri="{28A0092B-C50C-407E-A947-70E740481C1C}">
                  <a14:useLocalDpi xmlns:a14="http://schemas.microsoft.com/office/drawing/2010/main"/>
                </a:ext>
              </a:extLst>
            </a:blip>
            <a:stretch>
              <a:fillRect/>
            </a:stretch>
          </p:blipFill>
          <p:spPr>
            <a:xfrm>
              <a:off x="377685" y="2376805"/>
              <a:ext cx="5525962" cy="45720"/>
            </a:xfrm>
            <a:prstGeom prst="rect">
              <a:avLst/>
            </a:prstGeom>
          </p:spPr>
        </p:pic>
        <p:cxnSp>
          <p:nvCxnSpPr>
            <p:cNvPr id="36" name="Straight Connector 35">
              <a:extLst>
                <a:ext uri="{FF2B5EF4-FFF2-40B4-BE49-F238E27FC236}">
                  <a16:creationId xmlns:a16="http://schemas.microsoft.com/office/drawing/2014/main" id="{7DCAAEBF-EDEB-4C57-9A5A-8E9805276F8F}"/>
                </a:ext>
              </a:extLst>
            </p:cNvPr>
            <p:cNvCxnSpPr/>
            <p:nvPr/>
          </p:nvCxnSpPr>
          <p:spPr>
            <a:xfrm>
              <a:off x="1555610"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DA6C769-9800-4B72-9A1B-901B7E2CF7D8}"/>
                </a:ext>
              </a:extLst>
            </p:cNvPr>
            <p:cNvCxnSpPr/>
            <p:nvPr/>
          </p:nvCxnSpPr>
          <p:spPr>
            <a:xfrm>
              <a:off x="2492911"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188D5B5-113E-4EF3-80B9-1913706F9974}"/>
                </a:ext>
              </a:extLst>
            </p:cNvPr>
            <p:cNvCxnSpPr/>
            <p:nvPr/>
          </p:nvCxnSpPr>
          <p:spPr>
            <a:xfrm>
              <a:off x="3430212"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9EA6A4E-E64A-4361-AA7C-F34BA0E973C8}"/>
                </a:ext>
              </a:extLst>
            </p:cNvPr>
            <p:cNvCxnSpPr/>
            <p:nvPr/>
          </p:nvCxnSpPr>
          <p:spPr>
            <a:xfrm>
              <a:off x="43675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9891597-4020-4233-AEB2-97B15C560FD9}"/>
                </a:ext>
              </a:extLst>
            </p:cNvPr>
            <p:cNvCxnSpPr/>
            <p:nvPr/>
          </p:nvCxnSpPr>
          <p:spPr>
            <a:xfrm>
              <a:off x="53048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60" name="Rectangle 59">
            <a:extLst>
              <a:ext uri="{FF2B5EF4-FFF2-40B4-BE49-F238E27FC236}">
                <a16:creationId xmlns:a16="http://schemas.microsoft.com/office/drawing/2014/main" id="{8CE20B16-988F-4F6F-8800-C104D8761EE2}"/>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62" name="Group 61">
            <a:extLst>
              <a:ext uri="{FF2B5EF4-FFF2-40B4-BE49-F238E27FC236}">
                <a16:creationId xmlns:a16="http://schemas.microsoft.com/office/drawing/2014/main" id="{B7533547-E9DF-4B5C-82F3-B718E1285B6B}"/>
              </a:ext>
            </a:extLst>
          </p:cNvPr>
          <p:cNvGrpSpPr/>
          <p:nvPr/>
        </p:nvGrpSpPr>
        <p:grpSpPr>
          <a:xfrm>
            <a:off x="3692976" y="6453235"/>
            <a:ext cx="6309360" cy="369332"/>
            <a:chOff x="3692976" y="6453235"/>
            <a:chExt cx="6309360" cy="369332"/>
          </a:xfrm>
        </p:grpSpPr>
        <p:sp>
          <p:nvSpPr>
            <p:cNvPr id="63" name="TextBox 62">
              <a:extLst>
                <a:ext uri="{FF2B5EF4-FFF2-40B4-BE49-F238E27FC236}">
                  <a16:creationId xmlns:a16="http://schemas.microsoft.com/office/drawing/2014/main" id="{5BE535E9-2F30-44C1-9F58-A006225985C0}"/>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64" name="Flowchart: Connector 63">
              <a:extLst>
                <a:ext uri="{FF2B5EF4-FFF2-40B4-BE49-F238E27FC236}">
                  <a16:creationId xmlns:a16="http://schemas.microsoft.com/office/drawing/2014/main" id="{CD6F9857-B666-4C59-8073-79583500EF0F}"/>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5" name="Flowchart: Connector 64">
              <a:extLst>
                <a:ext uri="{FF2B5EF4-FFF2-40B4-BE49-F238E27FC236}">
                  <a16:creationId xmlns:a16="http://schemas.microsoft.com/office/drawing/2014/main" id="{EE586027-06CD-4658-9AF9-7034FFC891D0}"/>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2" name="Picture 41">
            <a:extLst>
              <a:ext uri="{FF2B5EF4-FFF2-40B4-BE49-F238E27FC236}">
                <a16:creationId xmlns:a16="http://schemas.microsoft.com/office/drawing/2014/main" id="{0578EFE5-F333-4428-BA21-85A38962B98E}"/>
              </a:ext>
            </a:extLst>
          </p:cNvPr>
          <p:cNvPicPr/>
          <p:nvPr/>
        </p:nvPicPr>
        <p:blipFill>
          <a:blip r:embed="rId7">
            <a:extLst>
              <a:ext uri="{28A0092B-C50C-407E-A947-70E740481C1C}">
                <a14:useLocalDpi xmlns:a14="http://schemas.microsoft.com/office/drawing/2010/main"/>
              </a:ext>
            </a:extLst>
          </a:blip>
          <a:stretch>
            <a:fillRect/>
          </a:stretch>
        </p:blipFill>
        <p:spPr>
          <a:xfrm>
            <a:off x="6143348" y="3843877"/>
            <a:ext cx="5789354" cy="45719"/>
          </a:xfrm>
          <a:prstGeom prst="rect">
            <a:avLst/>
          </a:prstGeom>
        </p:spPr>
      </p:pic>
      <p:sp>
        <p:nvSpPr>
          <p:cNvPr id="3" name="Slide Number Placeholder 2">
            <a:extLst>
              <a:ext uri="{FF2B5EF4-FFF2-40B4-BE49-F238E27FC236}">
                <a16:creationId xmlns:a16="http://schemas.microsoft.com/office/drawing/2014/main" id="{73D0240D-988D-42EE-AF1F-82711B57DA7F}"/>
              </a:ext>
            </a:extLst>
          </p:cNvPr>
          <p:cNvSpPr>
            <a:spLocks noGrp="1"/>
          </p:cNvSpPr>
          <p:nvPr>
            <p:ph type="sldNum" sz="quarter" idx="4"/>
          </p:nvPr>
        </p:nvSpPr>
        <p:spPr/>
        <p:txBody>
          <a:bodyPr/>
          <a:lstStyle/>
          <a:p>
            <a:fld id="{A26DCA39-FE7E-4B33-9419-C9BB65BD885E}" type="slidenum">
              <a:rPr lang="en-US" smtClean="0"/>
              <a:t>38</a:t>
            </a:fld>
            <a:endParaRPr lang="en-US"/>
          </a:p>
        </p:txBody>
      </p:sp>
    </p:spTree>
    <p:extLst>
      <p:ext uri="{BB962C8B-B14F-4D97-AF65-F5344CB8AC3E}">
        <p14:creationId xmlns:p14="http://schemas.microsoft.com/office/powerpoint/2010/main" val="1914673388"/>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EBDD7109-34D1-45B7-B583-FAC4F9A074F7}"/>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667286" cy="276999"/>
            </a:xfrm>
            <a:prstGeom prst="rect">
              <a:avLst/>
            </a:prstGeom>
          </p:spPr>
          <p:txBody>
            <a:bodyPr wrap="none" anchor="ctr">
              <a:spAutoFit/>
            </a:bodyPr>
            <a:lstStyle/>
            <a:p>
              <a:pPr fontAlgn="t"/>
              <a:r>
                <a:rPr lang="en-US" sz="1200" b="1" dirty="0">
                  <a:latin typeface="Franklin Gothic Book" panose="020B0503020102020204" pitchFamily="34" charset="0"/>
                </a:rPr>
                <a:t>LUNCH DINNER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Lunch Dinner overview</a:t>
            </a: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92" name="Rectangle 91">
            <a:extLst>
              <a:ext uri="{FF2B5EF4-FFF2-40B4-BE49-F238E27FC236}">
                <a16:creationId xmlns:a16="http://schemas.microsoft.com/office/drawing/2014/main" id="{75EE7458-CEAD-6642-B8F3-E785899CF497}"/>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2518306659"/>
              </p:ext>
            </p:extLst>
          </p:nvPr>
        </p:nvGraphicFramePr>
        <p:xfrm>
          <a:off x="449705" y="2018621"/>
          <a:ext cx="5394959" cy="4181843"/>
        </p:xfrm>
        <a:graphic>
          <a:graphicData uri="http://schemas.openxmlformats.org/drawingml/2006/table">
            <a:tbl>
              <a:tblPr firstRow="1" bandRow="1">
                <a:tableStyleId>{9D7B26C5-4107-4FEC-AEDC-1716B250A1EF}</a:tableStyleId>
              </a:tblPr>
              <a:tblGrid>
                <a:gridCol w="1006809">
                  <a:extLst>
                    <a:ext uri="{9D8B030D-6E8A-4147-A177-3AD203B41FA5}">
                      <a16:colId xmlns:a16="http://schemas.microsoft.com/office/drawing/2014/main" val="4076324199"/>
                    </a:ext>
                  </a:extLst>
                </a:gridCol>
                <a:gridCol w="877630">
                  <a:extLst>
                    <a:ext uri="{9D8B030D-6E8A-4147-A177-3AD203B41FA5}">
                      <a16:colId xmlns:a16="http://schemas.microsoft.com/office/drawing/2014/main" val="3511605551"/>
                    </a:ext>
                  </a:extLst>
                </a:gridCol>
                <a:gridCol w="877630">
                  <a:extLst>
                    <a:ext uri="{9D8B030D-6E8A-4147-A177-3AD203B41FA5}">
                      <a16:colId xmlns:a16="http://schemas.microsoft.com/office/drawing/2014/main" val="1337717583"/>
                    </a:ext>
                  </a:extLst>
                </a:gridCol>
                <a:gridCol w="877630">
                  <a:extLst>
                    <a:ext uri="{9D8B030D-6E8A-4147-A177-3AD203B41FA5}">
                      <a16:colId xmlns:a16="http://schemas.microsoft.com/office/drawing/2014/main" val="1752148256"/>
                    </a:ext>
                  </a:extLst>
                </a:gridCol>
                <a:gridCol w="877630">
                  <a:extLst>
                    <a:ext uri="{9D8B030D-6E8A-4147-A177-3AD203B41FA5}">
                      <a16:colId xmlns:a16="http://schemas.microsoft.com/office/drawing/2014/main" val="2280144050"/>
                    </a:ext>
                  </a:extLst>
                </a:gridCol>
                <a:gridCol w="877630">
                  <a:extLst>
                    <a:ext uri="{9D8B030D-6E8A-4147-A177-3AD203B41FA5}">
                      <a16:colId xmlns:a16="http://schemas.microsoft.com/office/drawing/2014/main" val="126504659"/>
                    </a:ext>
                  </a:extLst>
                </a:gridCol>
              </a:tblGrid>
              <a:tr h="353395">
                <a:tc>
                  <a:txBody>
                    <a:bodyPr/>
                    <a:lstStyle/>
                    <a:p>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marL="45720" marR="0" marT="0" marB="0"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94496">
                <a:tc>
                  <a:txBody>
                    <a:bodyPr/>
                    <a:lstStyle/>
                    <a:p>
                      <a:pPr lvl="0">
                        <a:buNone/>
                      </a:pPr>
                      <a:r>
                        <a:rPr lang="en-US" sz="900" dirty="0">
                          <a:latin typeface="Franklin Gothic Book" panose="020B0503020102020204" pitchFamily="34" charset="0"/>
                        </a:rPr>
                        <a:t>Dollars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94496">
                <a:tc>
                  <a:txBody>
                    <a:bodyPr/>
                    <a:lstStyle/>
                    <a:p>
                      <a:pPr lvl="0">
                        <a:buNone/>
                      </a:pPr>
                      <a:r>
                        <a:rPr lang="en-US" sz="900" dirty="0">
                          <a:latin typeface="Franklin Gothic Book" panose="020B0503020102020204" pitchFamily="34" charset="0"/>
                        </a:rPr>
                        <a:t>Avg Items per Person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94496">
                <a:tc>
                  <a:txBody>
                    <a:bodyPr/>
                    <a:lstStyle/>
                    <a:p>
                      <a:r>
                        <a:rPr lang="en-US" sz="900" dirty="0">
                          <a:latin typeface="Franklin Gothic Book" panose="020B0503020102020204" pitchFamily="34" charset="0"/>
                        </a:rPr>
                        <a:t>Alpha</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94496">
                <a:tc>
                  <a:txBody>
                    <a:bodyPr/>
                    <a:lstStyle/>
                    <a:p>
                      <a:r>
                        <a:rPr lang="en-US" sz="900" dirty="0">
                          <a:latin typeface="Franklin Gothic Book" panose="020B0503020102020204" pitchFamily="34" charset="0"/>
                        </a:rPr>
                        <a:t>Gen Z</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94496">
                <a:tc>
                  <a:txBody>
                    <a:bodyPr/>
                    <a:lstStyle/>
                    <a:p>
                      <a:pPr lvl="0">
                        <a:buNone/>
                      </a:pPr>
                      <a:r>
                        <a:rPr lang="en-US" sz="900" dirty="0">
                          <a:latin typeface="Franklin Gothic Book" panose="020B0503020102020204" pitchFamily="34" charset="0"/>
                        </a:rPr>
                        <a:t>Millennial</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94496">
                <a:tc>
                  <a:txBody>
                    <a:bodyPr/>
                    <a:lstStyle/>
                    <a:p>
                      <a:pPr lvl="0">
                        <a:buNone/>
                      </a:pPr>
                      <a:r>
                        <a:rPr lang="en-US" sz="900" dirty="0">
                          <a:latin typeface="Franklin Gothic Book" panose="020B0503020102020204" pitchFamily="34" charset="0"/>
                        </a:rPr>
                        <a:t>Gen X</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94496">
                <a:tc>
                  <a:txBody>
                    <a:bodyPr/>
                    <a:lstStyle/>
                    <a:p>
                      <a:pPr lvl="0">
                        <a:buNone/>
                      </a:pPr>
                      <a:r>
                        <a:rPr lang="en-US" sz="900" dirty="0">
                          <a:latin typeface="Franklin Gothic Book" panose="020B0503020102020204" pitchFamily="34" charset="0"/>
                        </a:rPr>
                        <a:t>Boomers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94496">
                <a:tc>
                  <a:txBody>
                    <a:bodyPr/>
                    <a:lstStyle/>
                    <a:p>
                      <a:pPr lvl="0">
                        <a:buNone/>
                      </a:pPr>
                      <a:r>
                        <a:rPr lang="en-US" sz="900" dirty="0">
                          <a:latin typeface="Franklin Gothic Book" panose="020B0503020102020204" pitchFamily="34" charset="0"/>
                        </a:rPr>
                        <a:t>HH w/Kids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94496">
                <a:tc>
                  <a:txBody>
                    <a:bodyPr/>
                    <a:lstStyle/>
                    <a:p>
                      <a:r>
                        <a:rPr lang="en-US" sz="900" dirty="0">
                          <a:latin typeface="Franklin Gothic Book" panose="020B0503020102020204" pitchFamily="34" charset="0"/>
                        </a:rPr>
                        <a:t>Low</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94496">
                <a:tc>
                  <a:txBody>
                    <a:bodyPr/>
                    <a:lstStyle/>
                    <a:p>
                      <a:r>
                        <a:rPr lang="en-US" sz="900" dirty="0">
                          <a:latin typeface="Franklin Gothic Book" panose="020B0503020102020204" pitchFamily="34" charset="0"/>
                        </a:rPr>
                        <a:t>Mid</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94496">
                <a:tc>
                  <a:txBody>
                    <a:bodyPr/>
                    <a:lstStyle/>
                    <a:p>
                      <a:r>
                        <a:rPr lang="en-US" sz="900" dirty="0">
                          <a:latin typeface="Franklin Gothic Book" panose="020B0503020102020204" pitchFamily="34" charset="0"/>
                        </a:rPr>
                        <a:t>High</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94496">
                <a:tc>
                  <a:txBody>
                    <a:bodyPr/>
                    <a:lstStyle/>
                    <a:p>
                      <a:r>
                        <a:rPr lang="en-US" sz="900" dirty="0">
                          <a:latin typeface="Franklin Gothic Book" panose="020B0503020102020204" pitchFamily="34" charset="0"/>
                        </a:rPr>
                        <a:t>African American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294496">
                <a:tc>
                  <a:txBody>
                    <a:bodyPr/>
                    <a:lstStyle/>
                    <a:p>
                      <a:pPr lvl="0">
                        <a:buNone/>
                      </a:pPr>
                      <a:r>
                        <a:rPr lang="en-US" sz="900" dirty="0">
                          <a:latin typeface="Franklin Gothic Book" panose="020B0503020102020204" pitchFamily="34" charset="0"/>
                        </a:rPr>
                        <a:t>Hispanic</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bl>
          </a:graphicData>
        </a:graphic>
      </p:graphicFrame>
      <p:pic>
        <p:nvPicPr>
          <p:cNvPr id="33" name="Picture 32">
            <a:extLst>
              <a:ext uri="{FF2B5EF4-FFF2-40B4-BE49-F238E27FC236}">
                <a16:creationId xmlns:a16="http://schemas.microsoft.com/office/drawing/2014/main" id="{BE39AFE8-1313-4E17-8625-DEDFAB5D51C7}"/>
              </a:ext>
            </a:extLst>
          </p:cNvPr>
          <p:cNvPicPr/>
          <p:nvPr/>
        </p:nvPicPr>
        <p:blipFill>
          <a:blip r:embed="rId5">
            <a:extLst>
              <a:ext uri="{28A0092B-C50C-407E-A947-70E740481C1C}">
                <a14:useLocalDpi xmlns:a14="http://schemas.microsoft.com/office/drawing/2010/main"/>
              </a:ext>
            </a:extLst>
          </a:blip>
          <a:stretch>
            <a:fillRect/>
          </a:stretch>
        </p:blipFill>
        <p:spPr>
          <a:xfrm>
            <a:off x="377685" y="2371725"/>
            <a:ext cx="5525962" cy="45720"/>
          </a:xfrm>
          <a:prstGeom prst="rect">
            <a:avLst/>
          </a:prstGeom>
        </p:spPr>
      </p:pic>
      <p:graphicFrame>
        <p:nvGraphicFramePr>
          <p:cNvPr id="48" name="Chart1">
            <a:extLst>
              <a:ext uri="{FF2B5EF4-FFF2-40B4-BE49-F238E27FC236}">
                <a16:creationId xmlns:a16="http://schemas.microsoft.com/office/drawing/2014/main" id="{3FDB92F8-D22A-4B89-A5D4-6A10EB8BABF8}"/>
              </a:ext>
            </a:extLst>
          </p:cNvPr>
          <p:cNvGraphicFramePr>
            <a:graphicFrameLocks/>
          </p:cNvGraphicFramePr>
          <p:nvPr>
            <p:extLst>
              <p:ext uri="{D42A27DB-BD31-4B8C-83A1-F6EECF244321}">
                <p14:modId xmlns:p14="http://schemas.microsoft.com/office/powerpoint/2010/main" val="4118562701"/>
              </p:ext>
            </p:extLst>
          </p:nvPr>
        </p:nvGraphicFramePr>
        <p:xfrm>
          <a:off x="6143348" y="2348950"/>
          <a:ext cx="5789354" cy="1160144"/>
        </p:xfrm>
        <a:graphic>
          <a:graphicData uri="http://schemas.openxmlformats.org/drawingml/2006/chart">
            <c:chart xmlns:c="http://schemas.openxmlformats.org/drawingml/2006/chart" xmlns:r="http://schemas.openxmlformats.org/officeDocument/2006/relationships" r:id="rId6"/>
          </a:graphicData>
        </a:graphic>
      </p:graphicFrame>
      <p:pic>
        <p:nvPicPr>
          <p:cNvPr id="59" name="Picture 58">
            <a:extLst>
              <a:ext uri="{FF2B5EF4-FFF2-40B4-BE49-F238E27FC236}">
                <a16:creationId xmlns:a16="http://schemas.microsoft.com/office/drawing/2014/main" id="{57AE382D-4DBA-45B6-AEFD-4B70EAE3C2CC}"/>
              </a:ext>
            </a:extLst>
          </p:cNvPr>
          <p:cNvPicPr>
            <a:picLocks noChangeAspect="1"/>
          </p:cNvPicPr>
          <p:nvPr/>
        </p:nvPicPr>
        <p:blipFill>
          <a:blip r:embed="rId7"/>
          <a:stretch>
            <a:fillRect/>
          </a:stretch>
        </p:blipFill>
        <p:spPr>
          <a:xfrm>
            <a:off x="6128742" y="1977354"/>
            <a:ext cx="362896" cy="362027"/>
          </a:xfrm>
          <a:prstGeom prst="rect">
            <a:avLst/>
          </a:prstGeom>
        </p:spPr>
      </p:pic>
      <p:cxnSp>
        <p:nvCxnSpPr>
          <p:cNvPr id="60" name="Straight Connector 59">
            <a:extLst>
              <a:ext uri="{FF2B5EF4-FFF2-40B4-BE49-F238E27FC236}">
                <a16:creationId xmlns:a16="http://schemas.microsoft.com/office/drawing/2014/main" id="{88A130E4-A887-4769-9DDF-B1797DF92E7C}"/>
              </a:ext>
            </a:extLst>
          </p:cNvPr>
          <p:cNvCxnSpPr/>
          <p:nvPr/>
        </p:nvCxnSpPr>
        <p:spPr>
          <a:xfrm>
            <a:off x="79910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ADC4DEC-4AEC-4F25-BD25-270D5DD2CAEF}"/>
              </a:ext>
            </a:extLst>
          </p:cNvPr>
          <p:cNvCxnSpPr/>
          <p:nvPr/>
        </p:nvCxnSpPr>
        <p:spPr>
          <a:xfrm>
            <a:off x="179923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2FDFCC4-1E68-4FE2-A580-009C68951FF9}"/>
              </a:ext>
            </a:extLst>
          </p:cNvPr>
          <p:cNvCxnSpPr/>
          <p:nvPr/>
        </p:nvCxnSpPr>
        <p:spPr>
          <a:xfrm>
            <a:off x="267562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EF1A50E-F7F7-4599-AC90-0DF9727296E8}"/>
              </a:ext>
            </a:extLst>
          </p:cNvPr>
          <p:cNvCxnSpPr/>
          <p:nvPr/>
        </p:nvCxnSpPr>
        <p:spPr>
          <a:xfrm>
            <a:off x="355202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04AB42-7AEB-4073-B304-6A15DEB5491C}"/>
              </a:ext>
            </a:extLst>
          </p:cNvPr>
          <p:cNvCxnSpPr/>
          <p:nvPr/>
        </p:nvCxnSpPr>
        <p:spPr>
          <a:xfrm>
            <a:off x="442841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8E77CB8-A1F6-4AFC-B7F9-2864DFACC067}"/>
              </a:ext>
            </a:extLst>
          </p:cNvPr>
          <p:cNvCxnSpPr/>
          <p:nvPr/>
        </p:nvCxnSpPr>
        <p:spPr>
          <a:xfrm>
            <a:off x="5304813"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aphicFrame>
        <p:nvGraphicFramePr>
          <p:cNvPr id="42" name="Table2">
            <a:extLst>
              <a:ext uri="{FF2B5EF4-FFF2-40B4-BE49-F238E27FC236}">
                <a16:creationId xmlns:a16="http://schemas.microsoft.com/office/drawing/2014/main" id="{064CAB9A-1834-49EF-A2BA-BBE16F48E1E4}"/>
              </a:ext>
            </a:extLst>
          </p:cNvPr>
          <p:cNvGraphicFramePr>
            <a:graphicFrameLocks noGrp="1"/>
          </p:cNvGraphicFramePr>
          <p:nvPr>
            <p:extLst>
              <p:ext uri="{D42A27DB-BD31-4B8C-83A1-F6EECF244321}">
                <p14:modId xmlns:p14="http://schemas.microsoft.com/office/powerpoint/2010/main" val="1390012246"/>
              </p:ext>
            </p:extLst>
          </p:nvPr>
        </p:nvGraphicFramePr>
        <p:xfrm>
          <a:off x="6143349" y="3759049"/>
          <a:ext cx="5729600" cy="2451736"/>
        </p:xfrm>
        <a:graphic>
          <a:graphicData uri="http://schemas.openxmlformats.org/drawingml/2006/table">
            <a:tbl>
              <a:tblPr firstRow="1" bandRow="1">
                <a:tableStyleId>{9D7B26C5-4107-4FEC-AEDC-1716B250A1EF}</a:tableStyleId>
              </a:tblPr>
              <a:tblGrid>
                <a:gridCol w="1639700">
                  <a:extLst>
                    <a:ext uri="{9D8B030D-6E8A-4147-A177-3AD203B41FA5}">
                      <a16:colId xmlns:a16="http://schemas.microsoft.com/office/drawing/2014/main" val="4076324199"/>
                    </a:ext>
                  </a:extLst>
                </a:gridCol>
                <a:gridCol w="817980">
                  <a:extLst>
                    <a:ext uri="{9D8B030D-6E8A-4147-A177-3AD203B41FA5}">
                      <a16:colId xmlns:a16="http://schemas.microsoft.com/office/drawing/2014/main" val="3511605551"/>
                    </a:ext>
                  </a:extLst>
                </a:gridCol>
                <a:gridCol w="817980">
                  <a:extLst>
                    <a:ext uri="{9D8B030D-6E8A-4147-A177-3AD203B41FA5}">
                      <a16:colId xmlns:a16="http://schemas.microsoft.com/office/drawing/2014/main" val="1337717583"/>
                    </a:ext>
                  </a:extLst>
                </a:gridCol>
                <a:gridCol w="817980">
                  <a:extLst>
                    <a:ext uri="{9D8B030D-6E8A-4147-A177-3AD203B41FA5}">
                      <a16:colId xmlns:a16="http://schemas.microsoft.com/office/drawing/2014/main" val="1752148256"/>
                    </a:ext>
                  </a:extLst>
                </a:gridCol>
                <a:gridCol w="817980">
                  <a:extLst>
                    <a:ext uri="{9D8B030D-6E8A-4147-A177-3AD203B41FA5}">
                      <a16:colId xmlns:a16="http://schemas.microsoft.com/office/drawing/2014/main" val="2280144050"/>
                    </a:ext>
                  </a:extLst>
                </a:gridCol>
                <a:gridCol w="817980">
                  <a:extLst>
                    <a:ext uri="{9D8B030D-6E8A-4147-A177-3AD203B41FA5}">
                      <a16:colId xmlns:a16="http://schemas.microsoft.com/office/drawing/2014/main" val="126504659"/>
                    </a:ext>
                  </a:extLst>
                </a:gridCol>
              </a:tblGrid>
              <a:tr h="361565">
                <a:tc>
                  <a:txBody>
                    <a:bodyPr/>
                    <a:lstStyle/>
                    <a:p>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182309">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182309">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411555456"/>
                  </a:ext>
                </a:extLst>
              </a:tr>
              <a:tr h="182309">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708412602"/>
                  </a:ext>
                </a:extLst>
              </a:tr>
              <a:tr h="218537">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30853">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182309">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182309">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182309">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182309">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182309">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182309">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bl>
          </a:graphicData>
        </a:graphic>
      </p:graphicFrame>
      <p:pic>
        <p:nvPicPr>
          <p:cNvPr id="58" name="Picture 57">
            <a:extLst>
              <a:ext uri="{FF2B5EF4-FFF2-40B4-BE49-F238E27FC236}">
                <a16:creationId xmlns:a16="http://schemas.microsoft.com/office/drawing/2014/main" id="{10E09685-587B-4C7F-9FEF-A130EABD8085}"/>
              </a:ext>
            </a:extLst>
          </p:cNvPr>
          <p:cNvPicPr/>
          <p:nvPr/>
        </p:nvPicPr>
        <p:blipFill>
          <a:blip r:embed="rId5">
            <a:extLst>
              <a:ext uri="{28A0092B-C50C-407E-A947-70E740481C1C}">
                <a14:useLocalDpi xmlns:a14="http://schemas.microsoft.com/office/drawing/2010/main"/>
              </a:ext>
            </a:extLst>
          </a:blip>
          <a:stretch>
            <a:fillRect/>
          </a:stretch>
        </p:blipFill>
        <p:spPr>
          <a:xfrm>
            <a:off x="6020954" y="4132088"/>
            <a:ext cx="5789354" cy="45719"/>
          </a:xfrm>
          <a:prstGeom prst="rect">
            <a:avLst/>
          </a:prstGeom>
        </p:spPr>
      </p:pic>
      <p:cxnSp>
        <p:nvCxnSpPr>
          <p:cNvPr id="67" name="Straight Connector 66">
            <a:extLst>
              <a:ext uri="{FF2B5EF4-FFF2-40B4-BE49-F238E27FC236}">
                <a16:creationId xmlns:a16="http://schemas.microsoft.com/office/drawing/2014/main" id="{BA3C7F80-9F7A-492E-AE5C-C1B9FFA14549}"/>
              </a:ext>
            </a:extLst>
          </p:cNvPr>
          <p:cNvCxnSpPr/>
          <p:nvPr/>
        </p:nvCxnSpPr>
        <p:spPr>
          <a:xfrm>
            <a:off x="6752144" y="411642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7ABB61C-B282-470A-9C9B-8C30F4BDE039}"/>
              </a:ext>
            </a:extLst>
          </p:cNvPr>
          <p:cNvCxnSpPr/>
          <p:nvPr/>
        </p:nvCxnSpPr>
        <p:spPr>
          <a:xfrm>
            <a:off x="8775517" y="411642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2729052-7DD8-4F60-A39A-EC8CC21D1B16}"/>
              </a:ext>
            </a:extLst>
          </p:cNvPr>
          <p:cNvCxnSpPr/>
          <p:nvPr/>
        </p:nvCxnSpPr>
        <p:spPr>
          <a:xfrm>
            <a:off x="9671426" y="411642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351E9AF-371B-4B3C-93EC-2AB984D36B89}"/>
              </a:ext>
            </a:extLst>
          </p:cNvPr>
          <p:cNvCxnSpPr/>
          <p:nvPr/>
        </p:nvCxnSpPr>
        <p:spPr>
          <a:xfrm>
            <a:off x="10567335" y="411642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16A1C5E-BCF7-4D6A-B8AD-E0D42CEF61EA}"/>
              </a:ext>
            </a:extLst>
          </p:cNvPr>
          <p:cNvCxnSpPr/>
          <p:nvPr/>
        </p:nvCxnSpPr>
        <p:spPr>
          <a:xfrm>
            <a:off x="11463243" y="411642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8A24676-FFA0-4057-92D0-80E6282ABEC4}"/>
              </a:ext>
            </a:extLst>
          </p:cNvPr>
          <p:cNvCxnSpPr/>
          <p:nvPr/>
        </p:nvCxnSpPr>
        <p:spPr>
          <a:xfrm>
            <a:off x="8132844" y="411869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44" name="Group 43">
            <a:extLst>
              <a:ext uri="{FF2B5EF4-FFF2-40B4-BE49-F238E27FC236}">
                <a16:creationId xmlns:a16="http://schemas.microsoft.com/office/drawing/2014/main" id="{425BFA22-FA5F-4FFF-8136-30DC9B80DC05}"/>
              </a:ext>
            </a:extLst>
          </p:cNvPr>
          <p:cNvGrpSpPr/>
          <p:nvPr/>
        </p:nvGrpSpPr>
        <p:grpSpPr>
          <a:xfrm>
            <a:off x="3692976" y="6453235"/>
            <a:ext cx="6309360" cy="369332"/>
            <a:chOff x="3692976" y="6453235"/>
            <a:chExt cx="6309360" cy="369332"/>
          </a:xfrm>
        </p:grpSpPr>
        <p:sp>
          <p:nvSpPr>
            <p:cNvPr id="46" name="TextBox 45">
              <a:extLst>
                <a:ext uri="{FF2B5EF4-FFF2-40B4-BE49-F238E27FC236}">
                  <a16:creationId xmlns:a16="http://schemas.microsoft.com/office/drawing/2014/main" id="{BA6E69C6-71A5-4D36-8153-0E62C3FE1799}"/>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56" name="Flowchart: Connector 55">
              <a:extLst>
                <a:ext uri="{FF2B5EF4-FFF2-40B4-BE49-F238E27FC236}">
                  <a16:creationId xmlns:a16="http://schemas.microsoft.com/office/drawing/2014/main" id="{855E8582-ADE4-4222-8F4A-6656C6EEA381}"/>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Flowchart: Connector 56">
              <a:extLst>
                <a:ext uri="{FF2B5EF4-FFF2-40B4-BE49-F238E27FC236}">
                  <a16:creationId xmlns:a16="http://schemas.microsoft.com/office/drawing/2014/main" id="{2A292184-A7EA-4054-85BD-FE38DCC44DEC}"/>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5886DF07-C814-4B26-9BB9-07CF82665642}"/>
              </a:ext>
            </a:extLst>
          </p:cNvPr>
          <p:cNvSpPr>
            <a:spLocks noGrp="1"/>
          </p:cNvSpPr>
          <p:nvPr>
            <p:ph type="sldNum" sz="quarter" idx="4"/>
          </p:nvPr>
        </p:nvSpPr>
        <p:spPr/>
        <p:txBody>
          <a:bodyPr/>
          <a:lstStyle/>
          <a:p>
            <a:fld id="{A26DCA39-FE7E-4B33-9419-C9BB65BD885E}" type="slidenum">
              <a:rPr lang="en-US" smtClean="0"/>
              <a:t>39</a:t>
            </a:fld>
            <a:endParaRPr lang="en-US"/>
          </a:p>
        </p:txBody>
      </p:sp>
    </p:spTree>
    <p:extLst>
      <p:ext uri="{BB962C8B-B14F-4D97-AF65-F5344CB8AC3E}">
        <p14:creationId xmlns:p14="http://schemas.microsoft.com/office/powerpoint/2010/main" val="1500915681"/>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a:t>Understanding Occasions</a:t>
            </a:r>
          </a:p>
        </p:txBody>
      </p:sp>
      <p:sp>
        <p:nvSpPr>
          <p:cNvPr id="4" name="Slide Number Placeholder 3">
            <a:extLst>
              <a:ext uri="{FF2B5EF4-FFF2-40B4-BE49-F238E27FC236}">
                <a16:creationId xmlns:a16="http://schemas.microsoft.com/office/drawing/2014/main" id="{792B75B2-938F-4DE5-BA43-EEE4739F7BD1}"/>
              </a:ext>
            </a:extLst>
          </p:cNvPr>
          <p:cNvSpPr>
            <a:spLocks noGrp="1"/>
          </p:cNvSpPr>
          <p:nvPr>
            <p:ph type="sldNum" sz="quarter" idx="4"/>
          </p:nvPr>
        </p:nvSpPr>
        <p:spPr/>
        <p:txBody>
          <a:bodyPr/>
          <a:lstStyle/>
          <a:p>
            <a:fld id="{A26DCA39-FE7E-4B33-9419-C9BB65BD885E}" type="slidenum">
              <a:rPr lang="en-US" smtClean="0"/>
              <a:t>4</a:t>
            </a:fld>
            <a:endParaRPr lang="en-US"/>
          </a:p>
        </p:txBody>
      </p:sp>
    </p:spTree>
    <p:extLst>
      <p:ext uri="{BB962C8B-B14F-4D97-AF65-F5344CB8AC3E}">
        <p14:creationId xmlns:p14="http://schemas.microsoft.com/office/powerpoint/2010/main" val="398571236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5"/>
            <a:ext cx="8285050" cy="839116"/>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462989" cy="307777"/>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 here :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824850" y="6386964"/>
            <a:ext cx="5607256"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2999276" y="6209407"/>
            <a:ext cx="1258403" cy="261610"/>
          </a:xfrm>
          <a:prstGeom prst="rect">
            <a:avLst/>
          </a:prstGeom>
          <a:solidFill>
            <a:schemeClr val="bg1"/>
          </a:solid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latin typeface="Franklin Gothic Medium" panose="020B0603020102020204" pitchFamily="34" charset="0"/>
              </a:rPr>
              <a:t>Size of Motivation</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5916168" cy="53322"/>
          </a:xfrm>
          <a:prstGeom prst="rect">
            <a:avLst/>
          </a:prstGeom>
        </p:spPr>
      </p:pic>
      <p:grpSp>
        <p:nvGrpSpPr>
          <p:cNvPr id="17" name="Group 16">
            <a:extLst>
              <a:ext uri="{FF2B5EF4-FFF2-40B4-BE49-F238E27FC236}">
                <a16:creationId xmlns:a16="http://schemas.microsoft.com/office/drawing/2014/main" id="{10CB747C-2A9B-4155-9130-1EE46048747F}"/>
              </a:ext>
            </a:extLst>
          </p:cNvPr>
          <p:cNvGrpSpPr/>
          <p:nvPr/>
        </p:nvGrpSpPr>
        <p:grpSpPr>
          <a:xfrm>
            <a:off x="3692976" y="6453235"/>
            <a:ext cx="6309360" cy="369332"/>
            <a:chOff x="3692976" y="6453235"/>
            <a:chExt cx="6309360" cy="369332"/>
          </a:xfrm>
        </p:grpSpPr>
        <p:sp>
          <p:nvSpPr>
            <p:cNvPr id="19" name="TextBox 18">
              <a:extLst>
                <a:ext uri="{FF2B5EF4-FFF2-40B4-BE49-F238E27FC236}">
                  <a16:creationId xmlns:a16="http://schemas.microsoft.com/office/drawing/2014/main" id="{5550C5C3-30BB-43DF-BABE-3539DE5367B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 %| Change PP Vs year ago, Change PP Vs 2 year ago        Positive       Negative  </a:t>
              </a:r>
            </a:p>
          </p:txBody>
        </p:sp>
        <p:sp>
          <p:nvSpPr>
            <p:cNvPr id="20" name="Flowchart: Connector 19">
              <a:extLst>
                <a:ext uri="{FF2B5EF4-FFF2-40B4-BE49-F238E27FC236}">
                  <a16:creationId xmlns:a16="http://schemas.microsoft.com/office/drawing/2014/main" id="{03B3A9DB-73BA-4E89-A4AA-9348DBF45547}"/>
                </a:ext>
              </a:extLst>
            </p:cNvPr>
            <p:cNvSpPr/>
            <p:nvPr/>
          </p:nvSpPr>
          <p:spPr>
            <a:xfrm>
              <a:off x="7661173"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Flowchart: Connector 20">
              <a:extLst>
                <a:ext uri="{FF2B5EF4-FFF2-40B4-BE49-F238E27FC236}">
                  <a16:creationId xmlns:a16="http://schemas.microsoft.com/office/drawing/2014/main" id="{BCB1A500-E0BC-4E28-B406-5498F33258C4}"/>
                </a:ext>
              </a:extLst>
            </p:cNvPr>
            <p:cNvSpPr/>
            <p:nvPr/>
          </p:nvSpPr>
          <p:spPr>
            <a:xfrm>
              <a:off x="828280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23">
            <a:extLst>
              <a:ext uri="{FF2B5EF4-FFF2-40B4-BE49-F238E27FC236}">
                <a16:creationId xmlns:a16="http://schemas.microsoft.com/office/drawing/2014/main" id="{EF387A62-3BA6-4B88-BA2E-38E3E20E1ACC}"/>
              </a:ext>
            </a:extLst>
          </p:cNvPr>
          <p:cNvSpPr/>
          <p:nvPr/>
        </p:nvSpPr>
        <p:spPr>
          <a:xfrm>
            <a:off x="377686" y="1460596"/>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cxnSp>
        <p:nvCxnSpPr>
          <p:cNvPr id="25" name="Straight Connector 24">
            <a:extLst>
              <a:ext uri="{FF2B5EF4-FFF2-40B4-BE49-F238E27FC236}">
                <a16:creationId xmlns:a16="http://schemas.microsoft.com/office/drawing/2014/main" id="{E7D2ACCB-7E00-4E1C-8360-AEE464DCF62A}"/>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graphicFrame>
        <p:nvGraphicFramePr>
          <p:cNvPr id="26" name="Table1">
            <a:extLst>
              <a:ext uri="{FF2B5EF4-FFF2-40B4-BE49-F238E27FC236}">
                <a16:creationId xmlns:a16="http://schemas.microsoft.com/office/drawing/2014/main" id="{BA7A319D-4C3C-4AE7-A827-FB97EAC4534C}"/>
              </a:ext>
            </a:extLst>
          </p:cNvPr>
          <p:cNvGraphicFramePr>
            <a:graphicFrameLocks noGrp="1"/>
          </p:cNvGraphicFramePr>
          <p:nvPr>
            <p:extLst>
              <p:ext uri="{D42A27DB-BD31-4B8C-83A1-F6EECF244321}">
                <p14:modId xmlns:p14="http://schemas.microsoft.com/office/powerpoint/2010/main" val="631975129"/>
              </p:ext>
            </p:extLst>
          </p:nvPr>
        </p:nvGraphicFramePr>
        <p:xfrm>
          <a:off x="8844454" y="1128209"/>
          <a:ext cx="3187124" cy="5501340"/>
        </p:xfrm>
        <a:graphic>
          <a:graphicData uri="http://schemas.openxmlformats.org/drawingml/2006/table">
            <a:tbl>
              <a:tblPr firstRow="1" bandRow="1">
                <a:tableStyleId>{5C22544A-7EE6-4342-B048-85BDC9FD1C3A}</a:tableStyleId>
              </a:tblPr>
              <a:tblGrid>
                <a:gridCol w="169216">
                  <a:extLst>
                    <a:ext uri="{9D8B030D-6E8A-4147-A177-3AD203B41FA5}">
                      <a16:colId xmlns:a16="http://schemas.microsoft.com/office/drawing/2014/main" val="2648791197"/>
                    </a:ext>
                  </a:extLst>
                </a:gridCol>
                <a:gridCol w="2024803">
                  <a:extLst>
                    <a:ext uri="{9D8B030D-6E8A-4147-A177-3AD203B41FA5}">
                      <a16:colId xmlns:a16="http://schemas.microsoft.com/office/drawing/2014/main" val="3430698903"/>
                    </a:ext>
                  </a:extLst>
                </a:gridCol>
                <a:gridCol w="372985">
                  <a:extLst>
                    <a:ext uri="{9D8B030D-6E8A-4147-A177-3AD203B41FA5}">
                      <a16:colId xmlns:a16="http://schemas.microsoft.com/office/drawing/2014/main" val="633616574"/>
                    </a:ext>
                  </a:extLst>
                </a:gridCol>
                <a:gridCol w="310060">
                  <a:extLst>
                    <a:ext uri="{9D8B030D-6E8A-4147-A177-3AD203B41FA5}">
                      <a16:colId xmlns:a16="http://schemas.microsoft.com/office/drawing/2014/main" val="2020070162"/>
                    </a:ext>
                  </a:extLst>
                </a:gridCol>
                <a:gridCol w="310060">
                  <a:extLst>
                    <a:ext uri="{9D8B030D-6E8A-4147-A177-3AD203B41FA5}">
                      <a16:colId xmlns:a16="http://schemas.microsoft.com/office/drawing/2014/main" val="3544703906"/>
                    </a:ext>
                  </a:extLst>
                </a:gridCol>
              </a:tblGrid>
              <a:tr h="231624">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l" fontAlgn="b"/>
                      <a:r>
                        <a:rPr lang="en-IN" sz="900" b="0" i="0" u="none" strike="noStrike" dirty="0">
                          <a:solidFill>
                            <a:srgbClr val="000000"/>
                          </a:solidFill>
                          <a:effectLst/>
                          <a:latin typeface="+mj-lt"/>
                        </a:rPr>
                        <a:t>Motivation</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Size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34930">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US" sz="900" b="0" i="0" u="none" strike="noStrike" dirty="0">
                          <a:solidFill>
                            <a:srgbClr val="000000"/>
                          </a:solidFill>
                          <a:effectLst/>
                          <a:latin typeface="Franklin Gothic Medium" panose="020B0603020102020204" pitchFamily="34" charset="0"/>
                        </a:rPr>
                        <a:t>To replace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have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treat or reward myself</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7.8%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A75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help me relax/unwind</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D56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satisfy a craving</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B14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reduce stress/anxiety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CE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900" b="0" i="0" u="none" strike="noStrike" dirty="0">
                          <a:solidFill>
                            <a:srgbClr val="000000"/>
                          </a:solidFill>
                          <a:effectLst/>
                          <a:latin typeface="Franklin Gothic Medium" panose="020B0603020102020204" pitchFamily="34" charset="0"/>
                        </a:rPr>
                        <a:t>Actively participate in occasion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Have something I feel good about eating with others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enhance time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demonstrate to my family/friends that I care for them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Easy to prepare/make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Consume it anywhere/on the go</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stop hunger in between meals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9.8%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that can be eaten quickly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3558EB"/>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eat while doing something else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5.5%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5086"/>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nutritious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13.4%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2D4C"/>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help balance my diet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04040"/>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Give an instant energy boost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7F7F7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Helps recover from physical exertion</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FBFB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relieve boredom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E8E8"/>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Just wanted something to graze on/pick at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grpSp>
        <p:nvGrpSpPr>
          <p:cNvPr id="28" name="Group 27">
            <a:extLst>
              <a:ext uri="{FF2B5EF4-FFF2-40B4-BE49-F238E27FC236}">
                <a16:creationId xmlns:a16="http://schemas.microsoft.com/office/drawing/2014/main" id="{B0466C05-7753-462F-B245-06AECB96E1D0}"/>
              </a:ext>
            </a:extLst>
          </p:cNvPr>
          <p:cNvGrpSpPr/>
          <p:nvPr/>
        </p:nvGrpSpPr>
        <p:grpSpPr>
          <a:xfrm>
            <a:off x="171120" y="2749750"/>
            <a:ext cx="261610" cy="3231199"/>
            <a:chOff x="281482" y="2521262"/>
            <a:chExt cx="261610" cy="3470976"/>
          </a:xfrm>
        </p:grpSpPr>
        <p:cxnSp>
          <p:nvCxnSpPr>
            <p:cNvPr id="29" name="Straight Connector 28">
              <a:extLst>
                <a:ext uri="{FF2B5EF4-FFF2-40B4-BE49-F238E27FC236}">
                  <a16:creationId xmlns:a16="http://schemas.microsoft.com/office/drawing/2014/main" id="{192E6809-AE6B-4708-A35F-80A6B56C1591}"/>
                </a:ext>
              </a:extLst>
            </p:cNvPr>
            <p:cNvCxnSpPr/>
            <p:nvPr/>
          </p:nvCxnSpPr>
          <p:spPr>
            <a:xfrm>
              <a:off x="426877" y="2521262"/>
              <a:ext cx="0" cy="3470976"/>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DB998E0-699D-499F-AD6A-FC09DE91EC08}"/>
                </a:ext>
              </a:extLst>
            </p:cNvPr>
            <p:cNvSpPr txBox="1"/>
            <p:nvPr/>
          </p:nvSpPr>
          <p:spPr>
            <a:xfrm rot="16200000">
              <a:off x="-76139" y="4125946"/>
              <a:ext cx="976851" cy="261610"/>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srgbClr val="50555C"/>
                  </a:solidFill>
                  <a:effectLst/>
                  <a:uLnTx/>
                  <a:uFillTx/>
                  <a:latin typeface="Franklin Gothic Medium" panose="020B0603020102020204" pitchFamily="34" charset="0"/>
                </a:rPr>
                <a:t>Change YA</a:t>
              </a:r>
            </a:p>
          </p:txBody>
        </p:sp>
      </p:grpSp>
      <p:graphicFrame>
        <p:nvGraphicFramePr>
          <p:cNvPr id="31" name="Chart1">
            <a:extLst>
              <a:ext uri="{FF2B5EF4-FFF2-40B4-BE49-F238E27FC236}">
                <a16:creationId xmlns:a16="http://schemas.microsoft.com/office/drawing/2014/main" id="{32428535-B649-484C-8BD7-125762105055}"/>
              </a:ext>
            </a:extLst>
          </p:cNvPr>
          <p:cNvGraphicFramePr>
            <a:graphicFrameLocks/>
          </p:cNvGraphicFramePr>
          <p:nvPr>
            <p:extLst>
              <p:ext uri="{D42A27DB-BD31-4B8C-83A1-F6EECF244321}">
                <p14:modId xmlns:p14="http://schemas.microsoft.com/office/powerpoint/2010/main" val="2800263423"/>
              </p:ext>
            </p:extLst>
          </p:nvPr>
        </p:nvGraphicFramePr>
        <p:xfrm>
          <a:off x="461911" y="2097873"/>
          <a:ext cx="8200826" cy="4177743"/>
        </p:xfrm>
        <a:graphic>
          <a:graphicData uri="http://schemas.openxmlformats.org/drawingml/2006/chart">
            <c:chart xmlns:c="http://schemas.openxmlformats.org/drawingml/2006/chart" xmlns:r="http://schemas.openxmlformats.org/officeDocument/2006/relationships" r:id="rId4"/>
          </a:graphicData>
        </a:graphic>
      </p:graphicFrame>
      <p:sp>
        <p:nvSpPr>
          <p:cNvPr id="27" name="Title 64">
            <a:extLst>
              <a:ext uri="{FF2B5EF4-FFF2-40B4-BE49-F238E27FC236}">
                <a16:creationId xmlns:a16="http://schemas.microsoft.com/office/drawing/2014/main" id="{640AC28E-E663-4BF3-A714-B71BACA198DF}"/>
              </a:ext>
            </a:extLst>
          </p:cNvPr>
          <p:cNvSpPr txBox="1"/>
          <p:nvPr/>
        </p:nvSpPr>
        <p:spPr>
          <a:xfrm>
            <a:off x="281482" y="39026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Lunch Dinner Motivation</a:t>
            </a:r>
          </a:p>
          <a:p>
            <a:pPr lvl="0">
              <a:spcAft>
                <a:spcPct val="0"/>
              </a:spcAft>
              <a:defRPr/>
            </a:pPr>
            <a:r>
              <a:rPr lang="en-US" sz="1600" dirty="0"/>
              <a:t>(HOW CONSUMERS MOTIVATIONS HAVE CHANGED)</a:t>
            </a:r>
          </a:p>
          <a:p>
            <a:pPr lvl="0">
              <a:spcAft>
                <a:spcPct val="0"/>
              </a:spcAft>
              <a:defRPr/>
            </a:pPr>
            <a:r>
              <a:rPr lang="en-US" sz="900" dirty="0"/>
              <a:t>Please note that To have a meal is removed</a:t>
            </a:r>
            <a:endParaRPr lang="en-US" sz="1400" dirty="0"/>
          </a:p>
        </p:txBody>
      </p:sp>
      <p:sp>
        <p:nvSpPr>
          <p:cNvPr id="4" name="Slide Number Placeholder 3">
            <a:extLst>
              <a:ext uri="{FF2B5EF4-FFF2-40B4-BE49-F238E27FC236}">
                <a16:creationId xmlns:a16="http://schemas.microsoft.com/office/drawing/2014/main" id="{D31DE611-FC04-44F5-8DFD-67E392D35A59}"/>
              </a:ext>
            </a:extLst>
          </p:cNvPr>
          <p:cNvSpPr>
            <a:spLocks noGrp="1"/>
          </p:cNvSpPr>
          <p:nvPr>
            <p:ph type="sldNum" sz="quarter" idx="4"/>
          </p:nvPr>
        </p:nvSpPr>
        <p:spPr/>
        <p:txBody>
          <a:bodyPr/>
          <a:lstStyle/>
          <a:p>
            <a:fld id="{A26DCA39-FE7E-4B33-9419-C9BB65BD885E}" type="slidenum">
              <a:rPr lang="en-US" smtClean="0"/>
              <a:t>40</a:t>
            </a:fld>
            <a:endParaRPr lang="en-US"/>
          </a:p>
        </p:txBody>
      </p:sp>
    </p:spTree>
    <p:extLst>
      <p:ext uri="{BB962C8B-B14F-4D97-AF65-F5344CB8AC3E}">
        <p14:creationId xmlns:p14="http://schemas.microsoft.com/office/powerpoint/2010/main" val="2121343491"/>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24" name="Title 64">
            <a:extLst>
              <a:ext uri="{FF2B5EF4-FFF2-40B4-BE49-F238E27FC236}">
                <a16:creationId xmlns:a16="http://schemas.microsoft.com/office/drawing/2014/main" id="{8C0C2B32-CE1B-4AEB-A435-521407BE64A6}"/>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Lunch Dinner Category trend</a:t>
            </a:r>
          </a:p>
        </p:txBody>
      </p:sp>
      <p:graphicFrame>
        <p:nvGraphicFramePr>
          <p:cNvPr id="31" name="Table1">
            <a:extLst>
              <a:ext uri="{FF2B5EF4-FFF2-40B4-BE49-F238E27FC236}">
                <a16:creationId xmlns:a16="http://schemas.microsoft.com/office/drawing/2014/main" id="{33793378-C433-4279-B0AF-25097E891B35}"/>
              </a:ext>
            </a:extLst>
          </p:cNvPr>
          <p:cNvGraphicFramePr>
            <a:graphicFrameLocks noGrp="1"/>
          </p:cNvGraphicFramePr>
          <p:nvPr>
            <p:extLst>
              <p:ext uri="{D42A27DB-BD31-4B8C-83A1-F6EECF244321}">
                <p14:modId xmlns:p14="http://schemas.microsoft.com/office/powerpoint/2010/main" val="908337523"/>
              </p:ext>
            </p:extLst>
          </p:nvPr>
        </p:nvGraphicFramePr>
        <p:xfrm>
          <a:off x="377684" y="1974077"/>
          <a:ext cx="11555016" cy="446865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310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688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688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688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688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688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688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688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688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688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688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688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688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688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688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688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688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688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688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0688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0688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33" name="Picture 32">
            <a:extLst>
              <a:ext uri="{FF2B5EF4-FFF2-40B4-BE49-F238E27FC236}">
                <a16:creationId xmlns:a16="http://schemas.microsoft.com/office/drawing/2014/main" id="{0BA7F780-CB90-4ED4-BA94-4B9D3F629881}"/>
              </a:ext>
            </a:extLst>
          </p:cNvPr>
          <p:cNvPicPr/>
          <p:nvPr/>
        </p:nvPicPr>
        <p:blipFill>
          <a:blip r:embed="rId4">
            <a:extLst>
              <a:ext uri="{28A0092B-C50C-407E-A947-70E740481C1C}">
                <a14:useLocalDpi xmlns:a14="http://schemas.microsoft.com/office/drawing/2010/main"/>
              </a:ext>
            </a:extLst>
          </a:blip>
          <a:stretch>
            <a:fillRect/>
          </a:stretch>
        </p:blipFill>
        <p:spPr>
          <a:xfrm>
            <a:off x="0" y="2305914"/>
            <a:ext cx="12039600" cy="45719"/>
          </a:xfrm>
          <a:prstGeom prst="rect">
            <a:avLst/>
          </a:prstGeom>
        </p:spPr>
      </p:pic>
      <p:cxnSp>
        <p:nvCxnSpPr>
          <p:cNvPr id="34" name="Straight Connector 33">
            <a:extLst>
              <a:ext uri="{FF2B5EF4-FFF2-40B4-BE49-F238E27FC236}">
                <a16:creationId xmlns:a16="http://schemas.microsoft.com/office/drawing/2014/main" id="{81B1F8F5-6758-48B2-8E49-25CB066AEBD5}"/>
              </a:ext>
            </a:extLst>
          </p:cNvPr>
          <p:cNvCxnSpPr/>
          <p:nvPr/>
        </p:nvCxnSpPr>
        <p:spPr>
          <a:xfrm>
            <a:off x="8931053" y="231787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5069FF0-3F9D-44BE-AB13-971B3470B7DF}"/>
              </a:ext>
            </a:extLst>
          </p:cNvPr>
          <p:cNvCxnSpPr/>
          <p:nvPr/>
        </p:nvCxnSpPr>
        <p:spPr>
          <a:xfrm>
            <a:off x="10860785"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CB7E3E98-F86A-4E3D-A2EA-8E73F29C0352}"/>
              </a:ext>
            </a:extLst>
          </p:cNvPr>
          <p:cNvGrpSpPr/>
          <p:nvPr/>
        </p:nvGrpSpPr>
        <p:grpSpPr>
          <a:xfrm>
            <a:off x="2482950" y="2305839"/>
            <a:ext cx="5096482" cy="0"/>
            <a:chOff x="2482950" y="2329903"/>
            <a:chExt cx="5096482" cy="0"/>
          </a:xfrm>
        </p:grpSpPr>
        <p:cxnSp>
          <p:nvCxnSpPr>
            <p:cNvPr id="37" name="Straight Connector 36">
              <a:extLst>
                <a:ext uri="{FF2B5EF4-FFF2-40B4-BE49-F238E27FC236}">
                  <a16:creationId xmlns:a16="http://schemas.microsoft.com/office/drawing/2014/main" id="{72C0D746-836D-4C6F-9985-23659A6B1600}"/>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76D8D45-50A0-4A3C-B7D2-79DCB73B369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53D780F-2B1E-4395-AF31-527317725E2C}"/>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F2932D2-C7C4-4FC8-8A29-FE24EB06166C}"/>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9752A2-0673-4379-91B9-127EBEC0C8AA}"/>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D03289BC-490B-4BF7-8F5F-351F4F1E9438}"/>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3" name="Group 42">
            <a:extLst>
              <a:ext uri="{FF2B5EF4-FFF2-40B4-BE49-F238E27FC236}">
                <a16:creationId xmlns:a16="http://schemas.microsoft.com/office/drawing/2014/main" id="{5207FAE6-AAF3-492A-96C7-9C2F3C2CF0E8}"/>
              </a:ext>
            </a:extLst>
          </p:cNvPr>
          <p:cNvGrpSpPr/>
          <p:nvPr/>
        </p:nvGrpSpPr>
        <p:grpSpPr>
          <a:xfrm>
            <a:off x="3692976" y="6453235"/>
            <a:ext cx="6309360" cy="369332"/>
            <a:chOff x="3692976" y="6453235"/>
            <a:chExt cx="6309360" cy="369332"/>
          </a:xfrm>
        </p:grpSpPr>
        <p:sp>
          <p:nvSpPr>
            <p:cNvPr id="44" name="TextBox 43">
              <a:extLst>
                <a:ext uri="{FF2B5EF4-FFF2-40B4-BE49-F238E27FC236}">
                  <a16:creationId xmlns:a16="http://schemas.microsoft.com/office/drawing/2014/main" id="{965D6DC1-635E-4836-9762-5466F746948F}"/>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5" name="Flowchart: Connector 44">
              <a:extLst>
                <a:ext uri="{FF2B5EF4-FFF2-40B4-BE49-F238E27FC236}">
                  <a16:creationId xmlns:a16="http://schemas.microsoft.com/office/drawing/2014/main" id="{1BE605C6-2B53-4A6E-9978-1EDAE4059189}"/>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 name="Flowchart: Connector 45">
              <a:extLst>
                <a:ext uri="{FF2B5EF4-FFF2-40B4-BE49-F238E27FC236}">
                  <a16:creationId xmlns:a16="http://schemas.microsoft.com/office/drawing/2014/main" id="{29810966-242D-46D3-8119-908F12EE2092}"/>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06269EFB-0E97-42D3-A8BB-932A3F5B6818}"/>
              </a:ext>
            </a:extLst>
          </p:cNvPr>
          <p:cNvGraphicFramePr/>
          <p:nvPr>
            <p:extLst>
              <p:ext uri="{D42A27DB-BD31-4B8C-83A1-F6EECF244321}">
                <p14:modId xmlns:p14="http://schemas.microsoft.com/office/powerpoint/2010/main" val="338473585"/>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7" name="Chart2">
            <a:extLst>
              <a:ext uri="{FF2B5EF4-FFF2-40B4-BE49-F238E27FC236}">
                <a16:creationId xmlns:a16="http://schemas.microsoft.com/office/drawing/2014/main" id="{6F22CAEA-89DB-4BCD-927F-D806B162CFA0}"/>
              </a:ext>
            </a:extLst>
          </p:cNvPr>
          <p:cNvGraphicFramePr/>
          <p:nvPr>
            <p:extLst>
              <p:ext uri="{D42A27DB-BD31-4B8C-83A1-F6EECF244321}">
                <p14:modId xmlns:p14="http://schemas.microsoft.com/office/powerpoint/2010/main" val="4287932240"/>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F5BD9F5E-BF74-4D1A-9225-863649611887}"/>
              </a:ext>
            </a:extLst>
          </p:cNvPr>
          <p:cNvSpPr>
            <a:spLocks noGrp="1"/>
          </p:cNvSpPr>
          <p:nvPr>
            <p:ph type="sldNum" sz="quarter" idx="4"/>
          </p:nvPr>
        </p:nvSpPr>
        <p:spPr/>
        <p:txBody>
          <a:bodyPr/>
          <a:lstStyle/>
          <a:p>
            <a:fld id="{A26DCA39-FE7E-4B33-9419-C9BB65BD885E}" type="slidenum">
              <a:rPr lang="en-US" smtClean="0"/>
              <a:t>41</a:t>
            </a:fld>
            <a:endParaRPr lang="en-US"/>
          </a:p>
        </p:txBody>
      </p:sp>
    </p:spTree>
    <p:extLst>
      <p:ext uri="{BB962C8B-B14F-4D97-AF65-F5344CB8AC3E}">
        <p14:creationId xmlns:p14="http://schemas.microsoft.com/office/powerpoint/2010/main" val="1628905224"/>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4062446602"/>
              </p:ext>
            </p:extLst>
          </p:nvPr>
        </p:nvGraphicFramePr>
        <p:xfrm>
          <a:off x="377684" y="2022205"/>
          <a:ext cx="11555016" cy="4397686"/>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2262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Rice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Salad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4149421"/>
                  </a:ext>
                </a:extLst>
              </a:tr>
              <a:tr h="215086">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Potato/French Fries/Hashbrowns/</a:t>
                      </a:r>
                      <a:r>
                        <a:rPr lang="en-US" sz="800" dirty="0" err="1">
                          <a:effectLst/>
                          <a:latin typeface="Franklin Gothic Book" panose="020B0503020102020204" pitchFamily="34" charset="0"/>
                          <a:ea typeface="Calibri" panose="020F0502020204030204" pitchFamily="34" charset="0"/>
                        </a:rPr>
                        <a:t>Tator</a:t>
                      </a:r>
                      <a:r>
                        <a:rPr lang="en-US" sz="800" dirty="0">
                          <a:effectLst/>
                          <a:latin typeface="Franklin Gothic Book" panose="020B0503020102020204" pitchFamily="34" charset="0"/>
                          <a:ea typeface="Calibri" panose="020F0502020204030204" pitchFamily="34" charset="0"/>
                        </a:rPr>
                        <a:t> Tots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37022153"/>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Sandwich/Wrap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6087797"/>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Vegetables - Cooked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Pasta/Noodles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Deli/lunch meat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Pizza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Hamburger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Soup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One dish meals/dinners/lunches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Fish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Bean/legumes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Bread (not toasted)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Taco (Main Meal Foods)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Meat balls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Burrito (Main Meal Foods)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29903"/>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329903"/>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1" name="Title 64">
            <a:extLst>
              <a:ext uri="{FF2B5EF4-FFF2-40B4-BE49-F238E27FC236}">
                <a16:creationId xmlns:a16="http://schemas.microsoft.com/office/drawing/2014/main" id="{90EB8D56-FDE5-4A6F-871A-EECEE89F3E9E}"/>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Lunch Dinner Item trend</a:t>
            </a:r>
          </a:p>
        </p:txBody>
      </p:sp>
      <p:sp>
        <p:nvSpPr>
          <p:cNvPr id="37" name="Rectangle 36">
            <a:extLst>
              <a:ext uri="{FF2B5EF4-FFF2-40B4-BE49-F238E27FC236}">
                <a16:creationId xmlns:a16="http://schemas.microsoft.com/office/drawing/2014/main" id="{E0A1623A-F474-43EA-90A8-A478B1BC9533}"/>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8" name="Group 37">
            <a:extLst>
              <a:ext uri="{FF2B5EF4-FFF2-40B4-BE49-F238E27FC236}">
                <a16:creationId xmlns:a16="http://schemas.microsoft.com/office/drawing/2014/main" id="{DF4BA641-EC6B-429D-A42A-74862F05EBFD}"/>
              </a:ext>
            </a:extLst>
          </p:cNvPr>
          <p:cNvGrpSpPr/>
          <p:nvPr/>
        </p:nvGrpSpPr>
        <p:grpSpPr>
          <a:xfrm>
            <a:off x="3692976" y="6453235"/>
            <a:ext cx="6309360" cy="369332"/>
            <a:chOff x="3692976" y="6453235"/>
            <a:chExt cx="6309360" cy="369332"/>
          </a:xfrm>
        </p:grpSpPr>
        <p:sp>
          <p:nvSpPr>
            <p:cNvPr id="39" name="TextBox 38">
              <a:extLst>
                <a:ext uri="{FF2B5EF4-FFF2-40B4-BE49-F238E27FC236}">
                  <a16:creationId xmlns:a16="http://schemas.microsoft.com/office/drawing/2014/main" id="{F9F95866-4BA1-4C3F-B648-9500DEE5FAF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0" name="Flowchart: Connector 39">
              <a:extLst>
                <a:ext uri="{FF2B5EF4-FFF2-40B4-BE49-F238E27FC236}">
                  <a16:creationId xmlns:a16="http://schemas.microsoft.com/office/drawing/2014/main" id="{FEF68CE2-6208-4065-A2A7-16B1F50655FC}"/>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lowchart: Connector 40">
              <a:extLst>
                <a:ext uri="{FF2B5EF4-FFF2-40B4-BE49-F238E27FC236}">
                  <a16:creationId xmlns:a16="http://schemas.microsoft.com/office/drawing/2014/main" id="{C34FE8B9-CB5F-4E49-90DE-21D40B31BCF3}"/>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C2684BB1-738D-4014-9685-0C56CFCDB745}"/>
              </a:ext>
            </a:extLst>
          </p:cNvPr>
          <p:cNvGraphicFramePr/>
          <p:nvPr>
            <p:extLst>
              <p:ext uri="{D42A27DB-BD31-4B8C-83A1-F6EECF244321}">
                <p14:modId xmlns:p14="http://schemas.microsoft.com/office/powerpoint/2010/main" val="338473585"/>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9" name="Chart2">
            <a:extLst>
              <a:ext uri="{FF2B5EF4-FFF2-40B4-BE49-F238E27FC236}">
                <a16:creationId xmlns:a16="http://schemas.microsoft.com/office/drawing/2014/main" id="{299E2849-8EE7-447F-A8CF-0B9722FDF6EF}"/>
              </a:ext>
            </a:extLst>
          </p:cNvPr>
          <p:cNvGraphicFramePr/>
          <p:nvPr>
            <p:extLst>
              <p:ext uri="{D42A27DB-BD31-4B8C-83A1-F6EECF244321}">
                <p14:modId xmlns:p14="http://schemas.microsoft.com/office/powerpoint/2010/main" val="1012295015"/>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0711277A-A1A5-4CAD-8D41-D1177DC6C3B2}"/>
              </a:ext>
            </a:extLst>
          </p:cNvPr>
          <p:cNvSpPr>
            <a:spLocks noGrp="1"/>
          </p:cNvSpPr>
          <p:nvPr>
            <p:ph type="sldNum" sz="quarter" idx="4"/>
          </p:nvPr>
        </p:nvSpPr>
        <p:spPr/>
        <p:txBody>
          <a:bodyPr/>
          <a:lstStyle/>
          <a:p>
            <a:fld id="{A26DCA39-FE7E-4B33-9419-C9BB65BD885E}" type="slidenum">
              <a:rPr lang="en-US" smtClean="0"/>
              <a:t>42</a:t>
            </a:fld>
            <a:endParaRPr lang="en-US"/>
          </a:p>
        </p:txBody>
      </p:sp>
    </p:spTree>
    <p:extLst>
      <p:ext uri="{BB962C8B-B14F-4D97-AF65-F5344CB8AC3E}">
        <p14:creationId xmlns:p14="http://schemas.microsoft.com/office/powerpoint/2010/main" val="3393291577"/>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835424968"/>
              </p:ext>
            </p:extLst>
          </p:nvPr>
        </p:nvGraphicFramePr>
        <p:xfrm>
          <a:off x="377684" y="2001374"/>
          <a:ext cx="11555016" cy="443110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2509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3773672"/>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Coffee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04370487"/>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Soft Drink/Soda - regular or diet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Nuts (Nuts/Seeds)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Vegetables - Raw</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Tea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String cheese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Granola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Pizza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Bread (not toasted)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Yogurt snacks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4553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Trail Mixes / Nut, Fruit, Candy Mixes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Rice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Frozen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Tortilla Chips - plain or flavored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29903"/>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329903"/>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1" name="Title 64">
            <a:extLst>
              <a:ext uri="{FF2B5EF4-FFF2-40B4-BE49-F238E27FC236}">
                <a16:creationId xmlns:a16="http://schemas.microsoft.com/office/drawing/2014/main" id="{90EB8D56-FDE5-4A6F-871A-EECEE89F3E9E}"/>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Lunch Alternative Item trend</a:t>
            </a:r>
          </a:p>
        </p:txBody>
      </p:sp>
      <p:sp>
        <p:nvSpPr>
          <p:cNvPr id="34" name="Rectangle 33">
            <a:extLst>
              <a:ext uri="{FF2B5EF4-FFF2-40B4-BE49-F238E27FC236}">
                <a16:creationId xmlns:a16="http://schemas.microsoft.com/office/drawing/2014/main" id="{AEA47B2F-6EFF-4912-BD70-07B3D553BD0A}"/>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D0AAF984-3CA7-4286-BDE5-D888F1C28954}"/>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13600C3D-AC1B-4B4B-B087-7DF2FF840C08}"/>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BF6C5A5A-09DC-49EF-A0CC-B70690544A98}"/>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24EAB548-D93C-4816-9156-EE7FD20F6880}"/>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BE4584A9-6F00-4069-BC59-2C0A83AFA5E0}"/>
              </a:ext>
            </a:extLst>
          </p:cNvPr>
          <p:cNvGraphicFramePr/>
          <p:nvPr>
            <p:extLst>
              <p:ext uri="{D42A27DB-BD31-4B8C-83A1-F6EECF244321}">
                <p14:modId xmlns:p14="http://schemas.microsoft.com/office/powerpoint/2010/main" val="1841950312"/>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9" name="Chart2">
            <a:extLst>
              <a:ext uri="{FF2B5EF4-FFF2-40B4-BE49-F238E27FC236}">
                <a16:creationId xmlns:a16="http://schemas.microsoft.com/office/drawing/2014/main" id="{74B799D0-D3EE-4250-A1C2-C52DB6060479}"/>
              </a:ext>
            </a:extLst>
          </p:cNvPr>
          <p:cNvGraphicFramePr/>
          <p:nvPr>
            <p:extLst>
              <p:ext uri="{D42A27DB-BD31-4B8C-83A1-F6EECF244321}">
                <p14:modId xmlns:p14="http://schemas.microsoft.com/office/powerpoint/2010/main" val="150847621"/>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C903A7CD-D0CA-4A46-9E1A-1AEB41DCE7F1}"/>
              </a:ext>
            </a:extLst>
          </p:cNvPr>
          <p:cNvSpPr>
            <a:spLocks noGrp="1"/>
          </p:cNvSpPr>
          <p:nvPr>
            <p:ph type="sldNum" sz="quarter" idx="4"/>
          </p:nvPr>
        </p:nvSpPr>
        <p:spPr/>
        <p:txBody>
          <a:bodyPr/>
          <a:lstStyle/>
          <a:p>
            <a:fld id="{A26DCA39-FE7E-4B33-9419-C9BB65BD885E}" type="slidenum">
              <a:rPr lang="en-US" smtClean="0"/>
              <a:t>43</a:t>
            </a:fld>
            <a:endParaRPr lang="en-US"/>
          </a:p>
        </p:txBody>
      </p:sp>
    </p:spTree>
    <p:extLst>
      <p:ext uri="{BB962C8B-B14F-4D97-AF65-F5344CB8AC3E}">
        <p14:creationId xmlns:p14="http://schemas.microsoft.com/office/powerpoint/2010/main" val="3743249679"/>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970090107"/>
              </p:ext>
            </p:extLst>
          </p:nvPr>
        </p:nvGraphicFramePr>
        <p:xfrm>
          <a:off x="377684" y="1905838"/>
          <a:ext cx="11555016" cy="4432870"/>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25361">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Soft Drink/Soda - regular or diet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8631813"/>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Pizza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4874245"/>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Coffee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Tea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Nuts (Nuts/Seeds)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42086">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Potato/French Fries/Hashbrowns/</a:t>
                      </a:r>
                      <a:r>
                        <a:rPr lang="en-US" sz="800" dirty="0" err="1">
                          <a:effectLst/>
                          <a:latin typeface="Franklin Gothic Book" panose="020B0503020102020204" pitchFamily="34" charset="0"/>
                          <a:ea typeface="Calibri" panose="020F0502020204030204" pitchFamily="34" charset="0"/>
                        </a:rPr>
                        <a:t>Tator</a:t>
                      </a:r>
                      <a:r>
                        <a:rPr lang="en-US" sz="800" dirty="0">
                          <a:effectLst/>
                          <a:latin typeface="Franklin Gothic Book" panose="020B0503020102020204" pitchFamily="34" charset="0"/>
                          <a:ea typeface="Calibri" panose="020F0502020204030204" pitchFamily="34" charset="0"/>
                        </a:rPr>
                        <a:t> Tots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Vegetables - Raw</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Ice Cream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Sandwich/Wrap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Hamburger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Soup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Pasta/Noodles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Tortilla Chips - plain or flavored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Popcorn and Popcorn Snacks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34367"/>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3436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3436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34367"/>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1" name="Title 64">
            <a:extLst>
              <a:ext uri="{FF2B5EF4-FFF2-40B4-BE49-F238E27FC236}">
                <a16:creationId xmlns:a16="http://schemas.microsoft.com/office/drawing/2014/main" id="{90EB8D56-FDE5-4A6F-871A-EECEE89F3E9E}"/>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Dinner Alternative Item trend</a:t>
            </a:r>
          </a:p>
        </p:txBody>
      </p:sp>
      <p:sp>
        <p:nvSpPr>
          <p:cNvPr id="34" name="Rectangle 33">
            <a:extLst>
              <a:ext uri="{FF2B5EF4-FFF2-40B4-BE49-F238E27FC236}">
                <a16:creationId xmlns:a16="http://schemas.microsoft.com/office/drawing/2014/main" id="{AEA47B2F-6EFF-4912-BD70-07B3D553BD0A}"/>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D0AAF984-3CA7-4286-BDE5-D888F1C28954}"/>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13600C3D-AC1B-4B4B-B087-7DF2FF840C08}"/>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BF6C5A5A-09DC-49EF-A0CC-B70690544A98}"/>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24EAB548-D93C-4816-9156-EE7FD20F6880}"/>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0AC7C7D8-A4AD-4802-A5E4-DA6DFAA2DFBB}"/>
              </a:ext>
            </a:extLst>
          </p:cNvPr>
          <p:cNvGraphicFramePr/>
          <p:nvPr>
            <p:extLst>
              <p:ext uri="{D42A27DB-BD31-4B8C-83A1-F6EECF244321}">
                <p14:modId xmlns:p14="http://schemas.microsoft.com/office/powerpoint/2010/main" val="1841950312"/>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9" name="Chart2">
            <a:extLst>
              <a:ext uri="{FF2B5EF4-FFF2-40B4-BE49-F238E27FC236}">
                <a16:creationId xmlns:a16="http://schemas.microsoft.com/office/drawing/2014/main" id="{C80764F8-95E6-4F16-9386-AC8503C72992}"/>
              </a:ext>
            </a:extLst>
          </p:cNvPr>
          <p:cNvGraphicFramePr/>
          <p:nvPr>
            <p:extLst>
              <p:ext uri="{D42A27DB-BD31-4B8C-83A1-F6EECF244321}">
                <p14:modId xmlns:p14="http://schemas.microsoft.com/office/powerpoint/2010/main" val="3081009935"/>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FFAB5FC8-22B4-4863-A703-F07EEA4EA218}"/>
              </a:ext>
            </a:extLst>
          </p:cNvPr>
          <p:cNvSpPr>
            <a:spLocks noGrp="1"/>
          </p:cNvSpPr>
          <p:nvPr>
            <p:ph type="sldNum" sz="quarter" idx="4"/>
          </p:nvPr>
        </p:nvSpPr>
        <p:spPr/>
        <p:txBody>
          <a:bodyPr/>
          <a:lstStyle/>
          <a:p>
            <a:fld id="{A26DCA39-FE7E-4B33-9419-C9BB65BD885E}" type="slidenum">
              <a:rPr lang="en-US" smtClean="0"/>
              <a:t>44</a:t>
            </a:fld>
            <a:endParaRPr lang="en-US"/>
          </a:p>
        </p:txBody>
      </p:sp>
    </p:spTree>
    <p:extLst>
      <p:ext uri="{BB962C8B-B14F-4D97-AF65-F5344CB8AC3E}">
        <p14:creationId xmlns:p14="http://schemas.microsoft.com/office/powerpoint/2010/main" val="1212585083"/>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Grandmother cooking with child">
            <a:extLst>
              <a:ext uri="{FF2B5EF4-FFF2-40B4-BE49-F238E27FC236}">
                <a16:creationId xmlns:a16="http://schemas.microsoft.com/office/drawing/2014/main" id="{974C5C7A-93A9-4C64-BA82-366F6416647C}"/>
              </a:ext>
            </a:extLst>
          </p:cNvPr>
          <p:cNvPicPr>
            <a:picLocks noGrp="1" noChangeAspect="1"/>
          </p:cNvPicPr>
          <p:nvPr>
            <p:ph type="pic" sz="quarter" idx="11"/>
          </p:nvPr>
        </p:nvPicPr>
        <p:blipFill>
          <a:blip r:embed="rId2"/>
          <a:srcRect/>
          <a:stretch/>
        </p:blipFill>
        <p:spPr>
          <a:xfrm>
            <a:off x="6569079" y="1553677"/>
            <a:ext cx="5618497" cy="3750646"/>
          </a:xfrm>
        </p:spPr>
      </p:pic>
      <p:sp>
        <p:nvSpPr>
          <p:cNvPr id="4" name="Text Placeholder 3">
            <a:extLst>
              <a:ext uri="{FF2B5EF4-FFF2-40B4-BE49-F238E27FC236}">
                <a16:creationId xmlns:a16="http://schemas.microsoft.com/office/drawing/2014/main" id="{1430B1AD-F78E-4FEA-AACB-738D67D98B88}"/>
              </a:ext>
            </a:extLst>
          </p:cNvPr>
          <p:cNvSpPr>
            <a:spLocks noGrp="1"/>
          </p:cNvSpPr>
          <p:nvPr>
            <p:ph type="body" sz="quarter" idx="10"/>
          </p:nvPr>
        </p:nvSpPr>
        <p:spPr/>
        <p:txBody>
          <a:bodyPr lIns="91440" tIns="45720" rIns="91440" bIns="45720" anchor="t">
            <a:normAutofit lnSpcReduction="10000"/>
          </a:bodyPr>
          <a:lstStyle/>
          <a:p>
            <a:r>
              <a:rPr lang="en-US"/>
              <a:t>Category deep dive</a:t>
            </a:r>
          </a:p>
        </p:txBody>
      </p:sp>
    </p:spTree>
    <p:extLst>
      <p:ext uri="{BB962C8B-B14F-4D97-AF65-F5344CB8AC3E}">
        <p14:creationId xmlns:p14="http://schemas.microsoft.com/office/powerpoint/2010/main" val="31079224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159424"/>
            <a:ext cx="11534602" cy="5082344"/>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r>
              <a:rPr lang="en-US" dirty="0"/>
              <a:t> consumer</a:t>
            </a:r>
          </a:p>
        </p:txBody>
      </p:sp>
      <p:grpSp>
        <p:nvGrpSpPr>
          <p:cNvPr id="4" name="Group 3">
            <a:extLst>
              <a:ext uri="{FF2B5EF4-FFF2-40B4-BE49-F238E27FC236}">
                <a16:creationId xmlns:a16="http://schemas.microsoft.com/office/drawing/2014/main" id="{3B2AC7D6-475F-4990-93E6-D56575202BFB}"/>
              </a:ext>
            </a:extLst>
          </p:cNvPr>
          <p:cNvGrpSpPr/>
          <p:nvPr/>
        </p:nvGrpSpPr>
        <p:grpSpPr>
          <a:xfrm>
            <a:off x="346251" y="1196559"/>
            <a:ext cx="11663259" cy="482053"/>
            <a:chOff x="346251" y="1196559"/>
            <a:chExt cx="11663259" cy="482053"/>
          </a:xfrm>
        </p:grpSpPr>
        <p:pic>
          <p:nvPicPr>
            <p:cNvPr id="24" name="Picture 23" descr="A picture containing knife&#10;&#10;Description automatically generated">
              <a:extLst>
                <a:ext uri="{FF2B5EF4-FFF2-40B4-BE49-F238E27FC236}">
                  <a16:creationId xmlns:a16="http://schemas.microsoft.com/office/drawing/2014/main" id="{390D3CD8-842B-44D8-80C0-7250812F59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089" y="1196559"/>
              <a:ext cx="326697" cy="345860"/>
            </a:xfrm>
            <a:prstGeom prst="rect">
              <a:avLst/>
            </a:prstGeom>
          </p:spPr>
        </p:pic>
        <p:sp>
          <p:nvSpPr>
            <p:cNvPr id="26" name="Rectangle 25">
              <a:extLst>
                <a:ext uri="{FF2B5EF4-FFF2-40B4-BE49-F238E27FC236}">
                  <a16:creationId xmlns:a16="http://schemas.microsoft.com/office/drawing/2014/main" id="{EFCB6533-330C-47D4-9494-9F4689CF4199}"/>
                </a:ext>
              </a:extLst>
            </p:cNvPr>
            <p:cNvSpPr/>
            <p:nvPr/>
          </p:nvSpPr>
          <p:spPr>
            <a:xfrm>
              <a:off x="915695" y="1264832"/>
              <a:ext cx="4339885" cy="276999"/>
            </a:xfrm>
            <a:prstGeom prst="rect">
              <a:avLst/>
            </a:prstGeom>
          </p:spPr>
          <p:txBody>
            <a:bodyPr wrap="square">
              <a:spAutoFit/>
            </a:bodyPr>
            <a:lstStyle/>
            <a:p>
              <a:pPr fontAlgn="t"/>
              <a:r>
                <a:rPr lang="en-IN" sz="1200" b="1" dirty="0">
                  <a:latin typeface="Franklin Gothic Book" panose="020B0503020102020204" pitchFamily="34" charset="0"/>
                </a:rPr>
                <a:t>Category Occasions by Age Group </a:t>
              </a:r>
              <a:r>
                <a:rPr lang="en-IN" sz="1050" dirty="0">
                  <a:latin typeface="Franklin Gothic Book" panose="020B0503020102020204" pitchFamily="34" charset="0"/>
                </a:rPr>
                <a:t>(Annual Occasions Per Capita)</a:t>
              </a:r>
              <a:endParaRPr lang="en-IN" sz="1200" dirty="0">
                <a:latin typeface="Franklin Gothic Book" panose="020B0503020102020204" pitchFamily="34" charset="0"/>
              </a:endParaRPr>
            </a:p>
          </p:txBody>
        </p:sp>
        <p:pic>
          <p:nvPicPr>
            <p:cNvPr id="28" name="Picture 27">
              <a:extLst>
                <a:ext uri="{FF2B5EF4-FFF2-40B4-BE49-F238E27FC236}">
                  <a16:creationId xmlns:a16="http://schemas.microsoft.com/office/drawing/2014/main" id="{EA5B47A0-2C5F-454C-8DCA-7DADF85763AA}"/>
                </a:ext>
              </a:extLst>
            </p:cNvPr>
            <p:cNvPicPr/>
            <p:nvPr/>
          </p:nvPicPr>
          <p:blipFill>
            <a:blip r:embed="rId4">
              <a:extLst>
                <a:ext uri="{28A0092B-C50C-407E-A947-70E740481C1C}">
                  <a14:useLocalDpi xmlns:a14="http://schemas.microsoft.com/office/drawing/2010/main" val="0"/>
                </a:ext>
              </a:extLst>
            </a:blip>
            <a:stretch>
              <a:fillRect/>
            </a:stretch>
          </p:blipFill>
          <p:spPr>
            <a:xfrm>
              <a:off x="346251" y="1564312"/>
              <a:ext cx="11663259" cy="114300"/>
            </a:xfrm>
            <a:prstGeom prst="rect">
              <a:avLst/>
            </a:prstGeom>
          </p:spPr>
        </p:pic>
      </p:grpSp>
      <p:graphicFrame>
        <p:nvGraphicFramePr>
          <p:cNvPr id="30" name="Chart1">
            <a:extLst>
              <a:ext uri="{FF2B5EF4-FFF2-40B4-BE49-F238E27FC236}">
                <a16:creationId xmlns:a16="http://schemas.microsoft.com/office/drawing/2014/main" id="{234891FA-2D5E-456E-A9A0-1A09F82F7697}"/>
              </a:ext>
            </a:extLst>
          </p:cNvPr>
          <p:cNvGraphicFramePr>
            <a:graphicFrameLocks/>
          </p:cNvGraphicFramePr>
          <p:nvPr>
            <p:extLst>
              <p:ext uri="{D42A27DB-BD31-4B8C-83A1-F6EECF244321}">
                <p14:modId xmlns:p14="http://schemas.microsoft.com/office/powerpoint/2010/main" val="2699938673"/>
              </p:ext>
            </p:extLst>
          </p:nvPr>
        </p:nvGraphicFramePr>
        <p:xfrm>
          <a:off x="436249" y="1742665"/>
          <a:ext cx="11379835" cy="4383611"/>
        </p:xfrm>
        <a:graphic>
          <a:graphicData uri="http://schemas.openxmlformats.org/drawingml/2006/chart">
            <c:chart xmlns:c="http://schemas.openxmlformats.org/drawingml/2006/chart" xmlns:r="http://schemas.openxmlformats.org/officeDocument/2006/relationships" r:id="rId5"/>
          </a:graphicData>
        </a:graphic>
      </p:graphicFrame>
      <p:pic>
        <p:nvPicPr>
          <p:cNvPr id="35" name="Picture 34" descr="A close up of a logo&#10;&#10;Description automatically generated">
            <a:extLst>
              <a:ext uri="{FF2B5EF4-FFF2-40B4-BE49-F238E27FC236}">
                <a16:creationId xmlns:a16="http://schemas.microsoft.com/office/drawing/2014/main" id="{51BA6CD3-54A8-4973-B798-F20C926FF7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677" y="1187454"/>
            <a:ext cx="363065" cy="363065"/>
          </a:xfrm>
          <a:prstGeom prst="rect">
            <a:avLst/>
          </a:prstGeom>
        </p:spPr>
      </p:pic>
      <p:grpSp>
        <p:nvGrpSpPr>
          <p:cNvPr id="19" name="Group 18">
            <a:extLst>
              <a:ext uri="{FF2B5EF4-FFF2-40B4-BE49-F238E27FC236}">
                <a16:creationId xmlns:a16="http://schemas.microsoft.com/office/drawing/2014/main" id="{1E343504-0EE5-4121-BB71-C0A303192BC0}"/>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D3458776-2609-41A1-9EB2-E6474FFE329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34271D18-864F-4ABB-AA2D-E3746ED97A5A}"/>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05696780-2EBF-47EC-B287-78720630A240}"/>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2FC6F76B-29C3-46C7-B97F-E6110CFD7033}"/>
              </a:ext>
            </a:extLst>
          </p:cNvPr>
          <p:cNvSpPr>
            <a:spLocks noGrp="1"/>
          </p:cNvSpPr>
          <p:nvPr>
            <p:ph type="sldNum" sz="quarter" idx="4"/>
          </p:nvPr>
        </p:nvSpPr>
        <p:spPr/>
        <p:txBody>
          <a:bodyPr/>
          <a:lstStyle/>
          <a:p>
            <a:fld id="{A26DCA39-FE7E-4B33-9419-C9BB65BD885E}" type="slidenum">
              <a:rPr lang="en-US" smtClean="0"/>
              <a:t>46</a:t>
            </a:fld>
            <a:endParaRPr lang="en-US"/>
          </a:p>
        </p:txBody>
      </p:sp>
    </p:spTree>
    <p:extLst>
      <p:ext uri="{BB962C8B-B14F-4D97-AF65-F5344CB8AC3E}">
        <p14:creationId xmlns:p14="http://schemas.microsoft.com/office/powerpoint/2010/main" val="3738520021"/>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273938"/>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endParaRPr kumimoji="0" lang="en-US" b="0" i="0" u="none" strike="noStrike" kern="1200" cap="none" spc="0" normalizeH="0" baseline="0" noProof="0" dirty="0">
              <a:ln>
                <a:noFill/>
              </a:ln>
              <a:solidFill>
                <a:srgbClr val="DB1348"/>
              </a:solidFill>
              <a:effectLst/>
              <a:uLnTx/>
              <a:uFillTx/>
              <a:latin typeface="Franklin Gothic Medium Cond"/>
              <a:ea typeface="+mj-ea"/>
              <a:cs typeface="+mj-cs"/>
            </a:endParaRPr>
          </a:p>
          <a:p>
            <a:pPr marL="0" marR="0" lvl="0" indent="0" algn="l" defTabSz="914400" rtl="0" eaLnBrk="1" fontAlgn="auto" latinLnBrk="0" hangingPunct="1">
              <a:lnSpc>
                <a:spcPct val="90000"/>
              </a:lnSpc>
              <a:spcBef>
                <a:spcPct val="0"/>
              </a:spcBef>
              <a:spcAft>
                <a:spcPct val="0"/>
              </a:spcAft>
              <a:buClrTx/>
              <a:buSzTx/>
              <a:buFontTx/>
              <a:buNone/>
              <a:defRPr/>
            </a:pPr>
            <a:r>
              <a:rPr lang="en-US" sz="1600" dirty="0">
                <a:latin typeface="Franklin Gothic Medium Cond"/>
              </a:rPr>
              <a:t>(Measure: Category Share  of  Occasion)</a:t>
            </a:r>
            <a:endParaRPr lang="en-US" sz="1600" dirty="0"/>
          </a:p>
        </p:txBody>
      </p:sp>
      <p:grpSp>
        <p:nvGrpSpPr>
          <p:cNvPr id="6" name="Group 5">
            <a:extLst>
              <a:ext uri="{FF2B5EF4-FFF2-40B4-BE49-F238E27FC236}">
                <a16:creationId xmlns:a16="http://schemas.microsoft.com/office/drawing/2014/main" id="{C899BE44-968D-4B55-BD70-366E2FBDAAD7}"/>
              </a:ext>
            </a:extLst>
          </p:cNvPr>
          <p:cNvGrpSpPr/>
          <p:nvPr/>
        </p:nvGrpSpPr>
        <p:grpSpPr>
          <a:xfrm>
            <a:off x="3732881" y="6559721"/>
            <a:ext cx="6309360" cy="230832"/>
            <a:chOff x="3732881" y="6559721"/>
            <a:chExt cx="6309360" cy="230832"/>
          </a:xfrm>
        </p:grpSpPr>
        <p:sp>
          <p:nvSpPr>
            <p:cNvPr id="88" name="TextBox 87">
              <a:extLst>
                <a:ext uri="{FF2B5EF4-FFF2-40B4-BE49-F238E27FC236}">
                  <a16:creationId xmlns:a16="http://schemas.microsoft.com/office/drawing/2014/main" id="{128121D0-981E-41D5-9EA0-7E9367623CED}"/>
                </a:ext>
              </a:extLst>
            </p:cNvPr>
            <p:cNvSpPr txBox="1"/>
            <p:nvPr/>
          </p:nvSpPr>
          <p:spPr>
            <a:xfrm>
              <a:off x="3732881" y="6559721"/>
              <a:ext cx="6309360" cy="230832"/>
            </a:xfrm>
            <a:prstGeom prst="rect">
              <a:avLst/>
            </a:prstGeom>
            <a:noFill/>
          </p:spPr>
          <p:txBody>
            <a:bodyPr wrap="square" rtlCol="0">
              <a:spAutoFit/>
            </a:bodyPr>
            <a:lstStyle/>
            <a:p>
              <a:pPr lvl="0">
                <a:defRPr/>
              </a:pPr>
              <a:r>
                <a:rPr lang="en-US" sz="900" dirty="0">
                  <a:solidFill>
                    <a:prstClr val="black">
                      <a:lumMod val="50000"/>
                      <a:lumOff val="50000"/>
                    </a:prstClr>
                  </a:solidFill>
                </a:rPr>
                <a:t>Measure: Category Share of Occasion | Change Vs year ago , Change Vs 2 year ago       Positive       Negative  </a:t>
              </a:r>
            </a:p>
          </p:txBody>
        </p:sp>
        <p:sp>
          <p:nvSpPr>
            <p:cNvPr id="5" name="Flowchart: Connector 4">
              <a:extLst>
                <a:ext uri="{FF2B5EF4-FFF2-40B4-BE49-F238E27FC236}">
                  <a16:creationId xmlns:a16="http://schemas.microsoft.com/office/drawing/2014/main" id="{30D7226F-BEE1-49E3-BA76-83F6E41601F4}"/>
                </a:ext>
              </a:extLst>
            </p:cNvPr>
            <p:cNvSpPr/>
            <p:nvPr/>
          </p:nvSpPr>
          <p:spPr>
            <a:xfrm>
              <a:off x="8181479" y="6607348"/>
              <a:ext cx="108284" cy="111504"/>
            </a:xfrm>
            <a:prstGeom prst="flowChartConnector">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8" name="Flowchart: Connector 107">
              <a:extLst>
                <a:ext uri="{FF2B5EF4-FFF2-40B4-BE49-F238E27FC236}">
                  <a16:creationId xmlns:a16="http://schemas.microsoft.com/office/drawing/2014/main" id="{9DDA305B-33F3-4573-A5FC-0D69F0B3763F}"/>
                </a:ext>
              </a:extLst>
            </p:cNvPr>
            <p:cNvSpPr/>
            <p:nvPr/>
          </p:nvSpPr>
          <p:spPr>
            <a:xfrm>
              <a:off x="8803111" y="6607348"/>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3" name="Rectangle 112">
            <a:extLst>
              <a:ext uri="{FF2B5EF4-FFF2-40B4-BE49-F238E27FC236}">
                <a16:creationId xmlns:a16="http://schemas.microsoft.com/office/drawing/2014/main" id="{A06343CB-044C-455F-B4AA-E7F3135734A4}"/>
              </a:ext>
            </a:extLst>
          </p:cNvPr>
          <p:cNvSpPr/>
          <p:nvPr/>
        </p:nvSpPr>
        <p:spPr>
          <a:xfrm>
            <a:off x="281482"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55A2C21B-A471-4AF5-B9DF-B3B5A959CAEF}"/>
              </a:ext>
            </a:extLst>
          </p:cNvPr>
          <p:cNvSpPr/>
          <p:nvPr/>
        </p:nvSpPr>
        <p:spPr>
          <a:xfrm>
            <a:off x="4237290"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a:extLst>
              <a:ext uri="{FF2B5EF4-FFF2-40B4-BE49-F238E27FC236}">
                <a16:creationId xmlns:a16="http://schemas.microsoft.com/office/drawing/2014/main" id="{D918540A-DC57-4FB7-BE37-7C36FB9728C1}"/>
              </a:ext>
            </a:extLst>
          </p:cNvPr>
          <p:cNvSpPr/>
          <p:nvPr/>
        </p:nvSpPr>
        <p:spPr>
          <a:xfrm>
            <a:off x="8193097"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113F952C-355C-4869-BCA6-FB7CA4CB1F72}"/>
              </a:ext>
            </a:extLst>
          </p:cNvPr>
          <p:cNvSpPr/>
          <p:nvPr/>
        </p:nvSpPr>
        <p:spPr>
          <a:xfrm>
            <a:off x="281482"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a:extLst>
              <a:ext uri="{FF2B5EF4-FFF2-40B4-BE49-F238E27FC236}">
                <a16:creationId xmlns:a16="http://schemas.microsoft.com/office/drawing/2014/main" id="{8644A1D3-0544-4E17-9E5C-309388B849F8}"/>
              </a:ext>
            </a:extLst>
          </p:cNvPr>
          <p:cNvSpPr/>
          <p:nvPr/>
        </p:nvSpPr>
        <p:spPr>
          <a:xfrm>
            <a:off x="4237290"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04035C24-3EF1-45E8-9413-3FD323CA3F34}"/>
              </a:ext>
            </a:extLst>
          </p:cNvPr>
          <p:cNvSpPr/>
          <p:nvPr/>
        </p:nvSpPr>
        <p:spPr>
          <a:xfrm>
            <a:off x="8193097"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6" name="Picture 125" descr="A picture containing knife&#10;&#10;Description automatically generated">
            <a:extLst>
              <a:ext uri="{FF2B5EF4-FFF2-40B4-BE49-F238E27FC236}">
                <a16:creationId xmlns:a16="http://schemas.microsoft.com/office/drawing/2014/main" id="{EF82F7A7-CDA8-40A8-8570-FF94D4E993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995024"/>
            <a:ext cx="326697" cy="345860"/>
          </a:xfrm>
          <a:prstGeom prst="rect">
            <a:avLst/>
          </a:prstGeom>
        </p:spPr>
      </p:pic>
      <p:sp>
        <p:nvSpPr>
          <p:cNvPr id="127" name="Rectangle 126">
            <a:extLst>
              <a:ext uri="{FF2B5EF4-FFF2-40B4-BE49-F238E27FC236}">
                <a16:creationId xmlns:a16="http://schemas.microsoft.com/office/drawing/2014/main" id="{73825FA0-7DB1-4A58-9A09-12F14C50DA41}"/>
              </a:ext>
            </a:extLst>
          </p:cNvPr>
          <p:cNvSpPr/>
          <p:nvPr/>
        </p:nvSpPr>
        <p:spPr>
          <a:xfrm>
            <a:off x="850926" y="1063297"/>
            <a:ext cx="866712" cy="276999"/>
          </a:xfrm>
          <a:prstGeom prst="rect">
            <a:avLst/>
          </a:prstGeom>
        </p:spPr>
        <p:txBody>
          <a:bodyPr wrap="none">
            <a:spAutoFit/>
          </a:bodyPr>
          <a:lstStyle/>
          <a:p>
            <a:pPr fontAlgn="t"/>
            <a:r>
              <a:rPr lang="en-US" sz="1200" b="1">
                <a:latin typeface="Franklin Gothic Book" panose="020B0503020102020204" pitchFamily="34" charset="0"/>
              </a:rPr>
              <a:t>WHO EATS</a:t>
            </a:r>
          </a:p>
        </p:txBody>
      </p:sp>
      <p:pic>
        <p:nvPicPr>
          <p:cNvPr id="128" name="Picture 127">
            <a:extLst>
              <a:ext uri="{FF2B5EF4-FFF2-40B4-BE49-F238E27FC236}">
                <a16:creationId xmlns:a16="http://schemas.microsoft.com/office/drawing/2014/main" id="{E977D635-7E40-453A-8907-BA7C6092F2AC}"/>
              </a:ext>
            </a:extLst>
          </p:cNvPr>
          <p:cNvPicPr/>
          <p:nvPr/>
        </p:nvPicPr>
        <p:blipFill>
          <a:blip r:embed="rId4">
            <a:extLst>
              <a:ext uri="{28A0092B-C50C-407E-A947-70E740481C1C}">
                <a14:useLocalDpi xmlns:a14="http://schemas.microsoft.com/office/drawing/2010/main" val="0"/>
              </a:ext>
            </a:extLst>
          </a:blip>
          <a:stretch>
            <a:fillRect/>
          </a:stretch>
        </p:blipFill>
        <p:spPr>
          <a:xfrm>
            <a:off x="281482" y="1362777"/>
            <a:ext cx="3744000" cy="114300"/>
          </a:xfrm>
          <a:prstGeom prst="rect">
            <a:avLst/>
          </a:prstGeom>
        </p:spPr>
      </p:pic>
      <p:pic>
        <p:nvPicPr>
          <p:cNvPr id="130" name="Picture 129">
            <a:extLst>
              <a:ext uri="{FF2B5EF4-FFF2-40B4-BE49-F238E27FC236}">
                <a16:creationId xmlns:a16="http://schemas.microsoft.com/office/drawing/2014/main" id="{EED37D0D-FD5F-4FDE-AA66-6643FA5C39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5916" y="1026511"/>
            <a:ext cx="288000" cy="288000"/>
          </a:xfrm>
          <a:prstGeom prst="rect">
            <a:avLst/>
          </a:prstGeom>
        </p:spPr>
      </p:pic>
      <p:pic>
        <p:nvPicPr>
          <p:cNvPr id="131" name="Picture 130" descr="A picture containing knife&#10;&#10;Description automatically generated">
            <a:extLst>
              <a:ext uri="{FF2B5EF4-FFF2-40B4-BE49-F238E27FC236}">
                <a16:creationId xmlns:a16="http://schemas.microsoft.com/office/drawing/2014/main" id="{B0228937-893C-4BB1-973F-426BED2961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995024"/>
            <a:ext cx="326697" cy="345860"/>
          </a:xfrm>
          <a:prstGeom prst="rect">
            <a:avLst/>
          </a:prstGeom>
        </p:spPr>
      </p:pic>
      <p:sp>
        <p:nvSpPr>
          <p:cNvPr id="132" name="Rectangle 131">
            <a:extLst>
              <a:ext uri="{FF2B5EF4-FFF2-40B4-BE49-F238E27FC236}">
                <a16:creationId xmlns:a16="http://schemas.microsoft.com/office/drawing/2014/main" id="{6BB3009B-9754-4E81-8B61-3ACACE5FE115}"/>
              </a:ext>
            </a:extLst>
          </p:cNvPr>
          <p:cNvSpPr/>
          <p:nvPr/>
        </p:nvSpPr>
        <p:spPr>
          <a:xfrm>
            <a:off x="4806414" y="1063297"/>
            <a:ext cx="596638" cy="276999"/>
          </a:xfrm>
          <a:prstGeom prst="rect">
            <a:avLst/>
          </a:prstGeom>
        </p:spPr>
        <p:txBody>
          <a:bodyPr wrap="none">
            <a:spAutoFit/>
          </a:bodyPr>
          <a:lstStyle/>
          <a:p>
            <a:pPr fontAlgn="t"/>
            <a:r>
              <a:rPr lang="en-US" sz="1200" b="1">
                <a:latin typeface="Franklin Gothic Book" panose="020B0503020102020204" pitchFamily="34" charset="0"/>
              </a:rPr>
              <a:t>WHEN</a:t>
            </a:r>
          </a:p>
        </p:txBody>
      </p:sp>
      <p:pic>
        <p:nvPicPr>
          <p:cNvPr id="133" name="Picture 132">
            <a:extLst>
              <a:ext uri="{FF2B5EF4-FFF2-40B4-BE49-F238E27FC236}">
                <a16:creationId xmlns:a16="http://schemas.microsoft.com/office/drawing/2014/main" id="{63C3392A-1B83-40C9-BC53-8D0D3C9DC6B4}"/>
              </a:ext>
            </a:extLst>
          </p:cNvPr>
          <p:cNvPicPr/>
          <p:nvPr/>
        </p:nvPicPr>
        <p:blipFill>
          <a:blip r:embed="rId4">
            <a:extLst>
              <a:ext uri="{28A0092B-C50C-407E-A947-70E740481C1C}">
                <a14:useLocalDpi xmlns:a14="http://schemas.microsoft.com/office/drawing/2010/main" val="0"/>
              </a:ext>
            </a:extLst>
          </a:blip>
          <a:stretch>
            <a:fillRect/>
          </a:stretch>
        </p:blipFill>
        <p:spPr>
          <a:xfrm>
            <a:off x="4236970" y="1362777"/>
            <a:ext cx="3744000" cy="114300"/>
          </a:xfrm>
          <a:prstGeom prst="rect">
            <a:avLst/>
          </a:prstGeom>
        </p:spPr>
      </p:pic>
      <p:pic>
        <p:nvPicPr>
          <p:cNvPr id="159" name="Picture 158">
            <a:extLst>
              <a:ext uri="{FF2B5EF4-FFF2-40B4-BE49-F238E27FC236}">
                <a16:creationId xmlns:a16="http://schemas.microsoft.com/office/drawing/2014/main" id="{6A57FE0C-53E6-46E8-B10F-0F13AFC3B35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8157" y="1045154"/>
            <a:ext cx="288000" cy="288000"/>
          </a:xfrm>
          <a:prstGeom prst="rect">
            <a:avLst/>
          </a:prstGeom>
        </p:spPr>
      </p:pic>
      <p:pic>
        <p:nvPicPr>
          <p:cNvPr id="161" name="Picture 160" descr="A picture containing knife&#10;&#10;Description automatically generated">
            <a:extLst>
              <a:ext uri="{FF2B5EF4-FFF2-40B4-BE49-F238E27FC236}">
                <a16:creationId xmlns:a16="http://schemas.microsoft.com/office/drawing/2014/main" id="{C349F2A7-0128-4B62-BE0A-E29845F477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995024"/>
            <a:ext cx="326697" cy="345860"/>
          </a:xfrm>
          <a:prstGeom prst="rect">
            <a:avLst/>
          </a:prstGeom>
        </p:spPr>
      </p:pic>
      <p:sp>
        <p:nvSpPr>
          <p:cNvPr id="163" name="Rectangle 162">
            <a:extLst>
              <a:ext uri="{FF2B5EF4-FFF2-40B4-BE49-F238E27FC236}">
                <a16:creationId xmlns:a16="http://schemas.microsoft.com/office/drawing/2014/main" id="{56D5F6C6-8BCF-4662-9531-EDDBC7DAFD9F}"/>
              </a:ext>
            </a:extLst>
          </p:cNvPr>
          <p:cNvSpPr/>
          <p:nvPr/>
        </p:nvSpPr>
        <p:spPr>
          <a:xfrm>
            <a:off x="8776553" y="1052787"/>
            <a:ext cx="1801583" cy="276999"/>
          </a:xfrm>
          <a:prstGeom prst="rect">
            <a:avLst/>
          </a:prstGeom>
        </p:spPr>
        <p:txBody>
          <a:bodyPr wrap="none">
            <a:spAutoFit/>
          </a:bodyPr>
          <a:lstStyle/>
          <a:p>
            <a:pPr lvl="0" defTabSz="609570">
              <a:defRPr/>
            </a:pPr>
            <a:r>
              <a:rPr lang="en-US" sz="1200" b="1">
                <a:latin typeface="Franklin Gothic Book" panose="020B0503020102020204" pitchFamily="34" charset="0"/>
              </a:rPr>
              <a:t>ACTIVITY WHILE EATINGS</a:t>
            </a:r>
          </a:p>
        </p:txBody>
      </p:sp>
      <p:pic>
        <p:nvPicPr>
          <p:cNvPr id="164" name="Picture 163">
            <a:extLst>
              <a:ext uri="{FF2B5EF4-FFF2-40B4-BE49-F238E27FC236}">
                <a16:creationId xmlns:a16="http://schemas.microsoft.com/office/drawing/2014/main" id="{97E34F1F-2FDB-463E-B682-014E94C1CA52}"/>
              </a:ext>
            </a:extLst>
          </p:cNvPr>
          <p:cNvPicPr/>
          <p:nvPr/>
        </p:nvPicPr>
        <p:blipFill>
          <a:blip r:embed="rId4">
            <a:extLst>
              <a:ext uri="{28A0092B-C50C-407E-A947-70E740481C1C}">
                <a14:useLocalDpi xmlns:a14="http://schemas.microsoft.com/office/drawing/2010/main" val="0"/>
              </a:ext>
            </a:extLst>
          </a:blip>
          <a:stretch>
            <a:fillRect/>
          </a:stretch>
        </p:blipFill>
        <p:spPr>
          <a:xfrm>
            <a:off x="8199368" y="1362777"/>
            <a:ext cx="3744000" cy="114300"/>
          </a:xfrm>
          <a:prstGeom prst="rect">
            <a:avLst/>
          </a:prstGeom>
        </p:spPr>
      </p:pic>
      <p:pic>
        <p:nvPicPr>
          <p:cNvPr id="165" name="Picture 164">
            <a:extLst>
              <a:ext uri="{FF2B5EF4-FFF2-40B4-BE49-F238E27FC236}">
                <a16:creationId xmlns:a16="http://schemas.microsoft.com/office/drawing/2014/main" id="{3A21D0EC-A6D9-40C6-A73A-C0CA998F659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98398" y="1045900"/>
            <a:ext cx="288000" cy="288000"/>
          </a:xfrm>
          <a:prstGeom prst="rect">
            <a:avLst/>
          </a:prstGeom>
        </p:spPr>
      </p:pic>
      <p:pic>
        <p:nvPicPr>
          <p:cNvPr id="166" name="Picture 165" descr="A picture containing knife&#10;&#10;Description automatically generated">
            <a:extLst>
              <a:ext uri="{FF2B5EF4-FFF2-40B4-BE49-F238E27FC236}">
                <a16:creationId xmlns:a16="http://schemas.microsoft.com/office/drawing/2014/main" id="{EA91E215-C7B3-4057-80A6-EA64AB851E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3755157"/>
            <a:ext cx="326697" cy="345860"/>
          </a:xfrm>
          <a:prstGeom prst="rect">
            <a:avLst/>
          </a:prstGeom>
        </p:spPr>
      </p:pic>
      <p:sp>
        <p:nvSpPr>
          <p:cNvPr id="167" name="Rectangle 166">
            <a:extLst>
              <a:ext uri="{FF2B5EF4-FFF2-40B4-BE49-F238E27FC236}">
                <a16:creationId xmlns:a16="http://schemas.microsoft.com/office/drawing/2014/main" id="{32C0BC4C-53F9-435E-8066-19648683530B}"/>
              </a:ext>
            </a:extLst>
          </p:cNvPr>
          <p:cNvSpPr/>
          <p:nvPr/>
        </p:nvSpPr>
        <p:spPr>
          <a:xfrm>
            <a:off x="850926" y="3823430"/>
            <a:ext cx="1795492" cy="276999"/>
          </a:xfrm>
          <a:prstGeom prst="rect">
            <a:avLst/>
          </a:prstGeom>
        </p:spPr>
        <p:txBody>
          <a:bodyPr wrap="none">
            <a:spAutoFit/>
          </a:bodyPr>
          <a:lstStyle/>
          <a:p>
            <a:pPr fontAlgn="t"/>
            <a:r>
              <a:rPr lang="en-US" sz="1200" b="1">
                <a:latin typeface="Franklin Gothic Book" panose="020B0503020102020204" pitchFamily="34" charset="0"/>
              </a:rPr>
              <a:t>TOP PRODUCT BENEFITS</a:t>
            </a:r>
          </a:p>
        </p:txBody>
      </p:sp>
      <p:pic>
        <p:nvPicPr>
          <p:cNvPr id="168" name="Picture 167">
            <a:extLst>
              <a:ext uri="{FF2B5EF4-FFF2-40B4-BE49-F238E27FC236}">
                <a16:creationId xmlns:a16="http://schemas.microsoft.com/office/drawing/2014/main" id="{8B56A044-C96E-4F42-BA62-7B66C41DDA6C}"/>
              </a:ext>
            </a:extLst>
          </p:cNvPr>
          <p:cNvPicPr/>
          <p:nvPr/>
        </p:nvPicPr>
        <p:blipFill>
          <a:blip r:embed="rId4">
            <a:extLst>
              <a:ext uri="{28A0092B-C50C-407E-A947-70E740481C1C}">
                <a14:useLocalDpi xmlns:a14="http://schemas.microsoft.com/office/drawing/2010/main" val="0"/>
              </a:ext>
            </a:extLst>
          </a:blip>
          <a:stretch>
            <a:fillRect/>
          </a:stretch>
        </p:blipFill>
        <p:spPr>
          <a:xfrm>
            <a:off x="281482" y="4122910"/>
            <a:ext cx="3744000" cy="114300"/>
          </a:xfrm>
          <a:prstGeom prst="rect">
            <a:avLst/>
          </a:prstGeom>
        </p:spPr>
      </p:pic>
      <p:pic>
        <p:nvPicPr>
          <p:cNvPr id="169" name="Picture 168">
            <a:extLst>
              <a:ext uri="{FF2B5EF4-FFF2-40B4-BE49-F238E27FC236}">
                <a16:creationId xmlns:a16="http://schemas.microsoft.com/office/drawing/2014/main" id="{7B7B054A-C1B9-4D86-835F-ADD62DC9911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2446" y="3803871"/>
            <a:ext cx="288000" cy="288000"/>
          </a:xfrm>
          <a:prstGeom prst="rect">
            <a:avLst/>
          </a:prstGeom>
        </p:spPr>
      </p:pic>
      <p:pic>
        <p:nvPicPr>
          <p:cNvPr id="170" name="Picture 169" descr="A picture containing knife&#10;&#10;Description automatically generated">
            <a:extLst>
              <a:ext uri="{FF2B5EF4-FFF2-40B4-BE49-F238E27FC236}">
                <a16:creationId xmlns:a16="http://schemas.microsoft.com/office/drawing/2014/main" id="{C5CDEAEF-B0AE-4DDF-90B1-38A00B5774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3755157"/>
            <a:ext cx="326697" cy="345860"/>
          </a:xfrm>
          <a:prstGeom prst="rect">
            <a:avLst/>
          </a:prstGeom>
        </p:spPr>
      </p:pic>
      <p:sp>
        <p:nvSpPr>
          <p:cNvPr id="171" name="Rectangle 170">
            <a:extLst>
              <a:ext uri="{FF2B5EF4-FFF2-40B4-BE49-F238E27FC236}">
                <a16:creationId xmlns:a16="http://schemas.microsoft.com/office/drawing/2014/main" id="{9E631095-975E-48B3-9B5D-94D4A2457643}"/>
              </a:ext>
            </a:extLst>
          </p:cNvPr>
          <p:cNvSpPr/>
          <p:nvPr/>
        </p:nvSpPr>
        <p:spPr>
          <a:xfrm>
            <a:off x="4806414" y="3823430"/>
            <a:ext cx="2029017" cy="276999"/>
          </a:xfrm>
          <a:prstGeom prst="rect">
            <a:avLst/>
          </a:prstGeom>
        </p:spPr>
        <p:txBody>
          <a:bodyPr wrap="none">
            <a:spAutoFit/>
          </a:bodyPr>
          <a:lstStyle/>
          <a:p>
            <a:pPr fontAlgn="t"/>
            <a:r>
              <a:rPr lang="en-US" sz="1200" b="1">
                <a:latin typeface="Franklin Gothic Book" panose="020B0503020102020204" pitchFamily="34" charset="0"/>
              </a:rPr>
              <a:t>TOP DETAILED MOTIVATIONS</a:t>
            </a:r>
          </a:p>
        </p:txBody>
      </p:sp>
      <p:pic>
        <p:nvPicPr>
          <p:cNvPr id="172" name="Picture 171">
            <a:extLst>
              <a:ext uri="{FF2B5EF4-FFF2-40B4-BE49-F238E27FC236}">
                <a16:creationId xmlns:a16="http://schemas.microsoft.com/office/drawing/2014/main" id="{73CC3152-DE99-417E-BB7B-28BC49E50C2A}"/>
              </a:ext>
            </a:extLst>
          </p:cNvPr>
          <p:cNvPicPr/>
          <p:nvPr/>
        </p:nvPicPr>
        <p:blipFill>
          <a:blip r:embed="rId4">
            <a:extLst>
              <a:ext uri="{28A0092B-C50C-407E-A947-70E740481C1C}">
                <a14:useLocalDpi xmlns:a14="http://schemas.microsoft.com/office/drawing/2010/main" val="0"/>
              </a:ext>
            </a:extLst>
          </a:blip>
          <a:stretch>
            <a:fillRect/>
          </a:stretch>
        </p:blipFill>
        <p:spPr>
          <a:xfrm>
            <a:off x="4236970" y="4122910"/>
            <a:ext cx="3744000" cy="114300"/>
          </a:xfrm>
          <a:prstGeom prst="rect">
            <a:avLst/>
          </a:prstGeom>
        </p:spPr>
      </p:pic>
      <p:pic>
        <p:nvPicPr>
          <p:cNvPr id="173" name="Picture 172">
            <a:extLst>
              <a:ext uri="{FF2B5EF4-FFF2-40B4-BE49-F238E27FC236}">
                <a16:creationId xmlns:a16="http://schemas.microsoft.com/office/drawing/2014/main" id="{1ECE495E-A93B-4F57-A32C-F990C17537A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5695" y="3807907"/>
            <a:ext cx="288000" cy="288000"/>
          </a:xfrm>
          <a:prstGeom prst="rect">
            <a:avLst/>
          </a:prstGeom>
        </p:spPr>
      </p:pic>
      <p:pic>
        <p:nvPicPr>
          <p:cNvPr id="174" name="Picture 173" descr="A picture containing knife&#10;&#10;Description automatically generated">
            <a:extLst>
              <a:ext uri="{FF2B5EF4-FFF2-40B4-BE49-F238E27FC236}">
                <a16:creationId xmlns:a16="http://schemas.microsoft.com/office/drawing/2014/main" id="{B124AD22-C614-442E-B809-5AAD150531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3755157"/>
            <a:ext cx="326697" cy="345860"/>
          </a:xfrm>
          <a:prstGeom prst="rect">
            <a:avLst/>
          </a:prstGeom>
        </p:spPr>
      </p:pic>
      <p:sp>
        <p:nvSpPr>
          <p:cNvPr id="175" name="Rectangle 174">
            <a:extLst>
              <a:ext uri="{FF2B5EF4-FFF2-40B4-BE49-F238E27FC236}">
                <a16:creationId xmlns:a16="http://schemas.microsoft.com/office/drawing/2014/main" id="{1CC768B3-381B-4FC2-ACAE-55FD4E197485}"/>
              </a:ext>
            </a:extLst>
          </p:cNvPr>
          <p:cNvSpPr/>
          <p:nvPr/>
        </p:nvSpPr>
        <p:spPr>
          <a:xfrm>
            <a:off x="8768812" y="3823430"/>
            <a:ext cx="675185" cy="276999"/>
          </a:xfrm>
          <a:prstGeom prst="rect">
            <a:avLst/>
          </a:prstGeom>
        </p:spPr>
        <p:txBody>
          <a:bodyPr wrap="none">
            <a:spAutoFit/>
          </a:bodyPr>
          <a:lstStyle/>
          <a:p>
            <a:pPr fontAlgn="t"/>
            <a:r>
              <a:rPr lang="en-US" sz="1200" b="1">
                <a:latin typeface="Franklin Gothic Book" panose="020B0503020102020204" pitchFamily="34" charset="0"/>
              </a:rPr>
              <a:t>WHERE</a:t>
            </a:r>
          </a:p>
        </p:txBody>
      </p:sp>
      <p:pic>
        <p:nvPicPr>
          <p:cNvPr id="176" name="Picture 175">
            <a:extLst>
              <a:ext uri="{FF2B5EF4-FFF2-40B4-BE49-F238E27FC236}">
                <a16:creationId xmlns:a16="http://schemas.microsoft.com/office/drawing/2014/main" id="{03DE863A-D160-4DE0-8E06-B0910BCCDD0A}"/>
              </a:ext>
            </a:extLst>
          </p:cNvPr>
          <p:cNvPicPr/>
          <p:nvPr/>
        </p:nvPicPr>
        <p:blipFill>
          <a:blip r:embed="rId4">
            <a:extLst>
              <a:ext uri="{28A0092B-C50C-407E-A947-70E740481C1C}">
                <a14:useLocalDpi xmlns:a14="http://schemas.microsoft.com/office/drawing/2010/main" val="0"/>
              </a:ext>
            </a:extLst>
          </a:blip>
          <a:stretch>
            <a:fillRect/>
          </a:stretch>
        </p:blipFill>
        <p:spPr>
          <a:xfrm>
            <a:off x="8199368" y="4122910"/>
            <a:ext cx="3744000" cy="114300"/>
          </a:xfrm>
          <a:prstGeom prst="rect">
            <a:avLst/>
          </a:prstGeom>
        </p:spPr>
      </p:pic>
      <p:pic>
        <p:nvPicPr>
          <p:cNvPr id="177" name="Picture 176">
            <a:extLst>
              <a:ext uri="{FF2B5EF4-FFF2-40B4-BE49-F238E27FC236}">
                <a16:creationId xmlns:a16="http://schemas.microsoft.com/office/drawing/2014/main" id="{31804D26-4F50-4ABD-8B2D-3FF295E4DA3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318691" y="3788111"/>
            <a:ext cx="288000" cy="288000"/>
          </a:xfrm>
          <a:prstGeom prst="rect">
            <a:avLst/>
          </a:prstGeom>
        </p:spPr>
      </p:pic>
      <p:graphicFrame>
        <p:nvGraphicFramePr>
          <p:cNvPr id="178" name="Table21">
            <a:extLst>
              <a:ext uri="{FF2B5EF4-FFF2-40B4-BE49-F238E27FC236}">
                <a16:creationId xmlns:a16="http://schemas.microsoft.com/office/drawing/2014/main" id="{139039E9-3F06-4F72-934C-A5F9EB8BB8C9}"/>
              </a:ext>
            </a:extLst>
          </p:cNvPr>
          <p:cNvGraphicFramePr>
            <a:graphicFrameLocks noGrp="1"/>
          </p:cNvGraphicFramePr>
          <p:nvPr>
            <p:extLst>
              <p:ext uri="{D42A27DB-BD31-4B8C-83A1-F6EECF244321}">
                <p14:modId xmlns:p14="http://schemas.microsoft.com/office/powerpoint/2010/main" val="3543819434"/>
              </p:ext>
            </p:extLst>
          </p:nvPr>
        </p:nvGraphicFramePr>
        <p:xfrm>
          <a:off x="4296763" y="1447129"/>
          <a:ext cx="3600000" cy="2016000"/>
        </p:xfrm>
        <a:graphic>
          <a:graphicData uri="http://schemas.openxmlformats.org/drawingml/2006/table">
            <a:tbl>
              <a:tblPr>
                <a:tableStyleId>{5C22544A-7EE6-4342-B048-85BDC9FD1C3A}</a:tableStyleId>
              </a:tblPr>
              <a:tblGrid>
                <a:gridCol w="720000">
                  <a:extLst>
                    <a:ext uri="{9D8B030D-6E8A-4147-A177-3AD203B41FA5}">
                      <a16:colId xmlns:a16="http://schemas.microsoft.com/office/drawing/2014/main" val="4275716243"/>
                    </a:ext>
                  </a:extLst>
                </a:gridCol>
                <a:gridCol w="720000">
                  <a:extLst>
                    <a:ext uri="{9D8B030D-6E8A-4147-A177-3AD203B41FA5}">
                      <a16:colId xmlns:a16="http://schemas.microsoft.com/office/drawing/2014/main" val="3465158040"/>
                    </a:ext>
                  </a:extLst>
                </a:gridCol>
                <a:gridCol w="720000">
                  <a:extLst>
                    <a:ext uri="{9D8B030D-6E8A-4147-A177-3AD203B41FA5}">
                      <a16:colId xmlns:a16="http://schemas.microsoft.com/office/drawing/2014/main" val="3357660258"/>
                    </a:ext>
                  </a:extLst>
                </a:gridCol>
                <a:gridCol w="720000">
                  <a:extLst>
                    <a:ext uri="{9D8B030D-6E8A-4147-A177-3AD203B41FA5}">
                      <a16:colId xmlns:a16="http://schemas.microsoft.com/office/drawing/2014/main" val="4154744504"/>
                    </a:ext>
                  </a:extLst>
                </a:gridCol>
                <a:gridCol w="720000">
                  <a:extLst>
                    <a:ext uri="{9D8B030D-6E8A-4147-A177-3AD203B41FA5}">
                      <a16:colId xmlns:a16="http://schemas.microsoft.com/office/drawing/2014/main" val="2467509639"/>
                    </a:ext>
                  </a:extLst>
                </a:gridCol>
              </a:tblGrid>
              <a:tr h="336000">
                <a:tc>
                  <a:txBody>
                    <a:bodyPr/>
                    <a:lstStyle/>
                    <a:p>
                      <a:pPr algn="ctr" fontAlgn="t"/>
                      <a:r>
                        <a:rPr lang="en-US" sz="800" b="0" i="0" u="none" strike="noStrike">
                          <a:solidFill>
                            <a:srgbClr val="C00000"/>
                          </a:solidFill>
                          <a:effectLst/>
                          <a:latin typeface="Franklin Gothic Medium" panose="020B0603020102020204" pitchFamily="34" charset="0"/>
                        </a:rPr>
                        <a:t>Early Morning Bite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E84518"/>
                          </a:solidFill>
                          <a:effectLst/>
                          <a:latin typeface="Franklin Gothic Medium" panose="020B0603020102020204" pitchFamily="34" charset="0"/>
                        </a:rPr>
                        <a:t>Breakfast For One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6600"/>
                          </a:solidFill>
                          <a:effectLst/>
                          <a:latin typeface="Franklin Gothic Medium" panose="020B0603020102020204" pitchFamily="34" charset="0"/>
                        </a:rPr>
                        <a:t>Family </a:t>
                      </a:r>
                      <a:br>
                        <a:rPr lang="en-US" sz="800" b="0" i="0" u="none" strike="noStrike">
                          <a:solidFill>
                            <a:srgbClr val="FF6600"/>
                          </a:solidFill>
                          <a:effectLst/>
                          <a:latin typeface="Franklin Gothic Medium" panose="020B0603020102020204" pitchFamily="34" charset="0"/>
                        </a:rPr>
                      </a:br>
                      <a:r>
                        <a:rPr lang="en-US" sz="800" b="0" i="0" u="none" strike="noStrike">
                          <a:solidFill>
                            <a:srgbClr val="FF6600"/>
                          </a:solidFill>
                          <a:effectLst/>
                          <a:latin typeface="Franklin Gothic Medium" panose="020B0603020102020204" pitchFamily="34" charset="0"/>
                        </a:rPr>
                        <a:t>Breakfast</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A349"/>
                          </a:solidFill>
                          <a:effectLst/>
                          <a:latin typeface="Franklin Gothic Medium" panose="020B0603020102020204" pitchFamily="34" charset="0"/>
                        </a:rPr>
                        <a:t>Breakfast @ Work / School</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C000"/>
                          </a:solidFill>
                          <a:effectLst/>
                          <a:latin typeface="Franklin Gothic Medium" panose="020B0603020102020204" pitchFamily="34" charset="0"/>
                        </a:rPr>
                        <a:t>Mid Morning Snack</a:t>
                      </a:r>
                    </a:p>
                  </a:txBody>
                  <a:tcPr marL="0" marR="0" marT="0" marB="0" anchor="ctr">
                    <a:lnL w="9525" cap="flat" cmpd="sng" algn="ctr">
                      <a:solidFill>
                        <a:schemeClr val="bg1">
                          <a:lumMod val="85000"/>
                        </a:schemeClr>
                      </a:solidFill>
                      <a:prstDash val="dot"/>
                      <a:round/>
                      <a:headEnd type="none" w="med" len="med"/>
                      <a:tailEnd type="none" w="med" len="med"/>
                    </a:lnL>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336000">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a:t>
                      </a:r>
                    </a:p>
                    <a:p>
                      <a:pPr algn="ct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-0.9/-08</a:t>
                      </a:r>
                      <a:endParaRPr lang="en-US" sz="800" b="0" dirty="0">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336000">
                <a:tc>
                  <a:txBody>
                    <a:bodyPr/>
                    <a:lstStyle/>
                    <a:p>
                      <a:pPr algn="ctr" fontAlgn="t"/>
                      <a:r>
                        <a:rPr lang="en-US" sz="800" b="0" i="0" u="none" strike="noStrike" kern="1200" dirty="0">
                          <a:solidFill>
                            <a:srgbClr val="D1D105"/>
                          </a:solidFill>
                          <a:effectLst/>
                          <a:latin typeface="Franklin Gothic Medium" panose="020B0603020102020204" pitchFamily="34" charset="0"/>
                          <a:ea typeface="+mn-ea"/>
                          <a:cs typeface="+mn-cs"/>
                        </a:rPr>
                        <a:t>Lunch</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4EB9D2"/>
                          </a:solidFill>
                          <a:effectLst/>
                          <a:latin typeface="Franklin Gothic Medium" panose="020B0603020102020204" pitchFamily="34" charset="0"/>
                          <a:ea typeface="+mn-ea"/>
                          <a:cs typeface="+mn-cs"/>
                        </a:rPr>
                        <a:t>Lunch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dirty="0">
                          <a:solidFill>
                            <a:srgbClr val="4D8DD3"/>
                          </a:solidFill>
                          <a:effectLst/>
                          <a:latin typeface="Franklin Gothic Medium" panose="020B0603020102020204" pitchFamily="34" charset="0"/>
                          <a:ea typeface="+mn-ea"/>
                          <a:cs typeface="+mn-cs"/>
                        </a:rPr>
                        <a:t>Afternoon </a:t>
                      </a:r>
                      <a:br>
                        <a:rPr lang="en-US" sz="800" b="0" i="0" u="none" strike="noStrike" kern="1200" dirty="0">
                          <a:solidFill>
                            <a:srgbClr val="4D8DD3"/>
                          </a:solidFill>
                          <a:effectLst/>
                          <a:latin typeface="Franklin Gothic Medium" panose="020B0603020102020204" pitchFamily="34" charset="0"/>
                          <a:ea typeface="+mn-ea"/>
                          <a:cs typeface="+mn-cs"/>
                        </a:rPr>
                      </a:br>
                      <a:r>
                        <a:rPr lang="en-US" sz="800" b="0" i="0" u="none" strike="noStrike" kern="1200" dirty="0">
                          <a:solidFill>
                            <a:srgbClr val="4D8DD3"/>
                          </a:solidFill>
                          <a:effectLst/>
                          <a:latin typeface="Franklin Gothic Medium" panose="020B0603020102020204" pitchFamily="34" charset="0"/>
                          <a:ea typeface="+mn-ea"/>
                          <a:cs typeface="+mn-cs"/>
                        </a:rPr>
                        <a:t>Snack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dirty="0">
                          <a:solidFill>
                            <a:srgbClr val="3558EB"/>
                          </a:solidFill>
                          <a:effectLst/>
                          <a:latin typeface="Franklin Gothic Medium" panose="020B0603020102020204" pitchFamily="34" charset="0"/>
                          <a:ea typeface="+mn-ea"/>
                          <a:cs typeface="+mn-cs"/>
                        </a:rPr>
                        <a:t>After Work / School Bite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a:endParaRPr lang="en-US" sz="8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336000">
                <a:tc>
                  <a:txBody>
                    <a:bodyPr/>
                    <a:lstStyle/>
                    <a:p>
                      <a:pPr algn="ctr" fontAlgn="t"/>
                      <a:r>
                        <a:rPr lang="en-US" sz="800" b="0" i="0" u="none" strike="noStrike" kern="1200">
                          <a:solidFill>
                            <a:srgbClr val="005086"/>
                          </a:solidFill>
                          <a:effectLst/>
                          <a:latin typeface="Franklin Gothic Medium" panose="020B0603020102020204" pitchFamily="34" charset="0"/>
                          <a:ea typeface="+mn-ea"/>
                          <a:cs typeface="+mn-cs"/>
                        </a:rPr>
                        <a:t>Dinner</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002D4C"/>
                          </a:solidFill>
                          <a:effectLst/>
                          <a:latin typeface="Franklin Gothic Medium" panose="020B0603020102020204" pitchFamily="34" charset="0"/>
                          <a:ea typeface="+mn-ea"/>
                          <a:cs typeface="+mn-cs"/>
                        </a:rPr>
                        <a:t>Dinner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3E3E3E"/>
                          </a:solidFill>
                          <a:effectLst/>
                          <a:latin typeface="Franklin Gothic Medium" panose="020B0603020102020204" pitchFamily="34" charset="0"/>
                          <a:ea typeface="+mn-ea"/>
                          <a:cs typeface="+mn-cs"/>
                        </a:rPr>
                        <a:t>Evening </a:t>
                      </a:r>
                      <a:br>
                        <a:rPr lang="en-US" sz="800" b="0" i="0" u="none" strike="noStrike" kern="1200">
                          <a:solidFill>
                            <a:srgbClr val="3E3E3E"/>
                          </a:solidFill>
                          <a:effectLst/>
                          <a:latin typeface="Franklin Gothic Medium" panose="020B0603020102020204" pitchFamily="34" charset="0"/>
                          <a:ea typeface="+mn-ea"/>
                          <a:cs typeface="+mn-cs"/>
                        </a:rPr>
                      </a:br>
                      <a:r>
                        <a:rPr lang="en-US" sz="800" b="0" i="0" u="none" strike="noStrike" kern="1200">
                          <a:solidFill>
                            <a:srgbClr val="3E3E3E"/>
                          </a:solidFill>
                          <a:effectLst/>
                          <a:latin typeface="Franklin Gothic Medium" panose="020B0603020102020204" pitchFamily="34" charset="0"/>
                          <a:ea typeface="+mn-ea"/>
                          <a:cs typeface="+mn-cs"/>
                        </a:rPr>
                        <a:t>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7E7E7E"/>
                          </a:solidFill>
                          <a:effectLst/>
                          <a:latin typeface="Franklin Gothic Medium" panose="020B0603020102020204" pitchFamily="34" charset="0"/>
                          <a:ea typeface="+mn-ea"/>
                          <a:cs typeface="+mn-cs"/>
                        </a:rPr>
                        <a:t>Evening </a:t>
                      </a:r>
                      <a:br>
                        <a:rPr lang="en-US" sz="800" b="0" i="0" u="none" strike="noStrike" kern="1200">
                          <a:solidFill>
                            <a:srgbClr val="7E7E7E"/>
                          </a:solidFill>
                          <a:effectLst/>
                          <a:latin typeface="Franklin Gothic Medium" panose="020B0603020102020204" pitchFamily="34" charset="0"/>
                          <a:ea typeface="+mn-ea"/>
                          <a:cs typeface="+mn-cs"/>
                        </a:rPr>
                      </a:br>
                      <a:r>
                        <a:rPr lang="en-US" sz="800" b="0" i="0" u="none" strike="noStrike" kern="1200">
                          <a:solidFill>
                            <a:srgbClr val="7E7E7E"/>
                          </a:solidFill>
                          <a:effectLst/>
                          <a:latin typeface="Franklin Gothic Medium" panose="020B0603020102020204" pitchFamily="34" charset="0"/>
                          <a:ea typeface="+mn-ea"/>
                          <a:cs typeface="+mn-cs"/>
                        </a:rPr>
                        <a:t>We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BFBFBF"/>
                          </a:solidFill>
                          <a:effectLst/>
                          <a:latin typeface="Franklin Gothic Medium" panose="020B0603020102020204" pitchFamily="34" charset="0"/>
                          <a:ea typeface="+mn-ea"/>
                          <a:cs typeface="+mn-cs"/>
                        </a:rPr>
                        <a:t>Bedtime / Late Night Snack</a:t>
                      </a: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pic>
        <p:nvPicPr>
          <p:cNvPr id="179" name="Picture 178">
            <a:extLst>
              <a:ext uri="{FF2B5EF4-FFF2-40B4-BE49-F238E27FC236}">
                <a16:creationId xmlns:a16="http://schemas.microsoft.com/office/drawing/2014/main" id="{10BA8ADA-24FA-4B8D-8212-C34E318E953A}"/>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024450"/>
            <a:ext cx="3744000" cy="53322"/>
          </a:xfrm>
          <a:prstGeom prst="rect">
            <a:avLst/>
          </a:prstGeom>
        </p:spPr>
      </p:pic>
      <p:sp>
        <p:nvSpPr>
          <p:cNvPr id="180" name="TextBox 179">
            <a:extLst>
              <a:ext uri="{FF2B5EF4-FFF2-40B4-BE49-F238E27FC236}">
                <a16:creationId xmlns:a16="http://schemas.microsoft.com/office/drawing/2014/main" id="{A98DD4A6-3C62-45B2-97C1-871416F738DD}"/>
              </a:ext>
            </a:extLst>
          </p:cNvPr>
          <p:cNvSpPr txBox="1"/>
          <p:nvPr/>
        </p:nvSpPr>
        <p:spPr>
          <a:xfrm rot="16200000">
            <a:off x="65562" y="1597165"/>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Age</a:t>
            </a:r>
          </a:p>
        </p:txBody>
      </p:sp>
      <p:pic>
        <p:nvPicPr>
          <p:cNvPr id="181" name="Picture 180">
            <a:extLst>
              <a:ext uri="{FF2B5EF4-FFF2-40B4-BE49-F238E27FC236}">
                <a16:creationId xmlns:a16="http://schemas.microsoft.com/office/drawing/2014/main" id="{4E478F38-A571-4BFD-BDCD-95EF16FFB7F6}"/>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743838"/>
            <a:ext cx="3744000" cy="53322"/>
          </a:xfrm>
          <a:prstGeom prst="rect">
            <a:avLst/>
          </a:prstGeom>
        </p:spPr>
      </p:pic>
      <p:sp>
        <p:nvSpPr>
          <p:cNvPr id="182" name="TextBox 181">
            <a:extLst>
              <a:ext uri="{FF2B5EF4-FFF2-40B4-BE49-F238E27FC236}">
                <a16:creationId xmlns:a16="http://schemas.microsoft.com/office/drawing/2014/main" id="{D1AE0225-FD88-4E5E-937A-9AFE4B90E4FF}"/>
              </a:ext>
            </a:extLst>
          </p:cNvPr>
          <p:cNvSpPr txBox="1"/>
          <p:nvPr/>
        </p:nvSpPr>
        <p:spPr>
          <a:xfrm rot="16200000">
            <a:off x="65562" y="23156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Income</a:t>
            </a:r>
          </a:p>
        </p:txBody>
      </p:sp>
      <p:sp>
        <p:nvSpPr>
          <p:cNvPr id="183" name="TextBox 182">
            <a:extLst>
              <a:ext uri="{FF2B5EF4-FFF2-40B4-BE49-F238E27FC236}">
                <a16:creationId xmlns:a16="http://schemas.microsoft.com/office/drawing/2014/main" id="{68FDE3AB-D504-4D71-B788-2FF48F3F9349}"/>
              </a:ext>
            </a:extLst>
          </p:cNvPr>
          <p:cNvSpPr txBox="1"/>
          <p:nvPr/>
        </p:nvSpPr>
        <p:spPr>
          <a:xfrm rot="16200000">
            <a:off x="65562" y="30268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Race</a:t>
            </a:r>
          </a:p>
        </p:txBody>
      </p:sp>
      <p:graphicFrame>
        <p:nvGraphicFramePr>
          <p:cNvPr id="184" name="Table11">
            <a:extLst>
              <a:ext uri="{FF2B5EF4-FFF2-40B4-BE49-F238E27FC236}">
                <a16:creationId xmlns:a16="http://schemas.microsoft.com/office/drawing/2014/main" id="{FA2E33D4-621E-4016-A8AC-8F8E49058BF7}"/>
              </a:ext>
            </a:extLst>
          </p:cNvPr>
          <p:cNvGraphicFramePr>
            <a:graphicFrameLocks noGrp="1"/>
          </p:cNvGraphicFramePr>
          <p:nvPr>
            <p:extLst>
              <p:ext uri="{D42A27DB-BD31-4B8C-83A1-F6EECF244321}">
                <p14:modId xmlns:p14="http://schemas.microsoft.com/office/powerpoint/2010/main" val="3260856152"/>
              </p:ext>
            </p:extLst>
          </p:nvPr>
        </p:nvGraphicFramePr>
        <p:xfrm>
          <a:off x="546172" y="13810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dirty="0">
                          <a:solidFill>
                            <a:schemeClr val="tx1"/>
                          </a:solidFill>
                          <a:effectLst/>
                          <a:latin typeface="Franklin Gothic Medium" panose="020B0603020102020204" pitchFamily="34" charset="0"/>
                        </a:rPr>
                        <a:t>&lt;18</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18-34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35-64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65+</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29% </a:t>
                      </a: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-0.9/-08</a:t>
                      </a:r>
                      <a:endParaRPr lang="en-US" sz="1000" b="0" dirty="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12%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-8.3/-9.1</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0.2/1.2</a:t>
                      </a:r>
                      <a:endParaRPr lang="en-US" sz="1000" b="0">
                        <a:solidFill>
                          <a:srgbClr val="00B05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35%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0.2/1.2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5" name="Table12">
            <a:extLst>
              <a:ext uri="{FF2B5EF4-FFF2-40B4-BE49-F238E27FC236}">
                <a16:creationId xmlns:a16="http://schemas.microsoft.com/office/drawing/2014/main" id="{E404BAC9-C4E7-4FFE-8806-C3FCB62B6341}"/>
              </a:ext>
            </a:extLst>
          </p:cNvPr>
          <p:cNvGraphicFramePr>
            <a:graphicFrameLocks noGrp="1"/>
          </p:cNvGraphicFramePr>
          <p:nvPr>
            <p:extLst>
              <p:ext uri="{D42A27DB-BD31-4B8C-83A1-F6EECF244321}">
                <p14:modId xmlns:p14="http://schemas.microsoft.com/office/powerpoint/2010/main" val="1084969795"/>
              </p:ext>
            </p:extLst>
          </p:nvPr>
        </p:nvGraphicFramePr>
        <p:xfrm>
          <a:off x="546172" y="2077773"/>
          <a:ext cx="3365325" cy="576000"/>
        </p:xfrm>
        <a:graphic>
          <a:graphicData uri="http://schemas.openxmlformats.org/drawingml/2006/table">
            <a:tbl>
              <a:tblPr>
                <a:tableStyleId>{5C22544A-7EE6-4342-B048-85BDC9FD1C3A}</a:tableStyleId>
              </a:tblPr>
              <a:tblGrid>
                <a:gridCol w="1121775">
                  <a:extLst>
                    <a:ext uri="{9D8B030D-6E8A-4147-A177-3AD203B41FA5}">
                      <a16:colId xmlns:a16="http://schemas.microsoft.com/office/drawing/2014/main" val="4275716243"/>
                    </a:ext>
                  </a:extLst>
                </a:gridCol>
                <a:gridCol w="1121775">
                  <a:extLst>
                    <a:ext uri="{9D8B030D-6E8A-4147-A177-3AD203B41FA5}">
                      <a16:colId xmlns:a16="http://schemas.microsoft.com/office/drawing/2014/main" val="3465158040"/>
                    </a:ext>
                  </a:extLst>
                </a:gridCol>
                <a:gridCol w="1121775">
                  <a:extLst>
                    <a:ext uri="{9D8B030D-6E8A-4147-A177-3AD203B41FA5}">
                      <a16:colId xmlns:a16="http://schemas.microsoft.com/office/drawing/2014/main" val="3357660258"/>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Low income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Mid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High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-4.0/-3.2</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6.1/7.9</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19%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6.1/3.1</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6" name="Table13">
            <a:extLst>
              <a:ext uri="{FF2B5EF4-FFF2-40B4-BE49-F238E27FC236}">
                <a16:creationId xmlns:a16="http://schemas.microsoft.com/office/drawing/2014/main" id="{EB114F56-86B2-4FE3-AB5B-9D26DE5ABE80}"/>
              </a:ext>
            </a:extLst>
          </p:cNvPr>
          <p:cNvGraphicFramePr>
            <a:graphicFrameLocks noGrp="1"/>
          </p:cNvGraphicFramePr>
          <p:nvPr>
            <p:extLst>
              <p:ext uri="{D42A27DB-BD31-4B8C-83A1-F6EECF244321}">
                <p14:modId xmlns:p14="http://schemas.microsoft.com/office/powerpoint/2010/main" val="2987403614"/>
              </p:ext>
            </p:extLst>
          </p:nvPr>
        </p:nvGraphicFramePr>
        <p:xfrm>
          <a:off x="546172" y="28034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White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Black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Hispanic</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Other</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81%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+6.9/1.1</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6%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-3.9/-1.2</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-0.4/0.3</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 </a:t>
                      </a: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-2.6/9.2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sp>
        <p:nvSpPr>
          <p:cNvPr id="187" name="TextBox 186">
            <a:extLst>
              <a:ext uri="{FF2B5EF4-FFF2-40B4-BE49-F238E27FC236}">
                <a16:creationId xmlns:a16="http://schemas.microsoft.com/office/drawing/2014/main" id="{2FC216F6-7938-4B7E-A8BD-FEB2D054C3D7}"/>
              </a:ext>
            </a:extLst>
          </p:cNvPr>
          <p:cNvSpPr txBox="1"/>
          <p:nvPr/>
        </p:nvSpPr>
        <p:spPr>
          <a:xfrm>
            <a:off x="8197345" y="3295829"/>
            <a:ext cx="3744000" cy="200055"/>
          </a:xfrm>
          <a:prstGeom prst="rect">
            <a:avLst/>
          </a:prstGeom>
          <a:noFill/>
        </p:spPr>
        <p:txBody>
          <a:bodyPr wrap="square" rtlCol="0">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700" b="0" i="0" u="none" strike="noStrike" kern="1200" cap="none" spc="0" normalizeH="0" baseline="0" noProof="0">
                <a:ln>
                  <a:noFill/>
                </a:ln>
                <a:solidFill>
                  <a:prstClr val="black"/>
                </a:solidFill>
                <a:effectLst/>
                <a:uLnTx/>
                <a:uFillTx/>
                <a:latin typeface="Calibri"/>
                <a:ea typeface="+mn-ea"/>
                <a:cs typeface="+mn-cs"/>
              </a:rPr>
              <a:t>Change vs year ago/ Change vs 2 year ago</a:t>
            </a:r>
          </a:p>
        </p:txBody>
      </p:sp>
      <p:graphicFrame>
        <p:nvGraphicFramePr>
          <p:cNvPr id="188" name="Table31">
            <a:extLst>
              <a:ext uri="{FF2B5EF4-FFF2-40B4-BE49-F238E27FC236}">
                <a16:creationId xmlns:a16="http://schemas.microsoft.com/office/drawing/2014/main" id="{026A8CBC-AAA3-4D18-9745-628C00045A6C}"/>
              </a:ext>
            </a:extLst>
          </p:cNvPr>
          <p:cNvGraphicFramePr>
            <a:graphicFrameLocks noGrp="1"/>
          </p:cNvGraphicFramePr>
          <p:nvPr>
            <p:extLst>
              <p:ext uri="{D42A27DB-BD31-4B8C-83A1-F6EECF244321}">
                <p14:modId xmlns:p14="http://schemas.microsoft.com/office/powerpoint/2010/main" val="1202400054"/>
              </p:ext>
            </p:extLst>
          </p:nvPr>
        </p:nvGraphicFramePr>
        <p:xfrm>
          <a:off x="8265082" y="1447128"/>
          <a:ext cx="3568200" cy="1846800"/>
        </p:xfrm>
        <a:graphic>
          <a:graphicData uri="http://schemas.openxmlformats.org/drawingml/2006/table">
            <a:tbl>
              <a:tblPr>
                <a:tableStyleId>{5C22544A-7EE6-4342-B048-85BDC9FD1C3A}</a:tableStyleId>
              </a:tblPr>
              <a:tblGrid>
                <a:gridCol w="629781">
                  <a:extLst>
                    <a:ext uri="{9D8B030D-6E8A-4147-A177-3AD203B41FA5}">
                      <a16:colId xmlns:a16="http://schemas.microsoft.com/office/drawing/2014/main" val="4275716243"/>
                    </a:ext>
                  </a:extLst>
                </a:gridCol>
                <a:gridCol w="1148619">
                  <a:extLst>
                    <a:ext uri="{9D8B030D-6E8A-4147-A177-3AD203B41FA5}">
                      <a16:colId xmlns:a16="http://schemas.microsoft.com/office/drawing/2014/main" val="3465158040"/>
                    </a:ext>
                  </a:extLst>
                </a:gridCol>
                <a:gridCol w="630000">
                  <a:extLst>
                    <a:ext uri="{9D8B030D-6E8A-4147-A177-3AD203B41FA5}">
                      <a16:colId xmlns:a16="http://schemas.microsoft.com/office/drawing/2014/main" val="3357660258"/>
                    </a:ext>
                  </a:extLst>
                </a:gridCol>
                <a:gridCol w="1159800">
                  <a:extLst>
                    <a:ext uri="{9D8B030D-6E8A-4147-A177-3AD203B41FA5}">
                      <a16:colId xmlns:a16="http://schemas.microsoft.com/office/drawing/2014/main" val="4154744504"/>
                    </a:ext>
                  </a:extLst>
                </a:gridCol>
              </a:tblGrid>
              <a:tr h="615600">
                <a:tc>
                  <a:txBody>
                    <a:bodyPr/>
                    <a:lstStyle/>
                    <a:p>
                      <a:pPr algn="ctr"/>
                      <a:endParaRPr lang="en-US" sz="1000" b="1" dirty="0">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Nothing in</a:t>
                      </a:r>
                    </a:p>
                    <a:p>
                      <a:pPr algn="l"/>
                      <a:r>
                        <a:rPr lang="en-US" sz="1000" b="0" kern="1200" dirty="0">
                          <a:solidFill>
                            <a:schemeClr val="dk1"/>
                          </a:solidFill>
                          <a:latin typeface="Franklin Gothic Medium" panose="020B0603020102020204" pitchFamily="34" charset="0"/>
                          <a:ea typeface="+mn-ea"/>
                          <a:cs typeface="+mn-cs"/>
                        </a:rPr>
                        <a:t>Particular</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Watching TV</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615600">
                <a:tc>
                  <a:txBody>
                    <a:bodyPr/>
                    <a:lstStyle/>
                    <a:p>
                      <a:pPr algn="ctr" fontAlgn="t"/>
                      <a:endParaRPr lang="en-US" sz="800" b="1" i="0" u="none" strike="noStrike" kern="1200">
                        <a:solidFill>
                          <a:srgbClr val="D1D105"/>
                        </a:solidFill>
                        <a:effectLst/>
                        <a:latin typeface="Franklin Gothic Medium" panose="020B0603020102020204" pitchFamily="34" charset="0"/>
                        <a:ea typeface="+mn-ea"/>
                        <a:cs typeface="+mn-cs"/>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On the internet</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Traveling / In Car</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615600">
                <a:tc>
                  <a:txBody>
                    <a:bodyPr/>
                    <a:lstStyle/>
                    <a:p>
                      <a:pPr algn="ctr"/>
                      <a:endParaRPr lang="en-US" sz="1000" b="1">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US" sz="1000" b="0" kern="1200" noProof="0" dirty="0">
                          <a:solidFill>
                            <a:schemeClr val="dk1"/>
                          </a:solidFill>
                          <a:latin typeface="Franklin Gothic Medium" panose="020B0603020102020204" pitchFamily="34" charset="0"/>
                          <a:ea typeface="+mn-ea"/>
                          <a:cs typeface="+mn-cs"/>
                        </a:rPr>
                        <a:t>Playing video / computer games</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50" b="0"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Work/Homework /</a:t>
                      </a:r>
                    </a:p>
                    <a:p>
                      <a:pPr algn="l"/>
                      <a:r>
                        <a:rPr lang="en-US" sz="1000" b="0" kern="1200" dirty="0">
                          <a:solidFill>
                            <a:schemeClr val="dk1"/>
                          </a:solidFill>
                          <a:latin typeface="Franklin Gothic Medium" panose="020B0603020102020204" pitchFamily="34" charset="0"/>
                          <a:ea typeface="+mn-ea"/>
                          <a:cs typeface="+mn-cs"/>
                        </a:rPr>
                        <a:t>Break from Work</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bl>
          </a:graphicData>
        </a:graphic>
      </p:graphicFrame>
      <p:sp>
        <p:nvSpPr>
          <p:cNvPr id="189" name="Oval1">
            <a:extLst>
              <a:ext uri="{FF2B5EF4-FFF2-40B4-BE49-F238E27FC236}">
                <a16:creationId xmlns:a16="http://schemas.microsoft.com/office/drawing/2014/main" id="{82E41409-290C-4F69-B992-6F7DA3E74756}"/>
              </a:ext>
            </a:extLst>
          </p:cNvPr>
          <p:cNvSpPr/>
          <p:nvPr/>
        </p:nvSpPr>
        <p:spPr>
          <a:xfrm>
            <a:off x="8376785"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90" name="Oval3">
            <a:extLst>
              <a:ext uri="{FF2B5EF4-FFF2-40B4-BE49-F238E27FC236}">
                <a16:creationId xmlns:a16="http://schemas.microsoft.com/office/drawing/2014/main" id="{A3D8C64A-5F69-4F93-AED8-76F58E017101}"/>
              </a:ext>
            </a:extLst>
          </p:cNvPr>
          <p:cNvSpPr/>
          <p:nvPr/>
        </p:nvSpPr>
        <p:spPr>
          <a:xfrm>
            <a:off x="8376785"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91" name="Oval5">
            <a:extLst>
              <a:ext uri="{FF2B5EF4-FFF2-40B4-BE49-F238E27FC236}">
                <a16:creationId xmlns:a16="http://schemas.microsoft.com/office/drawing/2014/main" id="{4ACCAB21-9EB3-4DCC-ADC7-476437DA0670}"/>
              </a:ext>
            </a:extLst>
          </p:cNvPr>
          <p:cNvSpPr/>
          <p:nvPr/>
        </p:nvSpPr>
        <p:spPr>
          <a:xfrm>
            <a:off x="8376785"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92" name="Oval2">
            <a:extLst>
              <a:ext uri="{FF2B5EF4-FFF2-40B4-BE49-F238E27FC236}">
                <a16:creationId xmlns:a16="http://schemas.microsoft.com/office/drawing/2014/main" id="{2E284B8C-1FAD-40BF-8B53-17F6445BA70F}"/>
              </a:ext>
            </a:extLst>
          </p:cNvPr>
          <p:cNvSpPr/>
          <p:nvPr/>
        </p:nvSpPr>
        <p:spPr>
          <a:xfrm>
            <a:off x="10161196"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93" name="Oval4">
            <a:extLst>
              <a:ext uri="{FF2B5EF4-FFF2-40B4-BE49-F238E27FC236}">
                <a16:creationId xmlns:a16="http://schemas.microsoft.com/office/drawing/2014/main" id="{DA7EE93B-F3D9-4774-8E6A-A48053F3E9AC}"/>
              </a:ext>
            </a:extLst>
          </p:cNvPr>
          <p:cNvSpPr/>
          <p:nvPr/>
        </p:nvSpPr>
        <p:spPr>
          <a:xfrm>
            <a:off x="10161196"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94" name="Oval6">
            <a:extLst>
              <a:ext uri="{FF2B5EF4-FFF2-40B4-BE49-F238E27FC236}">
                <a16:creationId xmlns:a16="http://schemas.microsoft.com/office/drawing/2014/main" id="{E5EEA200-45E2-4CCD-9384-ADCF75A6A838}"/>
              </a:ext>
            </a:extLst>
          </p:cNvPr>
          <p:cNvSpPr/>
          <p:nvPr/>
        </p:nvSpPr>
        <p:spPr>
          <a:xfrm>
            <a:off x="10161196"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900" i="0" u="none" strike="noStrike" kern="1200" cap="none" spc="0" normalizeH="0" baseline="0" noProof="0" dirty="0">
                <a:ln>
                  <a:noFill/>
                </a:ln>
                <a:solidFill>
                  <a:srgbClr val="FF0000"/>
                </a:solidFill>
                <a:effectLst/>
                <a:uLnTx/>
                <a:uFillTx/>
                <a:latin typeface="Arial"/>
                <a:cs typeface="Arial"/>
              </a:rPr>
              <a:t>-6.2</a:t>
            </a:r>
          </a:p>
        </p:txBody>
      </p:sp>
      <p:graphicFrame>
        <p:nvGraphicFramePr>
          <p:cNvPr id="195" name="Chart41">
            <a:extLst>
              <a:ext uri="{FF2B5EF4-FFF2-40B4-BE49-F238E27FC236}">
                <a16:creationId xmlns:a16="http://schemas.microsoft.com/office/drawing/2014/main" id="{983BF6AF-A9D6-49D7-91EE-77A8DACA8FAC}"/>
              </a:ext>
            </a:extLst>
          </p:cNvPr>
          <p:cNvGraphicFramePr/>
          <p:nvPr>
            <p:extLst>
              <p:ext uri="{D42A27DB-BD31-4B8C-83A1-F6EECF244321}">
                <p14:modId xmlns:p14="http://schemas.microsoft.com/office/powerpoint/2010/main" val="2862385377"/>
              </p:ext>
            </p:extLst>
          </p:nvPr>
        </p:nvGraphicFramePr>
        <p:xfrm>
          <a:off x="333216" y="4405659"/>
          <a:ext cx="2535340" cy="1818972"/>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96" name="Table41">
            <a:extLst>
              <a:ext uri="{FF2B5EF4-FFF2-40B4-BE49-F238E27FC236}">
                <a16:creationId xmlns:a16="http://schemas.microsoft.com/office/drawing/2014/main" id="{A57605FA-C8E6-4F95-B3F2-56F3EA0C0701}"/>
              </a:ext>
            </a:extLst>
          </p:cNvPr>
          <p:cNvGraphicFramePr>
            <a:graphicFrameLocks noGrp="1"/>
          </p:cNvGraphicFramePr>
          <p:nvPr>
            <p:extLst>
              <p:ext uri="{D42A27DB-BD31-4B8C-83A1-F6EECF244321}">
                <p14:modId xmlns:p14="http://schemas.microsoft.com/office/powerpoint/2010/main" val="2065393520"/>
              </p:ext>
            </p:extLst>
          </p:nvPr>
        </p:nvGraphicFramePr>
        <p:xfrm>
          <a:off x="2868556" y="4131190"/>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graphicFrame>
        <p:nvGraphicFramePr>
          <p:cNvPr id="197" name="Chart51">
            <a:extLst>
              <a:ext uri="{FF2B5EF4-FFF2-40B4-BE49-F238E27FC236}">
                <a16:creationId xmlns:a16="http://schemas.microsoft.com/office/drawing/2014/main" id="{DD8D3DD6-FD61-41C2-A5C8-E3C13C46A3B6}"/>
              </a:ext>
            </a:extLst>
          </p:cNvPr>
          <p:cNvGraphicFramePr/>
          <p:nvPr>
            <p:extLst>
              <p:ext uri="{D42A27DB-BD31-4B8C-83A1-F6EECF244321}">
                <p14:modId xmlns:p14="http://schemas.microsoft.com/office/powerpoint/2010/main" val="2248384948"/>
              </p:ext>
            </p:extLst>
          </p:nvPr>
        </p:nvGraphicFramePr>
        <p:xfrm>
          <a:off x="4311828" y="4405640"/>
          <a:ext cx="2535340" cy="1818769"/>
        </p:xfrm>
        <a:graphic>
          <a:graphicData uri="http://schemas.openxmlformats.org/drawingml/2006/chart">
            <c:chart xmlns:c="http://schemas.openxmlformats.org/drawingml/2006/chart" xmlns:r="http://schemas.openxmlformats.org/officeDocument/2006/relationships" r:id="rId12"/>
          </a:graphicData>
        </a:graphic>
      </p:graphicFrame>
      <p:pic>
        <p:nvPicPr>
          <p:cNvPr id="198" name="Picture 197">
            <a:extLst>
              <a:ext uri="{FF2B5EF4-FFF2-40B4-BE49-F238E27FC236}">
                <a16:creationId xmlns:a16="http://schemas.microsoft.com/office/drawing/2014/main" id="{E0155540-4CBC-479F-9970-FBFABFAEDC6B}"/>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8412761" y="5166251"/>
            <a:ext cx="2130398" cy="53322"/>
          </a:xfrm>
          <a:prstGeom prst="rect">
            <a:avLst/>
          </a:prstGeom>
        </p:spPr>
      </p:pic>
      <p:pic>
        <p:nvPicPr>
          <p:cNvPr id="199" name="Picture 198">
            <a:extLst>
              <a:ext uri="{FF2B5EF4-FFF2-40B4-BE49-F238E27FC236}">
                <a16:creationId xmlns:a16="http://schemas.microsoft.com/office/drawing/2014/main" id="{DA9A2BC4-9CE2-4100-91F6-5FF15D882486}"/>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9661879" y="5166251"/>
            <a:ext cx="2130398" cy="53322"/>
          </a:xfrm>
          <a:prstGeom prst="rect">
            <a:avLst/>
          </a:prstGeom>
        </p:spPr>
      </p:pic>
      <p:sp>
        <p:nvSpPr>
          <p:cNvPr id="200" name="Rectangle 199">
            <a:extLst>
              <a:ext uri="{FF2B5EF4-FFF2-40B4-BE49-F238E27FC236}">
                <a16:creationId xmlns:a16="http://schemas.microsoft.com/office/drawing/2014/main" id="{C30C1995-3553-4639-A823-1878B3EBDC8E}"/>
              </a:ext>
            </a:extLst>
          </p:cNvPr>
          <p:cNvSpPr/>
          <p:nvPr/>
        </p:nvSpPr>
        <p:spPr>
          <a:xfrm>
            <a:off x="819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Consumed</a:t>
            </a:r>
          </a:p>
        </p:txBody>
      </p:sp>
      <p:sp>
        <p:nvSpPr>
          <p:cNvPr id="201" name="Rectangle 200">
            <a:extLst>
              <a:ext uri="{FF2B5EF4-FFF2-40B4-BE49-F238E27FC236}">
                <a16:creationId xmlns:a16="http://schemas.microsoft.com/office/drawing/2014/main" id="{06411D5F-E45F-4675-B5F4-967FC177C2A8}"/>
              </a:ext>
            </a:extLst>
          </p:cNvPr>
          <p:cNvSpPr/>
          <p:nvPr/>
        </p:nvSpPr>
        <p:spPr>
          <a:xfrm>
            <a:off x="946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Purchased</a:t>
            </a:r>
          </a:p>
        </p:txBody>
      </p:sp>
      <p:sp>
        <p:nvSpPr>
          <p:cNvPr id="202" name="Rectangle 201">
            <a:extLst>
              <a:ext uri="{FF2B5EF4-FFF2-40B4-BE49-F238E27FC236}">
                <a16:creationId xmlns:a16="http://schemas.microsoft.com/office/drawing/2014/main" id="{74805966-C6B3-474B-87FE-BCC22DBC1936}"/>
              </a:ext>
            </a:extLst>
          </p:cNvPr>
          <p:cNvSpPr/>
          <p:nvPr/>
        </p:nvSpPr>
        <p:spPr>
          <a:xfrm>
            <a:off x="10701979" y="4202737"/>
            <a:ext cx="1235978" cy="253916"/>
          </a:xfrm>
          <a:prstGeom prst="rect">
            <a:avLst/>
          </a:prstGeom>
        </p:spPr>
        <p:txBody>
          <a:bodyPr wrap="square">
            <a:spAutoFit/>
          </a:bodyPr>
          <a:lstStyle/>
          <a:p>
            <a:pPr algn="ctr" fontAlgn="t"/>
            <a:r>
              <a:rPr lang="en-US" sz="1050">
                <a:latin typeface="Franklin Gothic Book" panose="020B0503020102020204" pitchFamily="34" charset="0"/>
              </a:rPr>
              <a:t>Solo vs. Social</a:t>
            </a:r>
          </a:p>
        </p:txBody>
      </p:sp>
      <p:grpSp>
        <p:nvGrpSpPr>
          <p:cNvPr id="203" name="Group1">
            <a:extLst>
              <a:ext uri="{FF2B5EF4-FFF2-40B4-BE49-F238E27FC236}">
                <a16:creationId xmlns:a16="http://schemas.microsoft.com/office/drawing/2014/main" id="{A6DDA7CE-417E-4D88-9606-2DAD8E8BD7F2}"/>
              </a:ext>
            </a:extLst>
          </p:cNvPr>
          <p:cNvGrpSpPr/>
          <p:nvPr/>
        </p:nvGrpSpPr>
        <p:grpSpPr>
          <a:xfrm>
            <a:off x="8327176" y="5544147"/>
            <a:ext cx="1172533" cy="724026"/>
            <a:chOff x="8327176" y="5544147"/>
            <a:chExt cx="1172533" cy="724026"/>
          </a:xfrm>
        </p:grpSpPr>
        <p:sp>
          <p:nvSpPr>
            <p:cNvPr id="205" name="Value1">
              <a:extLst>
                <a:ext uri="{FF2B5EF4-FFF2-40B4-BE49-F238E27FC236}">
                  <a16:creationId xmlns:a16="http://schemas.microsoft.com/office/drawing/2014/main" id="{CF9E1DCA-E2D5-4CFA-96FB-235C793EC4C5}"/>
                </a:ext>
              </a:extLst>
            </p:cNvPr>
            <p:cNvSpPr/>
            <p:nvPr/>
          </p:nvSpPr>
          <p:spPr>
            <a:xfrm>
              <a:off x="8888643"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206" name="Title1">
              <a:extLst>
                <a:ext uri="{FF2B5EF4-FFF2-40B4-BE49-F238E27FC236}">
                  <a16:creationId xmlns:a16="http://schemas.microsoft.com/office/drawing/2014/main" id="{E97A2679-D940-42DF-8925-2FD9F9C44AB4}"/>
                </a:ext>
              </a:extLst>
            </p:cNvPr>
            <p:cNvSpPr/>
            <p:nvPr/>
          </p:nvSpPr>
          <p:spPr>
            <a:xfrm>
              <a:off x="8332927" y="5592784"/>
              <a:ext cx="963630" cy="230832"/>
            </a:xfrm>
            <a:prstGeom prst="rect">
              <a:avLst/>
            </a:prstGeom>
          </p:spPr>
          <p:txBody>
            <a:bodyPr wrap="square">
              <a:spAutoFit/>
            </a:bodyPr>
            <a:lstStyle/>
            <a:p>
              <a:pPr fontAlgn="t"/>
              <a:r>
                <a:rPr lang="en-US" sz="900" dirty="0">
                  <a:latin typeface="Franklin Gothic Book" panose="020B0503020102020204" pitchFamily="34" charset="0"/>
                </a:rPr>
                <a:t>At Home</a:t>
              </a:r>
            </a:p>
          </p:txBody>
        </p:sp>
        <p:sp>
          <p:nvSpPr>
            <p:cNvPr id="207" name="Title2">
              <a:extLst>
                <a:ext uri="{FF2B5EF4-FFF2-40B4-BE49-F238E27FC236}">
                  <a16:creationId xmlns:a16="http://schemas.microsoft.com/office/drawing/2014/main" id="{E3EF6DBD-4963-48BC-A31F-A58C091A8D00}"/>
                </a:ext>
              </a:extLst>
            </p:cNvPr>
            <p:cNvSpPr/>
            <p:nvPr/>
          </p:nvSpPr>
          <p:spPr>
            <a:xfrm>
              <a:off x="8332927" y="5897195"/>
              <a:ext cx="870623" cy="369332"/>
            </a:xfrm>
            <a:prstGeom prst="rect">
              <a:avLst/>
            </a:prstGeom>
          </p:spPr>
          <p:txBody>
            <a:bodyPr wrap="square">
              <a:spAutoFit/>
            </a:bodyPr>
            <a:lstStyle/>
            <a:p>
              <a:pPr fontAlgn="t"/>
              <a:r>
                <a:rPr lang="en-US" sz="900" dirty="0">
                  <a:latin typeface="Franklin Gothic Book" panose="020B0503020102020204" pitchFamily="34" charset="0"/>
                </a:rPr>
                <a:t>Away from home</a:t>
              </a:r>
            </a:p>
          </p:txBody>
        </p:sp>
        <p:cxnSp>
          <p:nvCxnSpPr>
            <p:cNvPr id="208" name="Straight Connector 207">
              <a:extLst>
                <a:ext uri="{FF2B5EF4-FFF2-40B4-BE49-F238E27FC236}">
                  <a16:creationId xmlns:a16="http://schemas.microsoft.com/office/drawing/2014/main" id="{5F9EAF50-FEFB-4A18-80D9-5265C9C241D6}"/>
                </a:ext>
              </a:extLst>
            </p:cNvPr>
            <p:cNvCxnSpPr/>
            <p:nvPr/>
          </p:nvCxnSpPr>
          <p:spPr>
            <a:xfrm flipH="1">
              <a:off x="8327176"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12E7A2CB-B962-4FA3-8AEE-F55CC68A7778}"/>
                </a:ext>
              </a:extLst>
            </p:cNvPr>
            <p:cNvCxnSpPr/>
            <p:nvPr/>
          </p:nvCxnSpPr>
          <p:spPr>
            <a:xfrm flipH="1">
              <a:off x="8327176"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210" name="Value2">
              <a:extLst>
                <a:ext uri="{FF2B5EF4-FFF2-40B4-BE49-F238E27FC236}">
                  <a16:creationId xmlns:a16="http://schemas.microsoft.com/office/drawing/2014/main" id="{7EDAA75A-2F87-4EBC-A231-5EA7513D8C97}"/>
                </a:ext>
              </a:extLst>
            </p:cNvPr>
            <p:cNvSpPr/>
            <p:nvPr/>
          </p:nvSpPr>
          <p:spPr>
            <a:xfrm>
              <a:off x="8864599" y="5883452"/>
              <a:ext cx="635110"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211" name="Group2">
            <a:extLst>
              <a:ext uri="{FF2B5EF4-FFF2-40B4-BE49-F238E27FC236}">
                <a16:creationId xmlns:a16="http://schemas.microsoft.com/office/drawing/2014/main" id="{739FCB87-3984-4162-B456-F0E681C00D74}"/>
              </a:ext>
            </a:extLst>
          </p:cNvPr>
          <p:cNvGrpSpPr/>
          <p:nvPr/>
        </p:nvGrpSpPr>
        <p:grpSpPr>
          <a:xfrm>
            <a:off x="9586633" y="5544147"/>
            <a:ext cx="1172531" cy="724026"/>
            <a:chOff x="9586633" y="5544147"/>
            <a:chExt cx="1172531" cy="724026"/>
          </a:xfrm>
        </p:grpSpPr>
        <p:sp>
          <p:nvSpPr>
            <p:cNvPr id="213" name="Value1">
              <a:extLst>
                <a:ext uri="{FF2B5EF4-FFF2-40B4-BE49-F238E27FC236}">
                  <a16:creationId xmlns:a16="http://schemas.microsoft.com/office/drawing/2014/main" id="{F7109689-E08B-4E1F-8800-0BEE38358C30}"/>
                </a:ext>
              </a:extLst>
            </p:cNvPr>
            <p:cNvSpPr/>
            <p:nvPr/>
          </p:nvSpPr>
          <p:spPr>
            <a:xfrm>
              <a:off x="10148099"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214" name="Title1">
              <a:extLst>
                <a:ext uri="{FF2B5EF4-FFF2-40B4-BE49-F238E27FC236}">
                  <a16:creationId xmlns:a16="http://schemas.microsoft.com/office/drawing/2014/main" id="{D93BE083-78DE-45DC-8D2E-8A2CCB3377C6}"/>
                </a:ext>
              </a:extLst>
            </p:cNvPr>
            <p:cNvSpPr/>
            <p:nvPr/>
          </p:nvSpPr>
          <p:spPr>
            <a:xfrm>
              <a:off x="9592384" y="5592784"/>
              <a:ext cx="963630" cy="230832"/>
            </a:xfrm>
            <a:prstGeom prst="rect">
              <a:avLst/>
            </a:prstGeom>
          </p:spPr>
          <p:txBody>
            <a:bodyPr wrap="square">
              <a:spAutoFit/>
            </a:bodyPr>
            <a:lstStyle/>
            <a:p>
              <a:pPr fontAlgn="t"/>
              <a:r>
                <a:rPr lang="en-US" sz="900">
                  <a:latin typeface="Franklin Gothic Book" panose="020B0503020102020204" pitchFamily="34" charset="0"/>
                </a:rPr>
                <a:t>Retail</a:t>
              </a:r>
            </a:p>
          </p:txBody>
        </p:sp>
        <p:sp>
          <p:nvSpPr>
            <p:cNvPr id="215" name="Title2">
              <a:extLst>
                <a:ext uri="{FF2B5EF4-FFF2-40B4-BE49-F238E27FC236}">
                  <a16:creationId xmlns:a16="http://schemas.microsoft.com/office/drawing/2014/main" id="{3D53360A-1327-4EB8-A75F-A9A3C71796D1}"/>
                </a:ext>
              </a:extLst>
            </p:cNvPr>
            <p:cNvSpPr/>
            <p:nvPr/>
          </p:nvSpPr>
          <p:spPr>
            <a:xfrm>
              <a:off x="9592384" y="5897195"/>
              <a:ext cx="870623" cy="369332"/>
            </a:xfrm>
            <a:prstGeom prst="rect">
              <a:avLst/>
            </a:prstGeom>
          </p:spPr>
          <p:txBody>
            <a:bodyPr wrap="square">
              <a:spAutoFit/>
            </a:bodyPr>
            <a:lstStyle/>
            <a:p>
              <a:pPr fontAlgn="t"/>
              <a:r>
                <a:rPr lang="en-US" sz="900" dirty="0">
                  <a:latin typeface="Franklin Gothic Book" panose="020B0503020102020204" pitchFamily="34" charset="0"/>
                </a:rPr>
                <a:t>AFH</a:t>
              </a:r>
            </a:p>
            <a:p>
              <a:pPr fontAlgn="t"/>
              <a:r>
                <a:rPr lang="en-US" sz="900" dirty="0">
                  <a:latin typeface="Franklin Gothic Book" panose="020B0503020102020204" pitchFamily="34" charset="0"/>
                </a:rPr>
                <a:t>Channels</a:t>
              </a:r>
            </a:p>
          </p:txBody>
        </p:sp>
        <p:cxnSp>
          <p:nvCxnSpPr>
            <p:cNvPr id="216" name="Straight Connector 215">
              <a:extLst>
                <a:ext uri="{FF2B5EF4-FFF2-40B4-BE49-F238E27FC236}">
                  <a16:creationId xmlns:a16="http://schemas.microsoft.com/office/drawing/2014/main" id="{49A957F8-6F41-4AC6-8958-E681BA267C22}"/>
                </a:ext>
              </a:extLst>
            </p:cNvPr>
            <p:cNvCxnSpPr/>
            <p:nvPr/>
          </p:nvCxnSpPr>
          <p:spPr>
            <a:xfrm flipH="1">
              <a:off x="9586633"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57583F32-EFFF-41B8-93B1-0F2B6B122AA6}"/>
                </a:ext>
              </a:extLst>
            </p:cNvPr>
            <p:cNvCxnSpPr/>
            <p:nvPr/>
          </p:nvCxnSpPr>
          <p:spPr>
            <a:xfrm flipH="1">
              <a:off x="9586633"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218" name="Value2">
              <a:extLst>
                <a:ext uri="{FF2B5EF4-FFF2-40B4-BE49-F238E27FC236}">
                  <a16:creationId xmlns:a16="http://schemas.microsoft.com/office/drawing/2014/main" id="{469F39EC-ED76-42DF-BE3A-A8DCA4B1E7C3}"/>
                </a:ext>
              </a:extLst>
            </p:cNvPr>
            <p:cNvSpPr/>
            <p:nvPr/>
          </p:nvSpPr>
          <p:spPr>
            <a:xfrm>
              <a:off x="10124055" y="5883452"/>
              <a:ext cx="635109"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219" name="Group3">
            <a:extLst>
              <a:ext uri="{FF2B5EF4-FFF2-40B4-BE49-F238E27FC236}">
                <a16:creationId xmlns:a16="http://schemas.microsoft.com/office/drawing/2014/main" id="{287A92A2-5C80-4D1C-AAA5-EEE973A17278}"/>
              </a:ext>
            </a:extLst>
          </p:cNvPr>
          <p:cNvGrpSpPr/>
          <p:nvPr/>
        </p:nvGrpSpPr>
        <p:grpSpPr>
          <a:xfrm>
            <a:off x="10817334" y="5544147"/>
            <a:ext cx="1142075" cy="724026"/>
            <a:chOff x="10817334" y="5544147"/>
            <a:chExt cx="1142075" cy="724026"/>
          </a:xfrm>
        </p:grpSpPr>
        <p:sp>
          <p:nvSpPr>
            <p:cNvPr id="221" name="Value1">
              <a:extLst>
                <a:ext uri="{FF2B5EF4-FFF2-40B4-BE49-F238E27FC236}">
                  <a16:creationId xmlns:a16="http://schemas.microsoft.com/office/drawing/2014/main" id="{864AB70A-DE6A-4282-ADB6-9F09157E1203}"/>
                </a:ext>
              </a:extLst>
            </p:cNvPr>
            <p:cNvSpPr/>
            <p:nvPr/>
          </p:nvSpPr>
          <p:spPr>
            <a:xfrm>
              <a:off x="11397235" y="5544147"/>
              <a:ext cx="550151" cy="384721"/>
            </a:xfrm>
            <a:prstGeom prst="rect">
              <a:avLst/>
            </a:prstGeom>
          </p:spPr>
          <p:txBody>
            <a:bodyPr wrap="none">
              <a:spAutoFit/>
            </a:bodyPr>
            <a:lstStyle/>
            <a:p>
              <a:pPr algn="ctr" fontAlgn="t"/>
              <a:r>
                <a:rPr lang="en-US" sz="1100" dirty="0">
                  <a:latin typeface="Franklin Gothic Medium" panose="020B0603020102020204" pitchFamily="34" charset="0"/>
                </a:rPr>
                <a:t>79%</a:t>
              </a:r>
            </a:p>
            <a:p>
              <a:pPr algn="ctr" fontAlgn="t"/>
              <a:r>
                <a:rPr lang="en-US" sz="800" dirty="0">
                  <a:latin typeface="Franklin Gothic Medium" panose="020B0603020102020204" pitchFamily="34" charset="0"/>
                </a:rPr>
                <a:t>-2.5/5.3</a:t>
              </a:r>
              <a:endParaRPr lang="en-US" sz="1100" dirty="0">
                <a:latin typeface="Franklin Gothic Medium" panose="020B0603020102020204" pitchFamily="34" charset="0"/>
              </a:endParaRPr>
            </a:p>
          </p:txBody>
        </p:sp>
        <p:sp>
          <p:nvSpPr>
            <p:cNvPr id="222" name="Title1">
              <a:extLst>
                <a:ext uri="{FF2B5EF4-FFF2-40B4-BE49-F238E27FC236}">
                  <a16:creationId xmlns:a16="http://schemas.microsoft.com/office/drawing/2014/main" id="{FCCBE0DD-DECD-4485-816B-7F35856237A3}"/>
                </a:ext>
              </a:extLst>
            </p:cNvPr>
            <p:cNvSpPr/>
            <p:nvPr/>
          </p:nvSpPr>
          <p:spPr>
            <a:xfrm>
              <a:off x="10823085" y="5592784"/>
              <a:ext cx="963630" cy="230832"/>
            </a:xfrm>
            <a:prstGeom prst="rect">
              <a:avLst/>
            </a:prstGeom>
          </p:spPr>
          <p:txBody>
            <a:bodyPr wrap="square">
              <a:spAutoFit/>
            </a:bodyPr>
            <a:lstStyle/>
            <a:p>
              <a:pPr fontAlgn="t"/>
              <a:r>
                <a:rPr lang="en-US" sz="900">
                  <a:latin typeface="Franklin Gothic Book" panose="020B0503020102020204" pitchFamily="34" charset="0"/>
                </a:rPr>
                <a:t>Solo</a:t>
              </a:r>
            </a:p>
          </p:txBody>
        </p:sp>
        <p:sp>
          <p:nvSpPr>
            <p:cNvPr id="223" name="Title2">
              <a:extLst>
                <a:ext uri="{FF2B5EF4-FFF2-40B4-BE49-F238E27FC236}">
                  <a16:creationId xmlns:a16="http://schemas.microsoft.com/office/drawing/2014/main" id="{3E222FB6-D33A-4582-9DD2-72346A634FA9}"/>
                </a:ext>
              </a:extLst>
            </p:cNvPr>
            <p:cNvSpPr/>
            <p:nvPr/>
          </p:nvSpPr>
          <p:spPr>
            <a:xfrm>
              <a:off x="10823085" y="5969112"/>
              <a:ext cx="870623" cy="230832"/>
            </a:xfrm>
            <a:prstGeom prst="rect">
              <a:avLst/>
            </a:prstGeom>
          </p:spPr>
          <p:txBody>
            <a:bodyPr wrap="square">
              <a:spAutoFit/>
            </a:bodyPr>
            <a:lstStyle/>
            <a:p>
              <a:pPr fontAlgn="t"/>
              <a:r>
                <a:rPr lang="en-US" sz="900" dirty="0">
                  <a:latin typeface="Franklin Gothic Book" panose="020B0503020102020204" pitchFamily="34" charset="0"/>
                </a:rPr>
                <a:t>Social</a:t>
              </a:r>
            </a:p>
          </p:txBody>
        </p:sp>
        <p:cxnSp>
          <p:nvCxnSpPr>
            <p:cNvPr id="224" name="Straight Connector 223">
              <a:extLst>
                <a:ext uri="{FF2B5EF4-FFF2-40B4-BE49-F238E27FC236}">
                  <a16:creationId xmlns:a16="http://schemas.microsoft.com/office/drawing/2014/main" id="{05F02873-CC10-4E25-92AF-22FCE0D5E6A6}"/>
                </a:ext>
              </a:extLst>
            </p:cNvPr>
            <p:cNvCxnSpPr/>
            <p:nvPr/>
          </p:nvCxnSpPr>
          <p:spPr>
            <a:xfrm flipH="1">
              <a:off x="10817334"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505800BC-F03C-479B-85C7-5E90D8672A8E}"/>
                </a:ext>
              </a:extLst>
            </p:cNvPr>
            <p:cNvCxnSpPr/>
            <p:nvPr/>
          </p:nvCxnSpPr>
          <p:spPr>
            <a:xfrm flipH="1">
              <a:off x="10817334"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226" name="Value2">
              <a:extLst>
                <a:ext uri="{FF2B5EF4-FFF2-40B4-BE49-F238E27FC236}">
                  <a16:creationId xmlns:a16="http://schemas.microsoft.com/office/drawing/2014/main" id="{8838FCC3-E937-4D87-A940-41E8C4F51FE6}"/>
                </a:ext>
              </a:extLst>
            </p:cNvPr>
            <p:cNvSpPr/>
            <p:nvPr/>
          </p:nvSpPr>
          <p:spPr>
            <a:xfrm>
              <a:off x="11385214" y="5883452"/>
              <a:ext cx="574195" cy="384721"/>
            </a:xfrm>
            <a:prstGeom prst="rect">
              <a:avLst/>
            </a:prstGeom>
          </p:spPr>
          <p:txBody>
            <a:bodyPr wrap="none">
              <a:spAutoFit/>
            </a:bodyPr>
            <a:lstStyle/>
            <a:p>
              <a:pPr algn="ctr" fontAlgn="t"/>
              <a:r>
                <a:rPr lang="en-US" sz="1100" dirty="0">
                  <a:latin typeface="Franklin Gothic Medium" panose="020B0603020102020204" pitchFamily="34" charset="0"/>
                </a:rPr>
                <a:t>21%</a:t>
              </a:r>
            </a:p>
            <a:p>
              <a:pPr algn="ctr" fontAlgn="t"/>
              <a:r>
                <a:rPr lang="en-US" sz="800" dirty="0">
                  <a:latin typeface="Franklin Gothic Medium" panose="020B0603020102020204" pitchFamily="34" charset="0"/>
                </a:rPr>
                <a:t>-2.1/-4.0</a:t>
              </a:r>
              <a:endParaRPr lang="en-US" sz="1100" dirty="0">
                <a:latin typeface="Franklin Gothic Medium" panose="020B0603020102020204" pitchFamily="34" charset="0"/>
              </a:endParaRPr>
            </a:p>
          </p:txBody>
        </p:sp>
      </p:grpSp>
      <p:pic>
        <p:nvPicPr>
          <p:cNvPr id="227" name="Picture 226" descr="Icon&#10;&#10;Description automatically generated">
            <a:extLst>
              <a:ext uri="{FF2B5EF4-FFF2-40B4-BE49-F238E27FC236}">
                <a16:creationId xmlns:a16="http://schemas.microsoft.com/office/drawing/2014/main" id="{54B71D0B-4AF4-47FA-9C00-17A322DA399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448622" y="4591408"/>
            <a:ext cx="743893" cy="743893"/>
          </a:xfrm>
          <a:prstGeom prst="rect">
            <a:avLst/>
          </a:prstGeom>
        </p:spPr>
      </p:pic>
      <p:pic>
        <p:nvPicPr>
          <p:cNvPr id="228" name="Picture 227" descr="Icon&#10;&#10;Description automatically generated">
            <a:extLst>
              <a:ext uri="{FF2B5EF4-FFF2-40B4-BE49-F238E27FC236}">
                <a16:creationId xmlns:a16="http://schemas.microsoft.com/office/drawing/2014/main" id="{0EA6E423-5C69-44FC-9D5D-E90F8E43463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716748" y="4625863"/>
            <a:ext cx="736231" cy="736231"/>
          </a:xfrm>
          <a:prstGeom prst="rect">
            <a:avLst/>
          </a:prstGeom>
        </p:spPr>
      </p:pic>
      <p:pic>
        <p:nvPicPr>
          <p:cNvPr id="229" name="Picture 228" descr="Icon&#10;&#10;Description automatically generated">
            <a:extLst>
              <a:ext uri="{FF2B5EF4-FFF2-40B4-BE49-F238E27FC236}">
                <a16:creationId xmlns:a16="http://schemas.microsoft.com/office/drawing/2014/main" id="{FF4AC64A-8142-4CA2-8D6E-EDEDB4BA07EF}"/>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001178" y="4625863"/>
            <a:ext cx="650424" cy="736231"/>
          </a:xfrm>
          <a:prstGeom prst="rect">
            <a:avLst/>
          </a:prstGeom>
        </p:spPr>
      </p:pic>
      <p:graphicFrame>
        <p:nvGraphicFramePr>
          <p:cNvPr id="230" name="Table51">
            <a:extLst>
              <a:ext uri="{FF2B5EF4-FFF2-40B4-BE49-F238E27FC236}">
                <a16:creationId xmlns:a16="http://schemas.microsoft.com/office/drawing/2014/main" id="{D9508AF3-9385-44DD-B730-FFE90C706517}"/>
              </a:ext>
            </a:extLst>
          </p:cNvPr>
          <p:cNvGraphicFramePr>
            <a:graphicFrameLocks noGrp="1"/>
          </p:cNvGraphicFramePr>
          <p:nvPr>
            <p:extLst>
              <p:ext uri="{D42A27DB-BD31-4B8C-83A1-F6EECF244321}">
                <p14:modId xmlns:p14="http://schemas.microsoft.com/office/powerpoint/2010/main" val="1963059850"/>
              </p:ext>
            </p:extLst>
          </p:nvPr>
        </p:nvGraphicFramePr>
        <p:xfrm>
          <a:off x="6892758" y="4138351"/>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sp>
        <p:nvSpPr>
          <p:cNvPr id="4" name="Slide Number Placeholder 3">
            <a:extLst>
              <a:ext uri="{FF2B5EF4-FFF2-40B4-BE49-F238E27FC236}">
                <a16:creationId xmlns:a16="http://schemas.microsoft.com/office/drawing/2014/main" id="{A4B1DCAE-1C87-4F57-9AB4-8D4EDD59C806}"/>
              </a:ext>
            </a:extLst>
          </p:cNvPr>
          <p:cNvSpPr>
            <a:spLocks noGrp="1"/>
          </p:cNvSpPr>
          <p:nvPr>
            <p:ph type="sldNum" sz="quarter" idx="4"/>
          </p:nvPr>
        </p:nvSpPr>
        <p:spPr/>
        <p:txBody>
          <a:bodyPr/>
          <a:lstStyle/>
          <a:p>
            <a:fld id="{A26DCA39-FE7E-4B33-9419-C9BB65BD885E}" type="slidenum">
              <a:rPr lang="en-US" smtClean="0"/>
              <a:t>47</a:t>
            </a:fld>
            <a:endParaRPr lang="en-US"/>
          </a:p>
        </p:txBody>
      </p:sp>
    </p:spTree>
    <p:extLst>
      <p:ext uri="{BB962C8B-B14F-4D97-AF65-F5344CB8AC3E}">
        <p14:creationId xmlns:p14="http://schemas.microsoft.com/office/powerpoint/2010/main" val="2691333283"/>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r>
              <a:rPr lang="en-US" dirty="0"/>
              <a:t> Performance</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605005126"/>
              </p:ext>
            </p:extLst>
          </p:nvPr>
        </p:nvGraphicFramePr>
        <p:xfrm>
          <a:off x="377684" y="1821165"/>
          <a:ext cx="11555016" cy="4594929"/>
        </p:xfrm>
        <a:graphic>
          <a:graphicData uri="http://schemas.openxmlformats.org/drawingml/2006/table">
            <a:tbl>
              <a:tblPr firstRow="1" band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2884">
                <a:tc>
                  <a:txBody>
                    <a:bodyPr/>
                    <a:lstStyle/>
                    <a:p>
                      <a:pPr algn="ctr" fontAlgn="b"/>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76803">
                <a:tc>
                  <a:txBody>
                    <a:bodyPr/>
                    <a:lstStyle/>
                    <a:p>
                      <a:pPr algn="l" fontAlgn="ctr"/>
                      <a:r>
                        <a:rPr lang="en-US" sz="800" b="0" i="0" u="none" strike="noStrike" dirty="0">
                          <a:effectLst/>
                          <a:latin typeface="Franklin Gothic Book" panose="020B0503020102020204" pitchFamily="34" charset="0"/>
                        </a:rPr>
                        <a:t>Total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76803">
                <a:tc>
                  <a:txBody>
                    <a:bodyPr/>
                    <a:lstStyle/>
                    <a:p>
                      <a:pPr algn="l" fontAlgn="ctr"/>
                      <a:r>
                        <a:rPr lang="en-US" sz="800" b="0" i="0" u="none" strike="noStrike" dirty="0">
                          <a:effectLst/>
                          <a:latin typeface="Franklin Gothic Book" panose="020B0503020102020204" pitchFamily="34" charset="0"/>
                        </a:rPr>
                        <a:t>Early Morning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76803">
                <a:tc>
                  <a:txBody>
                    <a:bodyPr/>
                    <a:lstStyle/>
                    <a:p>
                      <a:pPr algn="l" fontAlgn="ctr"/>
                      <a:r>
                        <a:rPr lang="en-US" sz="800" b="0" i="0" u="none" strike="noStrike" dirty="0">
                          <a:effectLst/>
                          <a:latin typeface="Franklin Gothic Book" panose="020B0503020102020204" pitchFamily="34" charset="0"/>
                        </a:rPr>
                        <a:t>Breakfast for One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174324"/>
                  </a:ext>
                </a:extLst>
              </a:tr>
              <a:tr h="276803">
                <a:tc>
                  <a:txBody>
                    <a:bodyPr/>
                    <a:lstStyle/>
                    <a:p>
                      <a:pPr algn="l" fontAlgn="ctr"/>
                      <a:r>
                        <a:rPr lang="en-US" sz="800" b="0" i="0" u="none" strike="noStrike" dirty="0">
                          <a:effectLst/>
                          <a:latin typeface="Franklin Gothic Book" panose="020B0503020102020204" pitchFamily="34" charset="0"/>
                        </a:rPr>
                        <a:t>Family Breakfast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76803">
                <a:tc>
                  <a:txBody>
                    <a:bodyPr/>
                    <a:lstStyle/>
                    <a:p>
                      <a:pPr algn="l" fontAlgn="ctr"/>
                      <a:r>
                        <a:rPr lang="en-US" sz="800" b="0" i="0" u="none" strike="noStrike" dirty="0">
                          <a:effectLst/>
                          <a:latin typeface="Franklin Gothic Book" panose="020B0503020102020204" pitchFamily="34" charset="0"/>
                        </a:rPr>
                        <a:t>Breakfast Work/School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76803">
                <a:tc>
                  <a:txBody>
                    <a:bodyPr/>
                    <a:lstStyle/>
                    <a:p>
                      <a:pPr algn="l" fontAlgn="ctr"/>
                      <a:r>
                        <a:rPr lang="en-US" sz="800" b="0" i="0" u="none" strike="noStrike" dirty="0">
                          <a:effectLst/>
                          <a:latin typeface="Franklin Gothic Book" panose="020B0503020102020204" pitchFamily="34" charset="0"/>
                        </a:rPr>
                        <a:t>Mid Morning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76803">
                <a:tc>
                  <a:txBody>
                    <a:bodyPr/>
                    <a:lstStyle/>
                    <a:p>
                      <a:pPr algn="l" fontAlgn="ctr"/>
                      <a:r>
                        <a:rPr lang="en-US" sz="800" b="0" i="0" u="none" strike="noStrike" dirty="0">
                          <a:effectLst/>
                          <a:latin typeface="Franklin Gothic Book" panose="020B0503020102020204" pitchFamily="34" charset="0"/>
                        </a:rPr>
                        <a:t>Lunch</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76803">
                <a:tc>
                  <a:txBody>
                    <a:bodyPr/>
                    <a:lstStyle/>
                    <a:p>
                      <a:pPr algn="l" fontAlgn="ctr"/>
                      <a:r>
                        <a:rPr lang="en-US" sz="800" b="0" i="0" u="none" strike="noStrike" dirty="0">
                          <a:effectLst/>
                          <a:latin typeface="Franklin Gothic Book" panose="020B0503020102020204" pitchFamily="34" charset="0"/>
                        </a:rPr>
                        <a:t>Lunch Alternative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76803">
                <a:tc>
                  <a:txBody>
                    <a:bodyPr/>
                    <a:lstStyle/>
                    <a:p>
                      <a:pPr algn="l" fontAlgn="ctr"/>
                      <a:r>
                        <a:rPr lang="en-US" sz="800" b="0" i="0" u="none" strike="noStrike" dirty="0">
                          <a:effectLst/>
                          <a:latin typeface="Franklin Gothic Book" panose="020B0503020102020204" pitchFamily="34" charset="0"/>
                        </a:rPr>
                        <a:t>Afternoon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76803">
                <a:tc>
                  <a:txBody>
                    <a:bodyPr/>
                    <a:lstStyle/>
                    <a:p>
                      <a:pPr algn="l" fontAlgn="ctr"/>
                      <a:r>
                        <a:rPr lang="en-US" sz="800" b="0" i="0" u="none" strike="noStrike" dirty="0">
                          <a:effectLst/>
                          <a:latin typeface="Franklin Gothic Book" panose="020B0503020102020204" pitchFamily="34" charset="0"/>
                        </a:rPr>
                        <a:t>After Work/School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76803">
                <a:tc>
                  <a:txBody>
                    <a:bodyPr/>
                    <a:lstStyle/>
                    <a:p>
                      <a:pPr algn="l" fontAlgn="ctr"/>
                      <a:r>
                        <a:rPr lang="en-US" sz="800" b="0" i="0" u="none" strike="noStrike" dirty="0">
                          <a:effectLst/>
                          <a:latin typeface="Franklin Gothic Book" panose="020B0503020102020204" pitchFamily="34" charset="0"/>
                        </a:rPr>
                        <a:t>Evening Me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76803">
                <a:tc>
                  <a:txBody>
                    <a:bodyPr/>
                    <a:lstStyle/>
                    <a:p>
                      <a:pPr algn="l" fontAlgn="ctr"/>
                      <a:r>
                        <a:rPr lang="en-US" sz="800" b="0" i="0" u="none" strike="noStrike" dirty="0">
                          <a:effectLst/>
                          <a:latin typeface="Franklin Gothic Book" panose="020B0503020102020204" pitchFamily="34" charset="0"/>
                        </a:rPr>
                        <a:t>Evening We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9552858"/>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81521353"/>
                  </a:ext>
                </a:extLst>
              </a:tr>
            </a:tbl>
          </a:graphicData>
        </a:graphic>
      </p:graphicFrame>
      <p:graphicFrame>
        <p:nvGraphicFramePr>
          <p:cNvPr id="30" name="Chart1">
            <a:extLst>
              <a:ext uri="{FF2B5EF4-FFF2-40B4-BE49-F238E27FC236}">
                <a16:creationId xmlns:a16="http://schemas.microsoft.com/office/drawing/2014/main" id="{D176DA1F-C839-44CB-BAD7-603823FA3418}"/>
              </a:ext>
            </a:extLst>
          </p:cNvPr>
          <p:cNvGraphicFramePr/>
          <p:nvPr>
            <p:extLst>
              <p:ext uri="{D42A27DB-BD31-4B8C-83A1-F6EECF244321}">
                <p14:modId xmlns:p14="http://schemas.microsoft.com/office/powerpoint/2010/main" val="3023091879"/>
              </p:ext>
            </p:extLst>
          </p:nvPr>
        </p:nvGraphicFramePr>
        <p:xfrm>
          <a:off x="8160334" y="2343983"/>
          <a:ext cx="1741964" cy="4036967"/>
        </p:xfrm>
        <a:graphic>
          <a:graphicData uri="http://schemas.openxmlformats.org/drawingml/2006/chart">
            <c:chart xmlns:c="http://schemas.openxmlformats.org/drawingml/2006/chart" xmlns:r="http://schemas.openxmlformats.org/officeDocument/2006/relationships" r:id="rId4"/>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5">
            <a:extLst>
              <a:ext uri="{28A0092B-C50C-407E-A947-70E740481C1C}">
                <a14:useLocalDpi xmlns:a14="http://schemas.microsoft.com/office/drawing/2010/main"/>
              </a:ext>
            </a:extLst>
          </a:blip>
          <a:stretch>
            <a:fillRect/>
          </a:stretch>
        </p:blipFill>
        <p:spPr>
          <a:xfrm>
            <a:off x="0" y="2272507"/>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8538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8538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85386"/>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1" name="Rectangle 30">
            <a:extLst>
              <a:ext uri="{FF2B5EF4-FFF2-40B4-BE49-F238E27FC236}">
                <a16:creationId xmlns:a16="http://schemas.microsoft.com/office/drawing/2014/main" id="{7D24FBE0-B7F6-4D40-9DF9-FFACF3CF44AD}"/>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2" name="Group 31">
            <a:extLst>
              <a:ext uri="{FF2B5EF4-FFF2-40B4-BE49-F238E27FC236}">
                <a16:creationId xmlns:a16="http://schemas.microsoft.com/office/drawing/2014/main" id="{E494B010-A540-4C1A-994E-855242859A70}"/>
              </a:ext>
            </a:extLst>
          </p:cNvPr>
          <p:cNvGrpSpPr/>
          <p:nvPr/>
        </p:nvGrpSpPr>
        <p:grpSpPr>
          <a:xfrm>
            <a:off x="3692976" y="6453235"/>
            <a:ext cx="6309360" cy="369332"/>
            <a:chOff x="3692976" y="6453235"/>
            <a:chExt cx="6309360" cy="369332"/>
          </a:xfrm>
        </p:grpSpPr>
        <p:sp>
          <p:nvSpPr>
            <p:cNvPr id="33" name="TextBox 32">
              <a:extLst>
                <a:ext uri="{FF2B5EF4-FFF2-40B4-BE49-F238E27FC236}">
                  <a16:creationId xmlns:a16="http://schemas.microsoft.com/office/drawing/2014/main" id="{E0F5CB86-16AC-4071-8D5D-EB340766312A}"/>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4" name="Flowchart: Connector 33">
              <a:extLst>
                <a:ext uri="{FF2B5EF4-FFF2-40B4-BE49-F238E27FC236}">
                  <a16:creationId xmlns:a16="http://schemas.microsoft.com/office/drawing/2014/main" id="{66AC870C-108E-421A-8F8E-330DEFF7B21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Flowchart: Connector 34">
              <a:extLst>
                <a:ext uri="{FF2B5EF4-FFF2-40B4-BE49-F238E27FC236}">
                  <a16:creationId xmlns:a16="http://schemas.microsoft.com/office/drawing/2014/main" id="{065E00DB-0E2B-4EDC-A864-131617BA0FC9}"/>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38" name="Chart2">
            <a:extLst>
              <a:ext uri="{FF2B5EF4-FFF2-40B4-BE49-F238E27FC236}">
                <a16:creationId xmlns:a16="http://schemas.microsoft.com/office/drawing/2014/main" id="{AECD3ECA-4FA0-48B0-8EFA-01B1C11886F2}"/>
              </a:ext>
            </a:extLst>
          </p:cNvPr>
          <p:cNvGraphicFramePr/>
          <p:nvPr>
            <p:extLst>
              <p:ext uri="{D42A27DB-BD31-4B8C-83A1-F6EECF244321}">
                <p14:modId xmlns:p14="http://schemas.microsoft.com/office/powerpoint/2010/main" val="785856022"/>
              </p:ext>
            </p:extLst>
          </p:nvPr>
        </p:nvGraphicFramePr>
        <p:xfrm>
          <a:off x="10090066" y="2329660"/>
          <a:ext cx="1741964" cy="4036967"/>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6440A92B-C540-42BD-B888-BAF195F887D6}"/>
              </a:ext>
            </a:extLst>
          </p:cNvPr>
          <p:cNvSpPr>
            <a:spLocks noGrp="1"/>
          </p:cNvSpPr>
          <p:nvPr>
            <p:ph type="sldNum" sz="quarter" idx="4"/>
          </p:nvPr>
        </p:nvSpPr>
        <p:spPr/>
        <p:txBody>
          <a:bodyPr/>
          <a:lstStyle/>
          <a:p>
            <a:fld id="{A26DCA39-FE7E-4B33-9419-C9BB65BD885E}" type="slidenum">
              <a:rPr lang="en-US" smtClean="0"/>
              <a:t>48</a:t>
            </a:fld>
            <a:endParaRPr lang="en-US"/>
          </a:p>
        </p:txBody>
      </p:sp>
    </p:spTree>
    <p:extLst>
      <p:ext uri="{BB962C8B-B14F-4D97-AF65-F5344CB8AC3E}">
        <p14:creationId xmlns:p14="http://schemas.microsoft.com/office/powerpoint/2010/main" val="1769803421"/>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49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 share</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2749661376"/>
              </p:ext>
            </p:extLst>
          </p:nvPr>
        </p:nvGraphicFramePr>
        <p:xfrm>
          <a:off x="152400" y="1821516"/>
          <a:ext cx="11887196" cy="4639717"/>
        </p:xfrm>
        <a:graphic>
          <a:graphicData uri="http://schemas.openxmlformats.org/drawingml/2006/table">
            <a:tbl>
              <a:tblPr firstRow="1" bandRow="1">
                <a:tableStyleId>{0E3FDE45-AF77-4B5C-9715-49D594BDF05E}</a:tableStyleId>
              </a:tblPr>
              <a:tblGrid>
                <a:gridCol w="1292087">
                  <a:extLst>
                    <a:ext uri="{9D8B030D-6E8A-4147-A177-3AD203B41FA5}">
                      <a16:colId xmlns:a16="http://schemas.microsoft.com/office/drawing/2014/main" val="881002053"/>
                    </a:ext>
                  </a:extLst>
                </a:gridCol>
                <a:gridCol w="556591">
                  <a:extLst>
                    <a:ext uri="{9D8B030D-6E8A-4147-A177-3AD203B41FA5}">
                      <a16:colId xmlns:a16="http://schemas.microsoft.com/office/drawing/2014/main" val="1208518369"/>
                    </a:ext>
                  </a:extLst>
                </a:gridCol>
                <a:gridCol w="808383">
                  <a:extLst>
                    <a:ext uri="{9D8B030D-6E8A-4147-A177-3AD203B41FA5}">
                      <a16:colId xmlns:a16="http://schemas.microsoft.com/office/drawing/2014/main" val="1237135255"/>
                    </a:ext>
                  </a:extLst>
                </a:gridCol>
                <a:gridCol w="685163">
                  <a:extLst>
                    <a:ext uri="{9D8B030D-6E8A-4147-A177-3AD203B41FA5}">
                      <a16:colId xmlns:a16="http://schemas.microsoft.com/office/drawing/2014/main" val="1499619777"/>
                    </a:ext>
                  </a:extLst>
                </a:gridCol>
                <a:gridCol w="712081">
                  <a:extLst>
                    <a:ext uri="{9D8B030D-6E8A-4147-A177-3AD203B41FA5}">
                      <a16:colId xmlns:a16="http://schemas.microsoft.com/office/drawing/2014/main" val="3479004267"/>
                    </a:ext>
                  </a:extLst>
                </a:gridCol>
                <a:gridCol w="712081">
                  <a:extLst>
                    <a:ext uri="{9D8B030D-6E8A-4147-A177-3AD203B41FA5}">
                      <a16:colId xmlns:a16="http://schemas.microsoft.com/office/drawing/2014/main" val="2750460429"/>
                    </a:ext>
                  </a:extLst>
                </a:gridCol>
                <a:gridCol w="712081">
                  <a:extLst>
                    <a:ext uri="{9D8B030D-6E8A-4147-A177-3AD203B41FA5}">
                      <a16:colId xmlns:a16="http://schemas.microsoft.com/office/drawing/2014/main" val="794520846"/>
                    </a:ext>
                  </a:extLst>
                </a:gridCol>
                <a:gridCol w="712081">
                  <a:extLst>
                    <a:ext uri="{9D8B030D-6E8A-4147-A177-3AD203B41FA5}">
                      <a16:colId xmlns:a16="http://schemas.microsoft.com/office/drawing/2014/main" val="3968922060"/>
                    </a:ext>
                  </a:extLst>
                </a:gridCol>
                <a:gridCol w="712081">
                  <a:extLst>
                    <a:ext uri="{9D8B030D-6E8A-4147-A177-3AD203B41FA5}">
                      <a16:colId xmlns:a16="http://schemas.microsoft.com/office/drawing/2014/main" val="1478791964"/>
                    </a:ext>
                  </a:extLst>
                </a:gridCol>
                <a:gridCol w="712081">
                  <a:extLst>
                    <a:ext uri="{9D8B030D-6E8A-4147-A177-3AD203B41FA5}">
                      <a16:colId xmlns:a16="http://schemas.microsoft.com/office/drawing/2014/main" val="2966880700"/>
                    </a:ext>
                  </a:extLst>
                </a:gridCol>
                <a:gridCol w="712081">
                  <a:extLst>
                    <a:ext uri="{9D8B030D-6E8A-4147-A177-3AD203B41FA5}">
                      <a16:colId xmlns:a16="http://schemas.microsoft.com/office/drawing/2014/main" val="3518609017"/>
                    </a:ext>
                  </a:extLst>
                </a:gridCol>
                <a:gridCol w="712081">
                  <a:extLst>
                    <a:ext uri="{9D8B030D-6E8A-4147-A177-3AD203B41FA5}">
                      <a16:colId xmlns:a16="http://schemas.microsoft.com/office/drawing/2014/main" val="4246921918"/>
                    </a:ext>
                  </a:extLst>
                </a:gridCol>
                <a:gridCol w="712081">
                  <a:extLst>
                    <a:ext uri="{9D8B030D-6E8A-4147-A177-3AD203B41FA5}">
                      <a16:colId xmlns:a16="http://schemas.microsoft.com/office/drawing/2014/main" val="2984274023"/>
                    </a:ext>
                  </a:extLst>
                </a:gridCol>
                <a:gridCol w="712081">
                  <a:extLst>
                    <a:ext uri="{9D8B030D-6E8A-4147-A177-3AD203B41FA5}">
                      <a16:colId xmlns:a16="http://schemas.microsoft.com/office/drawing/2014/main" val="2594676584"/>
                    </a:ext>
                  </a:extLst>
                </a:gridCol>
                <a:gridCol w="712081">
                  <a:extLst>
                    <a:ext uri="{9D8B030D-6E8A-4147-A177-3AD203B41FA5}">
                      <a16:colId xmlns:a16="http://schemas.microsoft.com/office/drawing/2014/main" val="1375794648"/>
                    </a:ext>
                  </a:extLst>
                </a:gridCol>
                <a:gridCol w="712081">
                  <a:extLst>
                    <a:ext uri="{9D8B030D-6E8A-4147-A177-3AD203B41FA5}">
                      <a16:colId xmlns:a16="http://schemas.microsoft.com/office/drawing/2014/main" val="3823402466"/>
                    </a:ext>
                  </a:extLst>
                </a:gridCol>
              </a:tblGrid>
              <a:tr h="427550">
                <a:tc>
                  <a:txBody>
                    <a:bodyPr/>
                    <a:lstStyle/>
                    <a:p>
                      <a:pPr algn="ctr"/>
                      <a:r>
                        <a:rPr lang="en-US" sz="900" b="0" kern="1200" dirty="0">
                          <a:solidFill>
                            <a:schemeClr val="tx1"/>
                          </a:solidFill>
                          <a:latin typeface="+mn-lt"/>
                          <a:ea typeface="+mn-ea"/>
                          <a:cs typeface="+mn-cs"/>
                        </a:rPr>
                        <a:t>Share </a:t>
                      </a:r>
                      <a:r>
                        <a:rPr lang="en-US" sz="900" b="0" kern="1200" dirty="0" err="1">
                          <a:solidFill>
                            <a:schemeClr val="tx1"/>
                          </a:solidFill>
                          <a:latin typeface="+mn-lt"/>
                          <a:ea typeface="+mn-ea"/>
                          <a:cs typeface="+mn-cs"/>
                        </a:rPr>
                        <a:t>Chg</a:t>
                      </a:r>
                      <a:r>
                        <a:rPr lang="en-US" sz="900" b="0" kern="1200" dirty="0">
                          <a:solidFill>
                            <a:schemeClr val="tx1"/>
                          </a:solidFill>
                          <a:latin typeface="+mn-lt"/>
                          <a:ea typeface="+mn-ea"/>
                          <a:cs typeface="+mn-cs"/>
                        </a:rPr>
                        <a:t> YA /2 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Prepared Breakfast Food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Frozen Breakfast Food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Cereal</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221693">
                <a:tc>
                  <a:txBody>
                    <a:bodyPr/>
                    <a:lstStyle/>
                    <a:p>
                      <a:pPr algn="l" fontAlgn="b"/>
                      <a:r>
                        <a:rPr lang="en-US" sz="800" b="0" i="0" u="none" strike="noStrike">
                          <a:solidFill>
                            <a:srgbClr val="000000"/>
                          </a:solidFill>
                          <a:effectLst/>
                          <a:latin typeface="Franklin Gothic Book" panose="020B0503020102020204" pitchFamily="34" charset="0"/>
                        </a:rPr>
                        <a:t>Bread/Bakery</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221693">
                <a:tc>
                  <a:txBody>
                    <a:bodyPr/>
                    <a:lstStyle/>
                    <a:p>
                      <a:pPr algn="l" fontAlgn="b"/>
                      <a:r>
                        <a:rPr lang="en-US" sz="800" b="0" i="0" u="none" strike="noStrike">
                          <a:solidFill>
                            <a:srgbClr val="000000"/>
                          </a:solidFill>
                          <a:effectLst/>
                          <a:latin typeface="Franklin Gothic Book" panose="020B0503020102020204" pitchFamily="34" charset="0"/>
                        </a:rPr>
                        <a:t>Yogurt/Cheese</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Fruits and Veggies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221693">
                <a:tc>
                  <a:txBody>
                    <a:bodyPr/>
                    <a:lstStyle/>
                    <a:p>
                      <a:pPr algn="l" fontAlgn="b"/>
                      <a:r>
                        <a:rPr lang="en-US" sz="800" b="0" i="0" u="none" strike="noStrike">
                          <a:solidFill>
                            <a:srgbClr val="000000"/>
                          </a:solidFill>
                          <a:effectLst/>
                          <a:latin typeface="Franklin Gothic Book" panose="020B0503020102020204" pitchFamily="34" charset="0"/>
                        </a:rPr>
                        <a:t>Salty/Savory Snacks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221693">
                <a:tc>
                  <a:txBody>
                    <a:bodyPr/>
                    <a:lstStyle/>
                    <a:p>
                      <a:pPr algn="l" fontAlgn="b"/>
                      <a:r>
                        <a:rPr lang="en-US" sz="800" b="0" i="0" u="none" strike="noStrike">
                          <a:solidFill>
                            <a:srgbClr val="000000"/>
                          </a:solidFill>
                          <a:effectLst/>
                          <a:latin typeface="Franklin Gothic Book" panose="020B0503020102020204" pitchFamily="34" charset="0"/>
                        </a:rPr>
                        <a:t>Meat Snacks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221693">
                <a:tc>
                  <a:txBody>
                    <a:bodyPr/>
                    <a:lstStyle/>
                    <a:p>
                      <a:pPr algn="l" fontAlgn="b"/>
                      <a:r>
                        <a:rPr lang="en-US" sz="800" b="0" i="0" u="none" strike="noStrike">
                          <a:solidFill>
                            <a:srgbClr val="000000"/>
                          </a:solidFill>
                          <a:effectLst/>
                          <a:latin typeface="Franklin Gothic Book" panose="020B0503020102020204" pitchFamily="34" charset="0"/>
                        </a:rPr>
                        <a:t>Nuts/Seeds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221693">
                <a:tc>
                  <a:txBody>
                    <a:bodyPr/>
                    <a:lstStyle/>
                    <a:p>
                      <a:pPr algn="l" fontAlgn="b"/>
                      <a:r>
                        <a:rPr lang="en-US" sz="800" b="0" i="0" u="none" strike="noStrike">
                          <a:solidFill>
                            <a:srgbClr val="000000"/>
                          </a:solidFill>
                          <a:effectLst/>
                          <a:latin typeface="Franklin Gothic Book" panose="020B0503020102020204" pitchFamily="34" charset="0"/>
                        </a:rPr>
                        <a:t>Crackers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r h="221693">
                <a:tc>
                  <a:txBody>
                    <a:bodyPr/>
                    <a:lstStyle/>
                    <a:p>
                      <a:pPr algn="l" fontAlgn="b"/>
                      <a:r>
                        <a:rPr lang="en-US" sz="800" b="0" i="0" u="none" strike="noStrike">
                          <a:solidFill>
                            <a:srgbClr val="000000"/>
                          </a:solidFill>
                          <a:effectLst/>
                          <a:latin typeface="Franklin Gothic Book" panose="020B0503020102020204" pitchFamily="34" charset="0"/>
                        </a:rPr>
                        <a:t>Cookies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Bars/Bites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75324264"/>
                  </a:ext>
                </a:extLst>
              </a:tr>
              <a:tr h="221693">
                <a:tc>
                  <a:txBody>
                    <a:bodyPr/>
                    <a:lstStyle/>
                    <a:p>
                      <a:pPr algn="l" fontAlgn="b"/>
                      <a:r>
                        <a:rPr lang="en-US" sz="800" b="0" i="0" u="none" strike="noStrike">
                          <a:solidFill>
                            <a:srgbClr val="000000"/>
                          </a:solidFill>
                          <a:effectLst/>
                          <a:latin typeface="Franklin Gothic Book" panose="020B0503020102020204" pitchFamily="34" charset="0"/>
                        </a:rPr>
                        <a:t>Sweets/Candy</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53775477"/>
                  </a:ext>
                </a:extLst>
              </a:tr>
              <a:tr h="221693">
                <a:tc>
                  <a:txBody>
                    <a:bodyPr/>
                    <a:lstStyle/>
                    <a:p>
                      <a:pPr algn="l" fontAlgn="b"/>
                      <a:r>
                        <a:rPr lang="en-US" sz="800" b="0" i="0" u="none" strike="noStrike">
                          <a:solidFill>
                            <a:srgbClr val="000000"/>
                          </a:solidFill>
                          <a:effectLst/>
                          <a:latin typeface="Franklin Gothic Book" panose="020B0503020102020204" pitchFamily="34" charset="0"/>
                        </a:rPr>
                        <a:t>Dessert Items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31549550"/>
                  </a:ext>
                </a:extLst>
              </a:tr>
              <a:tr h="221693">
                <a:tc>
                  <a:txBody>
                    <a:bodyPr/>
                    <a:lstStyle/>
                    <a:p>
                      <a:pPr algn="l" fontAlgn="b"/>
                      <a:r>
                        <a:rPr lang="en-US" sz="800" b="0" i="0" u="none" strike="noStrike">
                          <a:solidFill>
                            <a:srgbClr val="000000"/>
                          </a:solidFill>
                          <a:effectLst/>
                          <a:latin typeface="Franklin Gothic Book" panose="020B0503020102020204" pitchFamily="34" charset="0"/>
                        </a:rPr>
                        <a:t>Sweet Baked Items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23623752"/>
                  </a:ext>
                </a:extLst>
              </a:tr>
              <a:tr h="221693">
                <a:tc>
                  <a:txBody>
                    <a:bodyPr/>
                    <a:lstStyle/>
                    <a:p>
                      <a:pPr algn="l" fontAlgn="b"/>
                      <a:r>
                        <a:rPr lang="en-US" sz="800" b="0" i="0" u="none" strike="noStrike">
                          <a:solidFill>
                            <a:srgbClr val="000000"/>
                          </a:solidFill>
                          <a:effectLst/>
                          <a:latin typeface="Franklin Gothic Book" panose="020B0503020102020204" pitchFamily="34" charset="0"/>
                        </a:rPr>
                        <a:t>Packaged Frozen Entrees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43061030"/>
                  </a:ext>
                </a:extLst>
              </a:tr>
              <a:tr h="221693">
                <a:tc>
                  <a:txBody>
                    <a:bodyPr/>
                    <a:lstStyle/>
                    <a:p>
                      <a:pPr algn="l" fontAlgn="b"/>
                      <a:r>
                        <a:rPr lang="en-US" sz="800" b="0" i="0" u="none" strike="noStrike">
                          <a:solidFill>
                            <a:srgbClr val="000000"/>
                          </a:solidFill>
                          <a:effectLst/>
                          <a:latin typeface="Franklin Gothic Book" panose="020B0503020102020204" pitchFamily="34" charset="0"/>
                        </a:rPr>
                        <a:t>Main Meal Foods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00204338"/>
                  </a:ext>
                </a:extLst>
              </a:tr>
              <a:tr h="221693">
                <a:tc>
                  <a:txBody>
                    <a:bodyPr/>
                    <a:lstStyle/>
                    <a:p>
                      <a:pPr algn="l" fontAlgn="b"/>
                      <a:r>
                        <a:rPr lang="en-US" sz="800" b="0" i="0" u="none" strike="noStrike">
                          <a:solidFill>
                            <a:srgbClr val="000000"/>
                          </a:solidFill>
                          <a:effectLst/>
                          <a:latin typeface="Franklin Gothic Book" panose="020B0503020102020204" pitchFamily="34" charset="0"/>
                        </a:rPr>
                        <a:t>Nutritional Drinks/Smoothies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32422888"/>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Beverages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81444594"/>
                  </a:ext>
                </a:extLst>
              </a:tr>
            </a:tbl>
          </a:graphicData>
        </a:graphic>
      </p:graphicFrame>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0" y="2240980"/>
            <a:ext cx="12039600" cy="45719"/>
          </a:xfrm>
          <a:prstGeom prst="rect">
            <a:avLst/>
          </a:prstGeom>
        </p:spPr>
      </p:pic>
      <p:grpSp>
        <p:nvGrpSpPr>
          <p:cNvPr id="19" name="Group 18">
            <a:extLst>
              <a:ext uri="{FF2B5EF4-FFF2-40B4-BE49-F238E27FC236}">
                <a16:creationId xmlns:a16="http://schemas.microsoft.com/office/drawing/2014/main" id="{87B80787-AAD8-45C2-B313-F80F8D1E0F7C}"/>
              </a:ext>
            </a:extLst>
          </p:cNvPr>
          <p:cNvGrpSpPr/>
          <p:nvPr/>
        </p:nvGrpSpPr>
        <p:grpSpPr>
          <a:xfrm>
            <a:off x="3732881" y="6559721"/>
            <a:ext cx="6309360" cy="230832"/>
            <a:chOff x="3732881" y="6559721"/>
            <a:chExt cx="6309360" cy="230832"/>
          </a:xfrm>
        </p:grpSpPr>
        <p:sp>
          <p:nvSpPr>
            <p:cNvPr id="20" name="TextBox 19">
              <a:extLst>
                <a:ext uri="{FF2B5EF4-FFF2-40B4-BE49-F238E27FC236}">
                  <a16:creationId xmlns:a16="http://schemas.microsoft.com/office/drawing/2014/main" id="{4A0E58B5-51AD-461E-8AA8-BB937EDCBAFF}"/>
                </a:ext>
              </a:extLst>
            </p:cNvPr>
            <p:cNvSpPr txBox="1"/>
            <p:nvPr/>
          </p:nvSpPr>
          <p:spPr>
            <a:xfrm>
              <a:off x="3732881" y="6559721"/>
              <a:ext cx="6309360" cy="230832"/>
            </a:xfrm>
            <a:prstGeom prst="rect">
              <a:avLst/>
            </a:prstGeom>
            <a:noFill/>
          </p:spPr>
          <p:txBody>
            <a:bodyPr wrap="square" rtlCol="0">
              <a:spAutoFit/>
            </a:bodyPr>
            <a:lstStyle/>
            <a:p>
              <a:pPr lvl="0">
                <a:defRPr/>
              </a:pPr>
              <a:r>
                <a:rPr lang="en-US" sz="900" dirty="0">
                  <a:solidFill>
                    <a:prstClr val="black">
                      <a:lumMod val="50000"/>
                      <a:lumOff val="50000"/>
                    </a:prstClr>
                  </a:solidFill>
                </a:rPr>
                <a:t>Measure: Category Share of Occasion | Change Vs year ago , Change Vs 2 year ago       Positive       Negative  </a:t>
              </a:r>
            </a:p>
          </p:txBody>
        </p:sp>
        <p:sp>
          <p:nvSpPr>
            <p:cNvPr id="21" name="Flowchart: Connector 20">
              <a:extLst>
                <a:ext uri="{FF2B5EF4-FFF2-40B4-BE49-F238E27FC236}">
                  <a16:creationId xmlns:a16="http://schemas.microsoft.com/office/drawing/2014/main" id="{15D56C1C-CF97-4F43-A269-AEA5F9C77701}"/>
                </a:ext>
              </a:extLst>
            </p:cNvPr>
            <p:cNvSpPr/>
            <p:nvPr/>
          </p:nvSpPr>
          <p:spPr>
            <a:xfrm>
              <a:off x="8181479" y="6607348"/>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Flowchart: Connector 21">
              <a:extLst>
                <a:ext uri="{FF2B5EF4-FFF2-40B4-BE49-F238E27FC236}">
                  <a16:creationId xmlns:a16="http://schemas.microsoft.com/office/drawing/2014/main" id="{3C7EB5CA-3D79-428D-B14B-F87EB759FBF8}"/>
                </a:ext>
              </a:extLst>
            </p:cNvPr>
            <p:cNvSpPr/>
            <p:nvPr/>
          </p:nvSpPr>
          <p:spPr>
            <a:xfrm>
              <a:off x="8803111" y="6607348"/>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3" name="Chart1">
            <a:extLst>
              <a:ext uri="{FF2B5EF4-FFF2-40B4-BE49-F238E27FC236}">
                <a16:creationId xmlns:a16="http://schemas.microsoft.com/office/drawing/2014/main" id="{25DB9DA3-FE52-4A09-80CC-8B88D7AF1C98}"/>
              </a:ext>
            </a:extLst>
          </p:cNvPr>
          <p:cNvGraphicFramePr/>
          <p:nvPr>
            <p:extLst>
              <p:ext uri="{D42A27DB-BD31-4B8C-83A1-F6EECF244321}">
                <p14:modId xmlns:p14="http://schemas.microsoft.com/office/powerpoint/2010/main" val="1989399064"/>
              </p:ext>
            </p:extLst>
          </p:nvPr>
        </p:nvGraphicFramePr>
        <p:xfrm>
          <a:off x="1380338" y="1030288"/>
          <a:ext cx="10552365" cy="893962"/>
        </p:xfrm>
        <a:graphic>
          <a:graphicData uri="http://schemas.openxmlformats.org/drawingml/2006/chart">
            <c:chart xmlns:c="http://schemas.openxmlformats.org/drawingml/2006/chart" xmlns:r="http://schemas.openxmlformats.org/officeDocument/2006/relationships" r:id="rId4"/>
          </a:graphicData>
        </a:graphic>
      </p:graphicFrame>
      <p:sp>
        <p:nvSpPr>
          <p:cNvPr id="4" name="Slide Number Placeholder 3">
            <a:extLst>
              <a:ext uri="{FF2B5EF4-FFF2-40B4-BE49-F238E27FC236}">
                <a16:creationId xmlns:a16="http://schemas.microsoft.com/office/drawing/2014/main" id="{6BA7FAF0-036E-4970-8D06-ACD131EE497A}"/>
              </a:ext>
            </a:extLst>
          </p:cNvPr>
          <p:cNvSpPr>
            <a:spLocks noGrp="1"/>
          </p:cNvSpPr>
          <p:nvPr>
            <p:ph type="sldNum" sz="quarter" idx="4"/>
          </p:nvPr>
        </p:nvSpPr>
        <p:spPr/>
        <p:txBody>
          <a:bodyPr/>
          <a:lstStyle/>
          <a:p>
            <a:fld id="{A26DCA39-FE7E-4B33-9419-C9BB65BD885E}" type="slidenum">
              <a:rPr lang="en-US" smtClean="0"/>
              <a:t>49</a:t>
            </a:fld>
            <a:endParaRPr lang="en-US"/>
          </a:p>
        </p:txBody>
      </p:sp>
    </p:spTree>
    <p:extLst>
      <p:ext uri="{BB962C8B-B14F-4D97-AF65-F5344CB8AC3E}">
        <p14:creationId xmlns:p14="http://schemas.microsoft.com/office/powerpoint/2010/main" val="2667931682"/>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FA7E7A-0389-4278-BB80-FF1D89858A9B}"/>
              </a:ext>
            </a:extLst>
          </p:cNvPr>
          <p:cNvSpPr/>
          <p:nvPr/>
        </p:nvSpPr>
        <p:spPr>
          <a:xfrm>
            <a:off x="0" y="1199965"/>
            <a:ext cx="12192000" cy="95911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Arial"/>
            </a:endParaRPr>
          </a:p>
        </p:txBody>
      </p:sp>
      <p:pic>
        <p:nvPicPr>
          <p:cNvPr id="11" name="Picture 10"/>
          <p:cNvPicPr>
            <a:picLocks noChangeAspect="1"/>
          </p:cNvPicPr>
          <p:nvPr/>
        </p:nvPicPr>
        <p:blipFill>
          <a:blip r:embed="rId3"/>
          <a:stretch>
            <a:fillRect/>
          </a:stretch>
        </p:blipFill>
        <p:spPr>
          <a:xfrm flipH="1">
            <a:off x="4992331" y="2267049"/>
            <a:ext cx="7199669" cy="4051450"/>
          </a:xfrm>
          <a:prstGeom prst="rect">
            <a:avLst/>
          </a:prstGeom>
        </p:spPr>
      </p:pic>
      <p:sp>
        <p:nvSpPr>
          <p:cNvPr id="5" name="Title 1"/>
          <p:cNvSpPr txBox="1"/>
          <p:nvPr/>
        </p:nvSpPr>
        <p:spPr>
          <a:xfrm>
            <a:off x="404725" y="1200983"/>
            <a:ext cx="11401793" cy="946057"/>
          </a:xfrm>
          <a:prstGeom prst="rect">
            <a:avLst/>
          </a:prstGeom>
          <a:noFill/>
        </p:spPr>
        <p:txBody>
          <a:bodyPr vert="horz" wrap="square"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white"/>
                </a:solidFill>
                <a:effectLst/>
                <a:uLnTx/>
                <a:uFillTx/>
                <a:latin typeface="Franklin Gothic Book" panose="020B0503020102020204" pitchFamily="34" charset="0"/>
                <a:ea typeface="+mj-ea"/>
                <a:cs typeface="Arial"/>
              </a:rPr>
              <a:t>Establish an enterprise-wide, standardized continuous tracker of eating occasions within our core markets inclusive of brands, categories, channels and retailers</a:t>
            </a:r>
          </a:p>
        </p:txBody>
      </p:sp>
      <p:sp>
        <p:nvSpPr>
          <p:cNvPr id="9" name="Rectangle 20"/>
          <p:cNvSpPr/>
          <p:nvPr/>
        </p:nvSpPr>
        <p:spPr>
          <a:xfrm flipH="1">
            <a:off x="4992330" y="2259657"/>
            <a:ext cx="3153920" cy="4066235"/>
          </a:xfrm>
          <a:prstGeom prst="rect">
            <a:avLst/>
          </a:prstGeom>
          <a:gradFill flip="none" rotWithShape="1">
            <a:gsLst>
              <a:gs pos="0">
                <a:schemeClr val="bg1">
                  <a:alpha val="0"/>
                </a:schemeClr>
              </a:gs>
              <a:gs pos="10000">
                <a:schemeClr val="bg1">
                  <a:alpha val="50000"/>
                </a:schemeClr>
              </a:gs>
              <a:gs pos="60000">
                <a:srgbClr val="FFFFFF">
                  <a:alpha val="80000"/>
                </a:srgbClr>
              </a:gs>
              <a:gs pos="30000">
                <a:schemeClr val="bg1">
                  <a:alpha val="60000"/>
                </a:schemeClr>
              </a:gs>
              <a:gs pos="100000">
                <a:schemeClr val="bg1"/>
              </a:gs>
            </a:gsLst>
            <a:lin ang="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a:ea typeface="+mn-ea"/>
              <a:cs typeface="Arial"/>
            </a:endParaRPr>
          </a:p>
        </p:txBody>
      </p:sp>
      <p:sp>
        <p:nvSpPr>
          <p:cNvPr id="15" name="Title 1"/>
          <p:cNvSpPr txBox="1"/>
          <p:nvPr/>
        </p:nvSpPr>
        <p:spPr>
          <a:xfrm>
            <a:off x="269365" y="3323278"/>
            <a:ext cx="4722964" cy="193899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Franklin Gothic Medium Cond"/>
                <a:ea typeface="+mj-ea"/>
                <a:cs typeface="Arial"/>
              </a:rPr>
              <a:t>In order to unlock the power of occasions, Landmark captures all </a:t>
            </a:r>
            <a:r>
              <a:rPr kumimoji="0" lang="en-US" altLang="en-US" sz="2000" b="1" i="0" u="none" strike="noStrike" kern="1200" cap="none" spc="0" normalizeH="0" baseline="0" noProof="0">
                <a:ln>
                  <a:noFill/>
                </a:ln>
                <a:solidFill>
                  <a:srgbClr val="DB1348"/>
                </a:solidFill>
                <a:effectLst/>
                <a:uLnTx/>
                <a:uFillTx/>
                <a:latin typeface="Franklin Gothic Medium Cond"/>
                <a:ea typeface="+mj-ea"/>
                <a:cs typeface="Arial"/>
              </a:rPr>
              <a:t>5W’s defining the situational context associated with consumption </a:t>
            </a:r>
            <a:r>
              <a:rPr kumimoji="0" lang="en-US" altLang="en-US" sz="2000" b="0" i="0" u="none" strike="noStrike" kern="1200" cap="none" spc="0" normalizeH="0" baseline="0" noProof="0">
                <a:ln>
                  <a:noFill/>
                </a:ln>
                <a:solidFill>
                  <a:prstClr val="black"/>
                </a:solidFill>
                <a:effectLst/>
                <a:uLnTx/>
                <a:uFillTx/>
                <a:latin typeface="Franklin Gothic Medium Cond"/>
                <a:ea typeface="+mj-ea"/>
                <a:cs typeface="Arial"/>
              </a:rPr>
              <a:t>and</a:t>
            </a:r>
            <a:r>
              <a:rPr kumimoji="0" lang="en-US" altLang="en-US" sz="2000" b="0" i="0" u="none" strike="noStrike" kern="1200" cap="none" spc="0" normalizeH="0" baseline="0" noProof="0">
                <a:ln>
                  <a:noFill/>
                </a:ln>
                <a:solidFill>
                  <a:prstClr val="black">
                    <a:lumMod val="50000"/>
                    <a:lumOff val="50000"/>
                  </a:prstClr>
                </a:solidFill>
                <a:effectLst/>
                <a:uLnTx/>
                <a:uFillTx/>
                <a:latin typeface="Franklin Gothic Medium Cond"/>
                <a:ea typeface="+mj-ea"/>
                <a:cs typeface="Arial"/>
              </a:rPr>
              <a:t> </a:t>
            </a:r>
            <a:r>
              <a:rPr kumimoji="0" lang="en-US" altLang="en-US" sz="2000" b="1" i="0" u="none" strike="noStrike" kern="1200" cap="none" spc="0" normalizeH="0" baseline="0" noProof="0">
                <a:ln>
                  <a:noFill/>
                </a:ln>
                <a:solidFill>
                  <a:srgbClr val="DB1348"/>
                </a:solidFill>
                <a:effectLst/>
                <a:uLnTx/>
                <a:uFillTx/>
                <a:latin typeface="Franklin Gothic Medium Cond"/>
                <a:ea typeface="+mj-ea"/>
                <a:cs typeface="Arial"/>
              </a:rPr>
              <a:t>factors associated with purchase</a:t>
            </a:r>
            <a:r>
              <a:rPr kumimoji="0" lang="en-US" altLang="en-US" sz="2000" b="0" i="0" u="none" strike="noStrike" kern="1200" cap="none" spc="0" normalizeH="0" baseline="0" noProof="0">
                <a:ln>
                  <a:noFill/>
                </a:ln>
                <a:solidFill>
                  <a:prstClr val="black"/>
                </a:solidFill>
                <a:effectLst/>
                <a:uLnTx/>
                <a:uFillTx/>
                <a:latin typeface="Franklin Gothic Medium Cond"/>
                <a:ea typeface="+mj-ea"/>
                <a:cs typeface="Arial"/>
              </a:rPr>
              <a:t>, allowing us to entice buyers when they are most motivated and receptive to buy.</a:t>
            </a:r>
          </a:p>
        </p:txBody>
      </p:sp>
      <p:sp>
        <p:nvSpPr>
          <p:cNvPr id="8" name="Title 4">
            <a:extLst>
              <a:ext uri="{FF2B5EF4-FFF2-40B4-BE49-F238E27FC236}">
                <a16:creationId xmlns:a16="http://schemas.microsoft.com/office/drawing/2014/main" id="{5BA32DA3-D30D-4EE2-83A8-A4623125514A}"/>
              </a:ext>
            </a:extLst>
          </p:cNvPr>
          <p:cNvSpPr txBox="1"/>
          <p:nvPr/>
        </p:nvSpPr>
        <p:spPr>
          <a:xfrm>
            <a:off x="121643" y="311588"/>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a:ln>
                  <a:noFill/>
                </a:ln>
                <a:solidFill>
                  <a:srgbClr val="DB1348"/>
                </a:solidFill>
                <a:effectLst/>
                <a:uLnTx/>
                <a:uFillTx/>
                <a:latin typeface="Franklin Gothic Medium Cond"/>
                <a:ea typeface="+mj-ea"/>
                <a:cs typeface="Arial"/>
              </a:rPr>
              <a:t>Project Objective</a:t>
            </a:r>
            <a:endParaRPr kumimoji="0" lang="en-US" sz="2000" b="0" i="0" u="none" strike="noStrike" kern="1200" cap="none" spc="0" normalizeH="0" baseline="0" noProof="0">
              <a:ln>
                <a:noFill/>
              </a:ln>
              <a:solidFill>
                <a:srgbClr val="DB1348"/>
              </a:solidFill>
              <a:effectLst/>
              <a:uLnTx/>
              <a:uFillTx/>
              <a:latin typeface="Franklin Gothic Medium Cond"/>
              <a:ea typeface="+mj-ea"/>
              <a:cs typeface="Arial"/>
            </a:endParaRPr>
          </a:p>
        </p:txBody>
      </p:sp>
      <p:sp>
        <p:nvSpPr>
          <p:cNvPr id="3" name="Slide Number Placeholder 2">
            <a:extLst>
              <a:ext uri="{FF2B5EF4-FFF2-40B4-BE49-F238E27FC236}">
                <a16:creationId xmlns:a16="http://schemas.microsoft.com/office/drawing/2014/main" id="{2D016242-9428-4FF6-A6C3-CA08B3399F5C}"/>
              </a:ext>
            </a:extLst>
          </p:cNvPr>
          <p:cNvSpPr>
            <a:spLocks noGrp="1"/>
          </p:cNvSpPr>
          <p:nvPr>
            <p:ph type="sldNum" sz="quarter" idx="4"/>
          </p:nvPr>
        </p:nvSpPr>
        <p:spPr/>
        <p:txBody>
          <a:bodyPr/>
          <a:lstStyle/>
          <a:p>
            <a:fld id="{A26DCA39-FE7E-4B33-9419-C9BB65BD885E}" type="slidenum">
              <a:rPr lang="en-US" smtClean="0"/>
              <a:t>5</a:t>
            </a:fld>
            <a:endParaRPr lang="en-US"/>
          </a:p>
        </p:txBody>
      </p:sp>
    </p:spTree>
    <p:extLst>
      <p:ext uri="{BB962C8B-B14F-4D97-AF65-F5344CB8AC3E}">
        <p14:creationId xmlns:p14="http://schemas.microsoft.com/office/powerpoint/2010/main" val="3407427973"/>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Category AOPC</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3461138080"/>
              </p:ext>
            </p:extLst>
          </p:nvPr>
        </p:nvGraphicFramePr>
        <p:xfrm>
          <a:off x="152402" y="1163661"/>
          <a:ext cx="12002332" cy="4405783"/>
        </p:xfrm>
        <a:graphic>
          <a:graphicData uri="http://schemas.openxmlformats.org/drawingml/2006/table">
            <a:tbl>
              <a:tblPr firstRow="1" bandRow="1">
                <a:tableStyleId>{0E3FDE45-AF77-4B5C-9715-49D594BDF05E}</a:tableStyleId>
              </a:tblPr>
              <a:tblGrid>
                <a:gridCol w="1490869">
                  <a:extLst>
                    <a:ext uri="{9D8B030D-6E8A-4147-A177-3AD203B41FA5}">
                      <a16:colId xmlns:a16="http://schemas.microsoft.com/office/drawing/2014/main" val="881002053"/>
                    </a:ext>
                  </a:extLst>
                </a:gridCol>
                <a:gridCol w="445771">
                  <a:extLst>
                    <a:ext uri="{9D8B030D-6E8A-4147-A177-3AD203B41FA5}">
                      <a16:colId xmlns:a16="http://schemas.microsoft.com/office/drawing/2014/main" val="1208518369"/>
                    </a:ext>
                  </a:extLst>
                </a:gridCol>
                <a:gridCol w="718978">
                  <a:extLst>
                    <a:ext uri="{9D8B030D-6E8A-4147-A177-3AD203B41FA5}">
                      <a16:colId xmlns:a16="http://schemas.microsoft.com/office/drawing/2014/main" val="1237135255"/>
                    </a:ext>
                  </a:extLst>
                </a:gridCol>
                <a:gridCol w="718978">
                  <a:extLst>
                    <a:ext uri="{9D8B030D-6E8A-4147-A177-3AD203B41FA5}">
                      <a16:colId xmlns:a16="http://schemas.microsoft.com/office/drawing/2014/main" val="1499619777"/>
                    </a:ext>
                  </a:extLst>
                </a:gridCol>
                <a:gridCol w="718978">
                  <a:extLst>
                    <a:ext uri="{9D8B030D-6E8A-4147-A177-3AD203B41FA5}">
                      <a16:colId xmlns:a16="http://schemas.microsoft.com/office/drawing/2014/main" val="3479004267"/>
                    </a:ext>
                  </a:extLst>
                </a:gridCol>
                <a:gridCol w="718978">
                  <a:extLst>
                    <a:ext uri="{9D8B030D-6E8A-4147-A177-3AD203B41FA5}">
                      <a16:colId xmlns:a16="http://schemas.microsoft.com/office/drawing/2014/main" val="2750460429"/>
                    </a:ext>
                  </a:extLst>
                </a:gridCol>
                <a:gridCol w="718978">
                  <a:extLst>
                    <a:ext uri="{9D8B030D-6E8A-4147-A177-3AD203B41FA5}">
                      <a16:colId xmlns:a16="http://schemas.microsoft.com/office/drawing/2014/main" val="794520846"/>
                    </a:ext>
                  </a:extLst>
                </a:gridCol>
                <a:gridCol w="718978">
                  <a:extLst>
                    <a:ext uri="{9D8B030D-6E8A-4147-A177-3AD203B41FA5}">
                      <a16:colId xmlns:a16="http://schemas.microsoft.com/office/drawing/2014/main" val="3968922060"/>
                    </a:ext>
                  </a:extLst>
                </a:gridCol>
                <a:gridCol w="718978">
                  <a:extLst>
                    <a:ext uri="{9D8B030D-6E8A-4147-A177-3AD203B41FA5}">
                      <a16:colId xmlns:a16="http://schemas.microsoft.com/office/drawing/2014/main" val="1478791964"/>
                    </a:ext>
                  </a:extLst>
                </a:gridCol>
                <a:gridCol w="718978">
                  <a:extLst>
                    <a:ext uri="{9D8B030D-6E8A-4147-A177-3AD203B41FA5}">
                      <a16:colId xmlns:a16="http://schemas.microsoft.com/office/drawing/2014/main" val="2966880700"/>
                    </a:ext>
                  </a:extLst>
                </a:gridCol>
                <a:gridCol w="718978">
                  <a:extLst>
                    <a:ext uri="{9D8B030D-6E8A-4147-A177-3AD203B41FA5}">
                      <a16:colId xmlns:a16="http://schemas.microsoft.com/office/drawing/2014/main" val="3518609017"/>
                    </a:ext>
                  </a:extLst>
                </a:gridCol>
                <a:gridCol w="718978">
                  <a:extLst>
                    <a:ext uri="{9D8B030D-6E8A-4147-A177-3AD203B41FA5}">
                      <a16:colId xmlns:a16="http://schemas.microsoft.com/office/drawing/2014/main" val="4246921918"/>
                    </a:ext>
                  </a:extLst>
                </a:gridCol>
                <a:gridCol w="718978">
                  <a:extLst>
                    <a:ext uri="{9D8B030D-6E8A-4147-A177-3AD203B41FA5}">
                      <a16:colId xmlns:a16="http://schemas.microsoft.com/office/drawing/2014/main" val="2984274023"/>
                    </a:ext>
                  </a:extLst>
                </a:gridCol>
                <a:gridCol w="718978">
                  <a:extLst>
                    <a:ext uri="{9D8B030D-6E8A-4147-A177-3AD203B41FA5}">
                      <a16:colId xmlns:a16="http://schemas.microsoft.com/office/drawing/2014/main" val="2594676584"/>
                    </a:ext>
                  </a:extLst>
                </a:gridCol>
                <a:gridCol w="718978">
                  <a:extLst>
                    <a:ext uri="{9D8B030D-6E8A-4147-A177-3AD203B41FA5}">
                      <a16:colId xmlns:a16="http://schemas.microsoft.com/office/drawing/2014/main" val="1375794648"/>
                    </a:ext>
                  </a:extLst>
                </a:gridCol>
                <a:gridCol w="718978">
                  <a:extLst>
                    <a:ext uri="{9D8B030D-6E8A-4147-A177-3AD203B41FA5}">
                      <a16:colId xmlns:a16="http://schemas.microsoft.com/office/drawing/2014/main" val="3823402466"/>
                    </a:ext>
                  </a:extLst>
                </a:gridCol>
              </a:tblGrid>
              <a:tr h="411276">
                <a:tc>
                  <a:txBody>
                    <a:bodyPr/>
                    <a:lstStyle/>
                    <a:p>
                      <a:pPr algn="ctr"/>
                      <a:r>
                        <a:rPr lang="en-US" sz="900" b="0" kern="1200" dirty="0">
                          <a:solidFill>
                            <a:schemeClr val="tx1"/>
                          </a:solidFill>
                          <a:latin typeface="+mn-lt"/>
                          <a:ea typeface="+mn-ea"/>
                          <a:cs typeface="+mn-cs"/>
                        </a:rPr>
                        <a:t>AOPC</a:t>
                      </a:r>
                    </a:p>
                    <a:p>
                      <a:pPr algn="ctr"/>
                      <a:r>
                        <a:rPr lang="en-US" sz="900" b="0" kern="1200" dirty="0">
                          <a:solidFill>
                            <a:schemeClr val="tx1"/>
                          </a:solidFill>
                          <a:latin typeface="+mn-lt"/>
                          <a:ea typeface="+mn-ea"/>
                          <a:cs typeface="+mn-cs"/>
                        </a:rPr>
                        <a:t> </a:t>
                      </a:r>
                      <a:r>
                        <a:rPr lang="en-US" sz="900" b="0" kern="1200" dirty="0" err="1">
                          <a:solidFill>
                            <a:schemeClr val="tx1"/>
                          </a:solidFill>
                          <a:latin typeface="+mn-lt"/>
                          <a:ea typeface="+mn-ea"/>
                          <a:cs typeface="+mn-cs"/>
                        </a:rPr>
                        <a:t>Chg</a:t>
                      </a:r>
                      <a:r>
                        <a:rPr lang="en-US" sz="900" b="0" kern="1200" dirty="0">
                          <a:solidFill>
                            <a:schemeClr val="tx1"/>
                          </a:solidFill>
                          <a:latin typeface="+mn-lt"/>
                          <a:ea typeface="+mn-ea"/>
                          <a:cs typeface="+mn-cs"/>
                        </a:rPr>
                        <a:t> YA /2 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228487">
                <a:tc>
                  <a:txBody>
                    <a:bodyPr/>
                    <a:lstStyle/>
                    <a:p>
                      <a:r>
                        <a:rPr lang="en-US" sz="800" dirty="0">
                          <a:latin typeface="Franklin Gothic Book" panose="020B0503020102020204" pitchFamily="34" charset="0"/>
                        </a:rPr>
                        <a:t>CCGM</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228487">
                <a:tc>
                  <a:txBody>
                    <a:bodyPr/>
                    <a:lstStyle/>
                    <a:p>
                      <a:pPr lvl="0">
                        <a:buNone/>
                      </a:pPr>
                      <a:r>
                        <a:rPr lang="en-US" sz="800" b="0" i="0" u="none" strike="noStrike" noProof="0" dirty="0">
                          <a:latin typeface="Franklin Gothic Book" panose="020B0503020102020204" pitchFamily="34" charset="0"/>
                        </a:rPr>
                        <a:t>Taste Led</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228487">
                <a:tc>
                  <a:txBody>
                    <a:bodyPr/>
                    <a:lstStyle/>
                    <a:p>
                      <a:pPr lvl="0"/>
                      <a:r>
                        <a:rPr lang="en-US" sz="800" dirty="0">
                          <a:latin typeface="Franklin Gothic Book" panose="020B0503020102020204" pitchFamily="34" charset="0"/>
                        </a:rPr>
                        <a:t>Health Led</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228487">
                <a:tc>
                  <a:txBody>
                    <a:bodyPr/>
                    <a:lstStyle/>
                    <a:p>
                      <a:pPr lvl="0"/>
                      <a:r>
                        <a:rPr lang="en-US" sz="800" dirty="0">
                          <a:latin typeface="Franklin Gothic Book" panose="020B0503020102020204" pitchFamily="34" charset="0"/>
                        </a:rPr>
                        <a:t>Taste Balanced</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2284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latin typeface="Franklin Gothic Book" panose="020B0503020102020204" pitchFamily="34" charset="0"/>
                        </a:rPr>
                        <a:t>Frozen Breakfast</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228487">
                <a:tc>
                  <a:txBody>
                    <a:bodyPr/>
                    <a:lstStyle/>
                    <a:p>
                      <a:pPr lvl="0"/>
                      <a:r>
                        <a:rPr lang="en-US" sz="800" dirty="0">
                          <a:latin typeface="Franklin Gothic Book" panose="020B0503020102020204" pitchFamily="34" charset="0"/>
                        </a:rPr>
                        <a:t>From the Griddle</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228487">
                <a:tc>
                  <a:txBody>
                    <a:bodyPr/>
                    <a:lstStyle/>
                    <a:p>
                      <a:pPr lvl="0"/>
                      <a:r>
                        <a:rPr lang="en-US" sz="800" dirty="0">
                          <a:latin typeface="Franklin Gothic Book" panose="020B0503020102020204" pitchFamily="34" charset="0"/>
                        </a:rPr>
                        <a:t>Frozen Waffles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228487">
                <a:tc>
                  <a:txBody>
                    <a:bodyPr/>
                    <a:lstStyle/>
                    <a:p>
                      <a:pPr lvl="0">
                        <a:buNone/>
                      </a:pPr>
                      <a:r>
                        <a:rPr lang="en-US" sz="800" dirty="0">
                          <a:latin typeface="Franklin Gothic Book" panose="020B0503020102020204" pitchFamily="34" charset="0"/>
                        </a:rPr>
                        <a:t>Frozen French Toast</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228487">
                <a:tc>
                  <a:txBody>
                    <a:bodyPr/>
                    <a:lstStyle/>
                    <a:p>
                      <a:pPr lvl="0">
                        <a:buNone/>
                      </a:pPr>
                      <a:r>
                        <a:rPr lang="en-US" sz="800" dirty="0">
                          <a:latin typeface="Franklin Gothic Book" panose="020B0503020102020204" pitchFamily="34" charset="0"/>
                        </a:rPr>
                        <a:t>Frozen Pancakes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228487">
                <a:tc>
                  <a:txBody>
                    <a:bodyPr/>
                    <a:lstStyle/>
                    <a:p>
                      <a:pPr lvl="0">
                        <a:buNone/>
                      </a:pPr>
                      <a:r>
                        <a:rPr lang="en-US" sz="800" dirty="0">
                          <a:latin typeface="Franklin Gothic Book" panose="020B0503020102020204" pitchFamily="34" charset="0"/>
                        </a:rPr>
                        <a:t>PWS</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r h="45697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solidFill>
                          <a:effectLst/>
                          <a:latin typeface="Franklin Gothic Book" panose="020B0503020102020204" pitchFamily="34" charset="0"/>
                          <a:ea typeface="+mn-ea"/>
                          <a:cs typeface="+mn-cs"/>
                        </a:rPr>
                        <a:t>Cereal, Cereal Treat,    Marshmallow Treat Bar</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r h="443609">
                <a:tc>
                  <a:txBody>
                    <a:bodyPr/>
                    <a:lstStyle/>
                    <a:p>
                      <a:r>
                        <a:rPr lang="en-US" sz="800" dirty="0">
                          <a:latin typeface="Franklin Gothic Book" panose="020B0503020102020204" pitchFamily="34" charset="0"/>
                        </a:rPr>
                        <a:t>Granola, Nut, Fruit, Nut &amp; Fruit, Baked Filled Bar</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75324264"/>
                  </a:ext>
                </a:extLst>
              </a:tr>
              <a:tr h="5565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solidFill>
                          <a:effectLst/>
                          <a:latin typeface="Franklin Gothic Book" panose="020B0503020102020204" pitchFamily="34" charset="0"/>
                          <a:ea typeface="+mn-ea"/>
                          <a:cs typeface="+mn-cs"/>
                        </a:rPr>
                        <a:t>Energy Bars (Protein, Energy, Sports, Weight Management, Health and Wellness Bar)</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53775477"/>
                  </a:ext>
                </a:extLst>
              </a:tr>
              <a:tr h="2284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solidFill>
                          <a:effectLst/>
                          <a:latin typeface="Franklin Gothic Book" panose="020B0503020102020204" pitchFamily="34" charset="0"/>
                          <a:ea typeface="+mn-ea"/>
                          <a:cs typeface="+mn-cs"/>
                        </a:rPr>
                        <a:t>Toaster Pastries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9867807"/>
                  </a:ext>
                </a:extLst>
              </a:tr>
            </a:tbl>
          </a:graphicData>
        </a:graphic>
      </p:graphicFrame>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53010" y="1558197"/>
            <a:ext cx="12039600" cy="45719"/>
          </a:xfrm>
          <a:prstGeom prst="rect">
            <a:avLst/>
          </a:prstGeom>
        </p:spPr>
      </p:pic>
      <p:grpSp>
        <p:nvGrpSpPr>
          <p:cNvPr id="19" name="Group 18">
            <a:extLst>
              <a:ext uri="{FF2B5EF4-FFF2-40B4-BE49-F238E27FC236}">
                <a16:creationId xmlns:a16="http://schemas.microsoft.com/office/drawing/2014/main" id="{D41F7E8E-5E9D-490B-B01C-1B4BF7D8FA2A}"/>
              </a:ext>
            </a:extLst>
          </p:cNvPr>
          <p:cNvGrpSpPr/>
          <p:nvPr/>
        </p:nvGrpSpPr>
        <p:grpSpPr>
          <a:xfrm>
            <a:off x="3692976" y="6453235"/>
            <a:ext cx="6309360" cy="369332"/>
            <a:chOff x="3692976" y="6453235"/>
            <a:chExt cx="6309360" cy="369332"/>
          </a:xfrm>
        </p:grpSpPr>
        <p:sp>
          <p:nvSpPr>
            <p:cNvPr id="20" name="TextBox 19">
              <a:extLst>
                <a:ext uri="{FF2B5EF4-FFF2-40B4-BE49-F238E27FC236}">
                  <a16:creationId xmlns:a16="http://schemas.microsoft.com/office/drawing/2014/main" id="{89E8F126-32E4-455D-B5F6-03745F4D467E}"/>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1" name="Flowchart: Connector 20">
              <a:extLst>
                <a:ext uri="{FF2B5EF4-FFF2-40B4-BE49-F238E27FC236}">
                  <a16:creationId xmlns:a16="http://schemas.microsoft.com/office/drawing/2014/main" id="{49EFEF3C-5329-4B2F-96F7-1EBDE365BD83}"/>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Flowchart: Connector 21">
              <a:extLst>
                <a:ext uri="{FF2B5EF4-FFF2-40B4-BE49-F238E27FC236}">
                  <a16:creationId xmlns:a16="http://schemas.microsoft.com/office/drawing/2014/main" id="{B7CC8EE3-B771-4E31-A17C-02565401CEB4}"/>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D2DFE06E-831B-4BAA-AC35-D4724994AE18}"/>
              </a:ext>
            </a:extLst>
          </p:cNvPr>
          <p:cNvSpPr>
            <a:spLocks noGrp="1"/>
          </p:cNvSpPr>
          <p:nvPr>
            <p:ph type="sldNum" sz="quarter" idx="4"/>
          </p:nvPr>
        </p:nvSpPr>
        <p:spPr/>
        <p:txBody>
          <a:bodyPr/>
          <a:lstStyle/>
          <a:p>
            <a:fld id="{A26DCA39-FE7E-4B33-9419-C9BB65BD885E}" type="slidenum">
              <a:rPr lang="en-US" smtClean="0"/>
              <a:t>50</a:t>
            </a:fld>
            <a:endParaRPr lang="en-US"/>
          </a:p>
        </p:txBody>
      </p:sp>
    </p:spTree>
    <p:extLst>
      <p:ext uri="{BB962C8B-B14F-4D97-AF65-F5344CB8AC3E}">
        <p14:creationId xmlns:p14="http://schemas.microsoft.com/office/powerpoint/2010/main" val="1559527563"/>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Category AOPC</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0" y="1573301"/>
            <a:ext cx="12039600" cy="45719"/>
          </a:xfrm>
          <a:prstGeom prst="rect">
            <a:avLst/>
          </a:prstGeom>
        </p:spPr>
      </p:pic>
      <p:grpSp>
        <p:nvGrpSpPr>
          <p:cNvPr id="20" name="Group 19">
            <a:extLst>
              <a:ext uri="{FF2B5EF4-FFF2-40B4-BE49-F238E27FC236}">
                <a16:creationId xmlns:a16="http://schemas.microsoft.com/office/drawing/2014/main" id="{101D4D7E-D34F-4911-98EA-5A2F59EC6FCA}"/>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DF79F113-7ACA-4B42-83DE-16D3AA262186}"/>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91EEB2EF-B024-4B38-B52B-F15008B9A515}"/>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0245A1F1-4C95-488C-81C5-77A0625C81FD}"/>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4" name="Table1">
            <a:extLst>
              <a:ext uri="{FF2B5EF4-FFF2-40B4-BE49-F238E27FC236}">
                <a16:creationId xmlns:a16="http://schemas.microsoft.com/office/drawing/2014/main" id="{8ADE9388-6C99-46AB-9EFE-6F077C27B20C}"/>
              </a:ext>
            </a:extLst>
          </p:cNvPr>
          <p:cNvGraphicFramePr>
            <a:graphicFrameLocks noGrp="1"/>
          </p:cNvGraphicFramePr>
          <p:nvPr>
            <p:extLst>
              <p:ext uri="{D42A27DB-BD31-4B8C-83A1-F6EECF244321}">
                <p14:modId xmlns:p14="http://schemas.microsoft.com/office/powerpoint/2010/main" val="3387606396"/>
              </p:ext>
            </p:extLst>
          </p:nvPr>
        </p:nvGraphicFramePr>
        <p:xfrm>
          <a:off x="152400" y="1163661"/>
          <a:ext cx="11780307" cy="4249548"/>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400354">
                <a:tc>
                  <a:txBody>
                    <a:bodyPr/>
                    <a:lstStyle/>
                    <a:p>
                      <a:pPr algn="ctr"/>
                      <a:r>
                        <a:rPr lang="en-US" sz="900" b="0" kern="1200" dirty="0">
                          <a:solidFill>
                            <a:schemeClr val="tx1"/>
                          </a:solidFill>
                          <a:latin typeface="+mn-lt"/>
                          <a:ea typeface="+mn-ea"/>
                          <a:cs typeface="+mn-cs"/>
                        </a:rPr>
                        <a:t>AOPC</a:t>
                      </a:r>
                    </a:p>
                    <a:p>
                      <a:pPr algn="ctr"/>
                      <a:r>
                        <a:rPr lang="en-US" sz="900" b="0" kern="1200" dirty="0">
                          <a:solidFill>
                            <a:schemeClr val="tx1"/>
                          </a:solidFill>
                          <a:latin typeface="+mn-lt"/>
                          <a:ea typeface="+mn-ea"/>
                          <a:cs typeface="+mn-cs"/>
                        </a:rPr>
                        <a:t> </a:t>
                      </a:r>
                      <a:r>
                        <a:rPr lang="en-US" sz="900" b="0" kern="1200" dirty="0" err="1">
                          <a:solidFill>
                            <a:schemeClr val="tx1"/>
                          </a:solidFill>
                          <a:latin typeface="+mn-lt"/>
                          <a:ea typeface="+mn-ea"/>
                          <a:cs typeface="+mn-cs"/>
                        </a:rPr>
                        <a:t>Chg</a:t>
                      </a:r>
                      <a:r>
                        <a:rPr lang="en-US" sz="900" b="0" kern="1200" dirty="0">
                          <a:solidFill>
                            <a:schemeClr val="tx1"/>
                          </a:solidFill>
                          <a:latin typeface="+mn-lt"/>
                          <a:ea typeface="+mn-ea"/>
                          <a:cs typeface="+mn-cs"/>
                        </a:rPr>
                        <a:t> YA /2 YA</a:t>
                      </a:r>
                      <a:endParaRPr lang="en-US" sz="900" b="0" dirty="0">
                        <a:latin typeface="Franklin Gothic Medium" panose="020B0603020102020204" pitchFamily="34" charset="0"/>
                      </a:endParaRP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291899">
                <a:tc>
                  <a:txBody>
                    <a:bodyPr/>
                    <a:lstStyle/>
                    <a:p>
                      <a:r>
                        <a:rPr lang="en-US" sz="800" dirty="0">
                          <a:latin typeface="Franklin Gothic Book" panose="020B0503020102020204" pitchFamily="34" charset="0"/>
                        </a:rPr>
                        <a:t>Total N&amp;I</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291899">
                <a:tc>
                  <a:txBody>
                    <a:bodyPr/>
                    <a:lstStyle/>
                    <a:p>
                      <a:pPr lvl="0">
                        <a:buNone/>
                      </a:pPr>
                      <a:r>
                        <a:rPr lang="en-US" sz="800" b="0" i="0" u="none" strike="noStrike" noProof="0" dirty="0">
                          <a:latin typeface="Franklin Gothic Book" panose="020B0503020102020204" pitchFamily="34" charset="0"/>
                        </a:rPr>
                        <a:t>Cereal N&amp;I</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65756170"/>
                  </a:ext>
                </a:extLst>
              </a:tr>
              <a:tr h="291899">
                <a:tc>
                  <a:txBody>
                    <a:bodyPr/>
                    <a:lstStyle/>
                    <a:p>
                      <a:pPr lvl="0"/>
                      <a:r>
                        <a:rPr lang="en-US" sz="800" dirty="0">
                          <a:latin typeface="Franklin Gothic Book" panose="020B0503020102020204" pitchFamily="34" charset="0"/>
                        </a:rPr>
                        <a:t>Bars N&amp;I</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89978663"/>
                  </a:ext>
                </a:extLst>
              </a:tr>
              <a:tr h="291899">
                <a:tc>
                  <a:txBody>
                    <a:bodyPr/>
                    <a:lstStyle/>
                    <a:p>
                      <a:pPr lvl="0"/>
                      <a:r>
                        <a:rPr lang="en-US" sz="800" dirty="0">
                          <a:latin typeface="Franklin Gothic Book" panose="020B0503020102020204" pitchFamily="34" charset="0"/>
                        </a:rPr>
                        <a:t>Frozen N&amp;I</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29189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latin typeface="Franklin Gothic Book" panose="020B0503020102020204" pitchFamily="34" charset="0"/>
                        </a:rPr>
                        <a:t>Crackers</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291899">
                <a:tc>
                  <a:txBody>
                    <a:bodyPr/>
                    <a:lstStyle/>
                    <a:p>
                      <a:pPr lvl="0">
                        <a:buNone/>
                      </a:pPr>
                      <a:r>
                        <a:rPr lang="en-US" sz="800" dirty="0">
                          <a:latin typeface="Franklin Gothic Book" panose="020B0503020102020204" pitchFamily="34" charset="0"/>
                        </a:rPr>
                        <a:t>Accompaniment</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291899">
                <a:tc>
                  <a:txBody>
                    <a:bodyPr/>
                    <a:lstStyle/>
                    <a:p>
                      <a:pPr lvl="0"/>
                      <a:r>
                        <a:rPr lang="en-US" sz="800" dirty="0">
                          <a:latin typeface="Franklin Gothic Book" panose="020B0503020102020204" pitchFamily="34" charset="0"/>
                        </a:rPr>
                        <a:t>Snack Crackers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291899">
                <a:tc>
                  <a:txBody>
                    <a:bodyPr/>
                    <a:lstStyle/>
                    <a:p>
                      <a:pPr lvl="0"/>
                      <a:r>
                        <a:rPr lang="en-US" sz="800" dirty="0">
                          <a:latin typeface="Franklin Gothic Book" panose="020B0503020102020204" pitchFamily="34" charset="0"/>
                        </a:rPr>
                        <a:t>On the Go</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291899">
                <a:tc>
                  <a:txBody>
                    <a:bodyPr/>
                    <a:lstStyle/>
                    <a:p>
                      <a:pPr lvl="0">
                        <a:buNone/>
                      </a:pPr>
                      <a:r>
                        <a:rPr lang="en-US" sz="800" dirty="0">
                          <a:latin typeface="Franklin Gothic Book" panose="020B0503020102020204" pitchFamily="34" charset="0"/>
                        </a:rPr>
                        <a:t>Salty Snack</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29189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latin typeface="Franklin Gothic Book" panose="020B0503020102020204" pitchFamily="34" charset="0"/>
                        </a:rPr>
                        <a:t>Potato/ Tortilla Chips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291899">
                <a:tc>
                  <a:txBody>
                    <a:bodyPr/>
                    <a:lstStyle/>
                    <a:p>
                      <a:pPr lvl="0"/>
                      <a:r>
                        <a:rPr lang="en-US" sz="800" dirty="0">
                          <a:latin typeface="Franklin Gothic Book" panose="020B0503020102020204" pitchFamily="34" charset="0"/>
                        </a:rPr>
                        <a:t>Pretzels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291899">
                <a:tc>
                  <a:txBody>
                    <a:bodyPr/>
                    <a:lstStyle/>
                    <a:p>
                      <a:pPr lvl="0">
                        <a:buNone/>
                      </a:pPr>
                      <a:r>
                        <a:rPr lang="en-US" sz="800" dirty="0">
                          <a:latin typeface="Franklin Gothic Book" panose="020B0503020102020204" pitchFamily="34" charset="0"/>
                        </a:rPr>
                        <a:t>Cheese Twists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r h="291899">
                <a:tc>
                  <a:txBody>
                    <a:bodyPr/>
                    <a:lstStyle/>
                    <a:p>
                      <a:pPr lvl="0">
                        <a:buNone/>
                      </a:pPr>
                      <a:r>
                        <a:rPr lang="en-US" sz="800" dirty="0">
                          <a:latin typeface="Franklin Gothic Book" panose="020B0503020102020204" pitchFamily="34" charset="0"/>
                        </a:rPr>
                        <a:t>Flavored Tortillas chips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bl>
          </a:graphicData>
        </a:graphic>
      </p:graphicFrame>
      <p:sp>
        <p:nvSpPr>
          <p:cNvPr id="3" name="Slide Number Placeholder 2">
            <a:extLst>
              <a:ext uri="{FF2B5EF4-FFF2-40B4-BE49-F238E27FC236}">
                <a16:creationId xmlns:a16="http://schemas.microsoft.com/office/drawing/2014/main" id="{D6B9FEFA-0A23-4604-9CE7-B19202D22049}"/>
              </a:ext>
            </a:extLst>
          </p:cNvPr>
          <p:cNvSpPr>
            <a:spLocks noGrp="1"/>
          </p:cNvSpPr>
          <p:nvPr>
            <p:ph type="sldNum" sz="quarter" idx="4"/>
          </p:nvPr>
        </p:nvSpPr>
        <p:spPr/>
        <p:txBody>
          <a:bodyPr/>
          <a:lstStyle/>
          <a:p>
            <a:fld id="{A26DCA39-FE7E-4B33-9419-C9BB65BD885E}" type="slidenum">
              <a:rPr lang="en-US" smtClean="0"/>
              <a:t>51</a:t>
            </a:fld>
            <a:endParaRPr lang="en-US"/>
          </a:p>
        </p:txBody>
      </p:sp>
    </p:spTree>
    <p:extLst>
      <p:ext uri="{BB962C8B-B14F-4D97-AF65-F5344CB8AC3E}">
        <p14:creationId xmlns:p14="http://schemas.microsoft.com/office/powerpoint/2010/main" val="3745838435"/>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Category AOPC</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0" y="1587189"/>
            <a:ext cx="12039600" cy="45719"/>
          </a:xfrm>
          <a:prstGeom prst="rect">
            <a:avLst/>
          </a:prstGeom>
        </p:spPr>
      </p:pic>
      <p:grpSp>
        <p:nvGrpSpPr>
          <p:cNvPr id="20" name="Group 19">
            <a:extLst>
              <a:ext uri="{FF2B5EF4-FFF2-40B4-BE49-F238E27FC236}">
                <a16:creationId xmlns:a16="http://schemas.microsoft.com/office/drawing/2014/main" id="{101D4D7E-D34F-4911-98EA-5A2F59EC6FCA}"/>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DF79F113-7ACA-4B42-83DE-16D3AA262186}"/>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91EEB2EF-B024-4B38-B52B-F15008B9A515}"/>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0245A1F1-4C95-488C-81C5-77A0625C81FD}"/>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4" name="Table1">
            <a:extLst>
              <a:ext uri="{FF2B5EF4-FFF2-40B4-BE49-F238E27FC236}">
                <a16:creationId xmlns:a16="http://schemas.microsoft.com/office/drawing/2014/main" id="{8ADE9388-6C99-46AB-9EFE-6F077C27B20C}"/>
              </a:ext>
            </a:extLst>
          </p:cNvPr>
          <p:cNvGraphicFramePr>
            <a:graphicFrameLocks noGrp="1"/>
          </p:cNvGraphicFramePr>
          <p:nvPr>
            <p:extLst>
              <p:ext uri="{D42A27DB-BD31-4B8C-83A1-F6EECF244321}">
                <p14:modId xmlns:p14="http://schemas.microsoft.com/office/powerpoint/2010/main" val="2315095522"/>
              </p:ext>
            </p:extLst>
          </p:nvPr>
        </p:nvGraphicFramePr>
        <p:xfrm>
          <a:off x="152400" y="1180797"/>
          <a:ext cx="11780307" cy="2790053"/>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405727">
                <a:tc>
                  <a:txBody>
                    <a:bodyPr/>
                    <a:lstStyle/>
                    <a:p>
                      <a:pPr algn="ctr"/>
                      <a:r>
                        <a:rPr lang="en-US" sz="900" b="0" kern="1200" dirty="0">
                          <a:solidFill>
                            <a:schemeClr val="tx1"/>
                          </a:solidFill>
                          <a:latin typeface="+mn-lt"/>
                          <a:ea typeface="+mn-ea"/>
                          <a:cs typeface="+mn-cs"/>
                        </a:rPr>
                        <a:t>AOPC</a:t>
                      </a:r>
                    </a:p>
                    <a:p>
                      <a:pPr algn="ctr"/>
                      <a:r>
                        <a:rPr lang="en-US" sz="900" b="0" kern="1200" dirty="0">
                          <a:solidFill>
                            <a:schemeClr val="tx1"/>
                          </a:solidFill>
                          <a:latin typeface="+mn-lt"/>
                          <a:ea typeface="+mn-ea"/>
                          <a:cs typeface="+mn-cs"/>
                        </a:rPr>
                        <a:t> </a:t>
                      </a:r>
                      <a:r>
                        <a:rPr lang="en-US" sz="900" b="0" kern="1200" dirty="0" err="1">
                          <a:solidFill>
                            <a:schemeClr val="tx1"/>
                          </a:solidFill>
                          <a:latin typeface="+mn-lt"/>
                          <a:ea typeface="+mn-ea"/>
                          <a:cs typeface="+mn-cs"/>
                        </a:rPr>
                        <a:t>Chg</a:t>
                      </a:r>
                      <a:r>
                        <a:rPr lang="en-US" sz="900" b="0" kern="1200" dirty="0">
                          <a:solidFill>
                            <a:schemeClr val="tx1"/>
                          </a:solidFill>
                          <a:latin typeface="+mn-lt"/>
                          <a:ea typeface="+mn-ea"/>
                          <a:cs typeface="+mn-cs"/>
                        </a:rPr>
                        <a:t> YA /2 YA</a:t>
                      </a:r>
                      <a:endParaRPr lang="en-US" sz="900" b="0" dirty="0">
                        <a:latin typeface="Franklin Gothic Medium" panose="020B0603020102020204" pitchFamily="34" charset="0"/>
                      </a:endParaRP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291899">
                <a:tc>
                  <a:txBody>
                    <a:bodyPr/>
                    <a:lstStyle/>
                    <a:p>
                      <a:r>
                        <a:rPr lang="en-US" sz="800" dirty="0">
                          <a:latin typeface="Franklin Gothic Book" panose="020B0503020102020204" pitchFamily="34" charset="0"/>
                        </a:rPr>
                        <a:t>Total Veggie</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291899">
                <a:tc>
                  <a:txBody>
                    <a:bodyPr/>
                    <a:lstStyle/>
                    <a:p>
                      <a:pPr lvl="0">
                        <a:buNone/>
                      </a:pPr>
                      <a:r>
                        <a:rPr lang="en-US" sz="800" b="0" i="0" u="none" strike="noStrike" noProof="0" dirty="0">
                          <a:latin typeface="Franklin Gothic Book" panose="020B0503020102020204" pitchFamily="34" charset="0"/>
                        </a:rPr>
                        <a:t>Frozen</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291899">
                <a:tc>
                  <a:txBody>
                    <a:bodyPr/>
                    <a:lstStyle/>
                    <a:p>
                      <a:pPr lvl="0"/>
                      <a:r>
                        <a:rPr lang="en-US" sz="800" dirty="0">
                          <a:latin typeface="Franklin Gothic Book" panose="020B0503020102020204" pitchFamily="34" charset="0"/>
                        </a:rPr>
                        <a:t>Refrigerated</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291899">
                <a:tc>
                  <a:txBody>
                    <a:bodyPr/>
                    <a:lstStyle/>
                    <a:p>
                      <a:pPr lvl="0"/>
                      <a:r>
                        <a:rPr lang="en-US" sz="800" dirty="0">
                          <a:latin typeface="Franklin Gothic Book" panose="020B0503020102020204" pitchFamily="34" charset="0"/>
                        </a:rPr>
                        <a:t>Veggie Burgers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291899">
                <a:tc>
                  <a:txBody>
                    <a:bodyPr/>
                    <a:lstStyle/>
                    <a:p>
                      <a:pPr lvl="0"/>
                      <a:r>
                        <a:rPr lang="en-US" sz="800" dirty="0">
                          <a:latin typeface="Franklin Gothic Book" panose="020B0503020102020204" pitchFamily="34" charset="0"/>
                        </a:rPr>
                        <a:t>Veggie Chicken</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291899">
                <a:tc>
                  <a:txBody>
                    <a:bodyPr/>
                    <a:lstStyle/>
                    <a:p>
                      <a:pPr lvl="0"/>
                      <a:r>
                        <a:rPr lang="en-US" sz="800" dirty="0">
                          <a:latin typeface="Franklin Gothic Book" panose="020B0503020102020204" pitchFamily="34" charset="0"/>
                        </a:rPr>
                        <a:t>Veggie Bft Meat</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291899">
                <a:tc>
                  <a:txBody>
                    <a:bodyPr/>
                    <a:lstStyle/>
                    <a:p>
                      <a:pPr lvl="0">
                        <a:buNone/>
                      </a:pPr>
                      <a:r>
                        <a:rPr lang="en-US" sz="800" dirty="0">
                          <a:latin typeface="Franklin Gothic Book" panose="020B0503020102020204" pitchFamily="34" charset="0"/>
                        </a:rPr>
                        <a:t>Veggie Dinner Sausage</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291899">
                <a:tc>
                  <a:txBody>
                    <a:bodyPr/>
                    <a:lstStyle/>
                    <a:p>
                      <a:pPr lvl="0">
                        <a:buNone/>
                      </a:pPr>
                      <a:r>
                        <a:rPr lang="en-US" sz="800" dirty="0" err="1">
                          <a:latin typeface="Franklin Gothic Book" panose="020B0503020102020204" pitchFamily="34" charset="0"/>
                        </a:rPr>
                        <a:t>Veggietizers</a:t>
                      </a:r>
                      <a:endParaRPr lang="en-US" sz="800" dirty="0">
                        <a:latin typeface="Franklin Gothic Book" panose="020B0503020102020204" pitchFamily="34" charset="0"/>
                      </a:endParaRP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bl>
          </a:graphicData>
        </a:graphic>
      </p:graphicFrame>
      <p:sp>
        <p:nvSpPr>
          <p:cNvPr id="3" name="Slide Number Placeholder 2">
            <a:extLst>
              <a:ext uri="{FF2B5EF4-FFF2-40B4-BE49-F238E27FC236}">
                <a16:creationId xmlns:a16="http://schemas.microsoft.com/office/drawing/2014/main" id="{F8D91BF3-B9F3-410F-BFBA-1FEC53BF29A9}"/>
              </a:ext>
            </a:extLst>
          </p:cNvPr>
          <p:cNvSpPr>
            <a:spLocks noGrp="1"/>
          </p:cNvSpPr>
          <p:nvPr>
            <p:ph type="sldNum" sz="quarter" idx="4"/>
          </p:nvPr>
        </p:nvSpPr>
        <p:spPr/>
        <p:txBody>
          <a:bodyPr/>
          <a:lstStyle/>
          <a:p>
            <a:fld id="{A26DCA39-FE7E-4B33-9419-C9BB65BD885E}" type="slidenum">
              <a:rPr lang="en-US" smtClean="0"/>
              <a:t>52</a:t>
            </a:fld>
            <a:endParaRPr lang="en-US"/>
          </a:p>
        </p:txBody>
      </p:sp>
    </p:spTree>
    <p:extLst>
      <p:ext uri="{BB962C8B-B14F-4D97-AF65-F5344CB8AC3E}">
        <p14:creationId xmlns:p14="http://schemas.microsoft.com/office/powerpoint/2010/main" val="3216718889"/>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53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r>
              <a:rPr lang="en-US" dirty="0"/>
              <a:t> by Occasion</a:t>
            </a:r>
          </a:p>
          <a:p>
            <a:pPr lvl="0">
              <a:spcAft>
                <a:spcPct val="0"/>
              </a:spcAft>
              <a:defRPr/>
            </a:pPr>
            <a:r>
              <a:rPr lang="en-IN" sz="1600" dirty="0"/>
              <a:t>(OVERALL occasion change, who's driving change and Channel Driver)</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858865267"/>
              </p:ext>
            </p:extLst>
          </p:nvPr>
        </p:nvGraphicFramePr>
        <p:xfrm>
          <a:off x="416247" y="1803320"/>
          <a:ext cx="11592240" cy="4491164"/>
        </p:xfrm>
        <a:graphic>
          <a:graphicData uri="http://schemas.openxmlformats.org/drawingml/2006/table">
            <a:tbl>
              <a:tblPr firstRow="1" bandRow="1">
                <a:tableStyleId>{9D7B26C5-4107-4FEC-AEDC-1716B250A1EF}</a:tableStyleId>
              </a:tblPr>
              <a:tblGrid>
                <a:gridCol w="835037">
                  <a:extLst>
                    <a:ext uri="{9D8B030D-6E8A-4147-A177-3AD203B41FA5}">
                      <a16:colId xmlns:a16="http://schemas.microsoft.com/office/drawing/2014/main" val="4076324199"/>
                    </a:ext>
                  </a:extLst>
                </a:gridCol>
                <a:gridCol w="613993">
                  <a:extLst>
                    <a:ext uri="{9D8B030D-6E8A-4147-A177-3AD203B41FA5}">
                      <a16:colId xmlns:a16="http://schemas.microsoft.com/office/drawing/2014/main" val="3447748990"/>
                    </a:ext>
                  </a:extLst>
                </a:gridCol>
                <a:gridCol w="724515">
                  <a:extLst>
                    <a:ext uri="{9D8B030D-6E8A-4147-A177-3AD203B41FA5}">
                      <a16:colId xmlns:a16="http://schemas.microsoft.com/office/drawing/2014/main" val="2795493340"/>
                    </a:ext>
                  </a:extLst>
                </a:gridCol>
                <a:gridCol w="724515">
                  <a:extLst>
                    <a:ext uri="{9D8B030D-6E8A-4147-A177-3AD203B41FA5}">
                      <a16:colId xmlns:a16="http://schemas.microsoft.com/office/drawing/2014/main" val="3154036636"/>
                    </a:ext>
                  </a:extLst>
                </a:gridCol>
                <a:gridCol w="724515">
                  <a:extLst>
                    <a:ext uri="{9D8B030D-6E8A-4147-A177-3AD203B41FA5}">
                      <a16:colId xmlns:a16="http://schemas.microsoft.com/office/drawing/2014/main" val="3857182859"/>
                    </a:ext>
                  </a:extLst>
                </a:gridCol>
                <a:gridCol w="724515">
                  <a:extLst>
                    <a:ext uri="{9D8B030D-6E8A-4147-A177-3AD203B41FA5}">
                      <a16:colId xmlns:a16="http://schemas.microsoft.com/office/drawing/2014/main" val="148815539"/>
                    </a:ext>
                  </a:extLst>
                </a:gridCol>
                <a:gridCol w="724515">
                  <a:extLst>
                    <a:ext uri="{9D8B030D-6E8A-4147-A177-3AD203B41FA5}">
                      <a16:colId xmlns:a16="http://schemas.microsoft.com/office/drawing/2014/main" val="888160949"/>
                    </a:ext>
                  </a:extLst>
                </a:gridCol>
                <a:gridCol w="724515">
                  <a:extLst>
                    <a:ext uri="{9D8B030D-6E8A-4147-A177-3AD203B41FA5}">
                      <a16:colId xmlns:a16="http://schemas.microsoft.com/office/drawing/2014/main" val="506333412"/>
                    </a:ext>
                  </a:extLst>
                </a:gridCol>
                <a:gridCol w="724515">
                  <a:extLst>
                    <a:ext uri="{9D8B030D-6E8A-4147-A177-3AD203B41FA5}">
                      <a16:colId xmlns:a16="http://schemas.microsoft.com/office/drawing/2014/main" val="1155276217"/>
                    </a:ext>
                  </a:extLst>
                </a:gridCol>
                <a:gridCol w="724515">
                  <a:extLst>
                    <a:ext uri="{9D8B030D-6E8A-4147-A177-3AD203B41FA5}">
                      <a16:colId xmlns:a16="http://schemas.microsoft.com/office/drawing/2014/main" val="2337777857"/>
                    </a:ext>
                  </a:extLst>
                </a:gridCol>
                <a:gridCol w="724515">
                  <a:extLst>
                    <a:ext uri="{9D8B030D-6E8A-4147-A177-3AD203B41FA5}">
                      <a16:colId xmlns:a16="http://schemas.microsoft.com/office/drawing/2014/main" val="3496291335"/>
                    </a:ext>
                  </a:extLst>
                </a:gridCol>
                <a:gridCol w="724515">
                  <a:extLst>
                    <a:ext uri="{9D8B030D-6E8A-4147-A177-3AD203B41FA5}">
                      <a16:colId xmlns:a16="http://schemas.microsoft.com/office/drawing/2014/main" val="1446530676"/>
                    </a:ext>
                  </a:extLst>
                </a:gridCol>
                <a:gridCol w="724515">
                  <a:extLst>
                    <a:ext uri="{9D8B030D-6E8A-4147-A177-3AD203B41FA5}">
                      <a16:colId xmlns:a16="http://schemas.microsoft.com/office/drawing/2014/main" val="1816550095"/>
                    </a:ext>
                  </a:extLst>
                </a:gridCol>
                <a:gridCol w="724515">
                  <a:extLst>
                    <a:ext uri="{9D8B030D-6E8A-4147-A177-3AD203B41FA5}">
                      <a16:colId xmlns:a16="http://schemas.microsoft.com/office/drawing/2014/main" val="2924678775"/>
                    </a:ext>
                  </a:extLst>
                </a:gridCol>
                <a:gridCol w="724515">
                  <a:extLst>
                    <a:ext uri="{9D8B030D-6E8A-4147-A177-3AD203B41FA5}">
                      <a16:colId xmlns:a16="http://schemas.microsoft.com/office/drawing/2014/main" val="1555317484"/>
                    </a:ext>
                  </a:extLst>
                </a:gridCol>
                <a:gridCol w="724515">
                  <a:extLst>
                    <a:ext uri="{9D8B030D-6E8A-4147-A177-3AD203B41FA5}">
                      <a16:colId xmlns:a16="http://schemas.microsoft.com/office/drawing/2014/main" val="3479355505"/>
                    </a:ext>
                  </a:extLst>
                </a:gridCol>
              </a:tblGrid>
              <a:tr h="337405">
                <a:tc>
                  <a:txBody>
                    <a:bodyPr/>
                    <a:lstStyle/>
                    <a:p>
                      <a:pPr algn="ctr"/>
                      <a:r>
                        <a:rPr lang="en-US" sz="1000" b="0" dirty="0">
                          <a:latin typeface="+mj-lt"/>
                        </a:rPr>
                        <a:t>AOPC</a:t>
                      </a:r>
                    </a:p>
                    <a:p>
                      <a:pPr algn="ctr"/>
                      <a:r>
                        <a:rPr lang="en-US" sz="1000" b="0" dirty="0">
                          <a:latin typeface="+mj-lt"/>
                        </a:rPr>
                        <a:t> </a:t>
                      </a:r>
                      <a:r>
                        <a:rPr lang="en-US" sz="1000" b="0" dirty="0" err="1">
                          <a:latin typeface="+mj-lt"/>
                        </a:rPr>
                        <a:t>Chg</a:t>
                      </a:r>
                      <a:r>
                        <a:rPr lang="en-US" sz="1000" b="0" dirty="0">
                          <a:latin typeface="+mj-lt"/>
                        </a:rPr>
                        <a:t> YA /2 YA</a:t>
                      </a: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a:effectLst/>
                          <a:latin typeface="+mj-lt"/>
                        </a:rPr>
                        <a:t>Total</a:t>
                      </a:r>
                      <a:endParaRPr lang="en-US" sz="1000" b="0" dirty="0">
                        <a:effectLst/>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dirty="0">
                          <a:latin typeface="Franklin Gothic Medium" panose="020B0603020102020204" pitchFamily="34" charset="0"/>
                        </a:rPr>
                        <a:t>Early </a:t>
                      </a:r>
                      <a:br>
                        <a:rPr lang="en-US" sz="800" b="0" dirty="0">
                          <a:latin typeface="Franklin Gothic Medium" panose="020B0603020102020204" pitchFamily="34" charset="0"/>
                        </a:rPr>
                      </a:br>
                      <a:r>
                        <a:rPr lang="en-US" sz="800" b="0" dirty="0">
                          <a:latin typeface="Franklin Gothic Medium" panose="020B0603020102020204" pitchFamily="34" charset="0"/>
                        </a:rPr>
                        <a:t>Morning </a:t>
                      </a:r>
                      <a:br>
                        <a:rPr lang="en-US" sz="800" b="0" dirty="0">
                          <a:latin typeface="Franklin Gothic Medium" panose="020B0603020102020204" pitchFamily="34" charset="0"/>
                        </a:rPr>
                      </a:br>
                      <a:r>
                        <a:rPr lang="en-US" sz="8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281171">
                <a:tc>
                  <a:txBody>
                    <a:bodyPr/>
                    <a:lstStyle/>
                    <a:p>
                      <a:r>
                        <a:rPr lang="en-US" sz="900" dirty="0">
                          <a:latin typeface="Franklin Gothic Book" panose="020B0503020102020204" pitchFamily="34" charset="0"/>
                        </a:rPr>
                        <a:t>Kids + Teens</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Franklin Gothic Book" panose="020B0503020102020204" pitchFamily="34" charset="0"/>
                        </a:rPr>
                        <a:t>138</a:t>
                      </a:r>
                    </a:p>
                    <a:p>
                      <a:pPr algn="ctr"/>
                      <a:r>
                        <a:rPr lang="en-US" sz="800" dirty="0">
                          <a:solidFill>
                            <a:srgbClr val="FF0000"/>
                          </a:solidFill>
                          <a:latin typeface="Franklin Gothic Book" panose="020B0503020102020204" pitchFamily="34" charset="0"/>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Franklin Gothic Book" panose="020B0503020102020204" pitchFamily="34" charset="0"/>
                        </a:rPr>
                        <a:t>4</a:t>
                      </a:r>
                    </a:p>
                    <a:p>
                      <a:pPr algn="ctr"/>
                      <a:r>
                        <a:rPr lang="en-US" sz="800" dirty="0">
                          <a:latin typeface="Franklin Gothic Book" panose="020B0503020102020204" pitchFamily="34" charset="0"/>
                        </a:rPr>
                        <a:t>3/</a:t>
                      </a:r>
                      <a:r>
                        <a:rPr lang="en-US" sz="800" dirty="0">
                          <a:solidFill>
                            <a:srgbClr val="FF0000"/>
                          </a:solidFill>
                          <a:latin typeface="Franklin Gothic Book" panose="020B0503020102020204" pitchFamily="34" charset="0"/>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Franklin Gothic Book" panose="020B0503020102020204" pitchFamily="34" charset="0"/>
                        </a:rPr>
                        <a:t>9</a:t>
                      </a:r>
                    </a:p>
                    <a:p>
                      <a:pPr algn="ctr"/>
                      <a:r>
                        <a:rPr lang="en-US" sz="800" dirty="0">
                          <a:solidFill>
                            <a:srgbClr val="FF0000"/>
                          </a:solidFill>
                          <a:latin typeface="Franklin Gothic Book" panose="020B0503020102020204" pitchFamily="34" charset="0"/>
                        </a:rPr>
                        <a:t>-2 </a:t>
                      </a:r>
                      <a:r>
                        <a:rPr lang="en-US" sz="800" dirty="0">
                          <a:latin typeface="Franklin Gothic Book" panose="020B0503020102020204" pitchFamily="34" charset="0"/>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Franklin Gothic Book" panose="020B0503020102020204" pitchFamily="34" charset="0"/>
                        </a:rPr>
                        <a:t>80</a:t>
                      </a:r>
                    </a:p>
                    <a:p>
                      <a:pPr algn="ctr"/>
                      <a:r>
                        <a:rPr lang="en-US" sz="800" dirty="0">
                          <a:solidFill>
                            <a:srgbClr val="FF0000"/>
                          </a:solidFill>
                          <a:latin typeface="Franklin Gothic Book" panose="020B0503020102020204" pitchFamily="34" charset="0"/>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Franklin Gothic Book" panose="020B0503020102020204" pitchFamily="34" charset="0"/>
                        </a:rPr>
                        <a:t>3</a:t>
                      </a:r>
                    </a:p>
                    <a:p>
                      <a:pPr algn="ctr"/>
                      <a:r>
                        <a:rPr lang="en-US" sz="800">
                          <a:latin typeface="Franklin Gothic Book" panose="020B0503020102020204" pitchFamily="34" charset="0"/>
                        </a:rPr>
                        <a:t>3/</a:t>
                      </a:r>
                      <a:r>
                        <a:rPr lang="en-US" sz="800">
                          <a:solidFill>
                            <a:srgbClr val="FF0000"/>
                          </a:solidFill>
                          <a:latin typeface="Franklin Gothic Book" panose="020B0503020102020204" pitchFamily="34" charset="0"/>
                        </a:rPr>
                        <a:t>-2</a:t>
                      </a:r>
                      <a:endParaRPr lang="en-US" sz="800" dirty="0">
                        <a:solidFill>
                          <a:srgbClr val="FF0000"/>
                        </a:solidFill>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solidFill>
                            <a:schemeClr val="tx2"/>
                          </a:solidFill>
                          <a:latin typeface="Franklin Gothic Book" panose="020B0503020102020204" pitchFamily="34" charset="0"/>
                        </a:rPr>
                        <a:t>4</a:t>
                      </a:r>
                    </a:p>
                    <a:p>
                      <a:pPr algn="ctr"/>
                      <a:r>
                        <a:rPr lang="en-US" sz="800">
                          <a:solidFill>
                            <a:srgbClr val="FF0000"/>
                          </a:solidFill>
                          <a:latin typeface="Franklin Gothic Book" panose="020B0503020102020204" pitchFamily="34" charset="0"/>
                        </a:rPr>
                        <a:t>-7 </a:t>
                      </a:r>
                      <a:r>
                        <a:rPr lang="en-US" sz="800">
                          <a:latin typeface="Franklin Gothic Book" panose="020B0503020102020204" pitchFamily="34" charset="0"/>
                        </a:rPr>
                        <a:t>/2</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Franklin Gothic Book" panose="020B0503020102020204" pitchFamily="34" charset="0"/>
                        </a:rPr>
                        <a:t>3</a:t>
                      </a:r>
                    </a:p>
                    <a:p>
                      <a:pPr algn="ctr"/>
                      <a:r>
                        <a:rPr lang="en-US" sz="800">
                          <a:latin typeface="Franklin Gothic Book" panose="020B0503020102020204" pitchFamily="34" charset="0"/>
                        </a:rPr>
                        <a:t>3/1</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Franklin Gothic Book" panose="020B0503020102020204" pitchFamily="34" charset="0"/>
                        </a:rPr>
                        <a:t>9</a:t>
                      </a:r>
                    </a:p>
                    <a:p>
                      <a:pPr algn="ctr"/>
                      <a:r>
                        <a:rPr lang="en-US" sz="800" dirty="0">
                          <a:latin typeface="Franklin Gothic Book" panose="020B0503020102020204" pitchFamily="34" charset="0"/>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Franklin Gothic Book" panose="020B0503020102020204" pitchFamily="34" charset="0"/>
                        </a:rPr>
                        <a:t>9</a:t>
                      </a:r>
                    </a:p>
                    <a:p>
                      <a:pPr algn="ctr"/>
                      <a:r>
                        <a:rPr lang="en-US" sz="800" dirty="0">
                          <a:latin typeface="Franklin Gothic Book" panose="020B0503020102020204" pitchFamily="34" charset="0"/>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234962">
                <a:tc>
                  <a:txBody>
                    <a:bodyPr/>
                    <a:lstStyle/>
                    <a:p>
                      <a:pPr lvl="0">
                        <a:buNone/>
                      </a:pPr>
                      <a:r>
                        <a:rPr lang="en-US" sz="900" b="0" i="0" u="none" strike="noStrike" noProof="0" dirty="0">
                          <a:latin typeface="Franklin Gothic Book" panose="020B0503020102020204" pitchFamily="34" charset="0"/>
                        </a:rPr>
                        <a:t>Adults</a:t>
                      </a:r>
                      <a:endParaRPr lang="en-US" sz="900" dirty="0">
                        <a:latin typeface="Franklin Gothic Book" panose="020B0503020102020204" pitchFamily="34" charset="0"/>
                      </a:endParaRP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234962">
                <a:tc>
                  <a:txBody>
                    <a:bodyPr/>
                    <a:lstStyle/>
                    <a:p>
                      <a:r>
                        <a:rPr lang="en-US" sz="900" dirty="0">
                          <a:latin typeface="Franklin Gothic Book" panose="020B0503020102020204" pitchFamily="34" charset="0"/>
                        </a:rPr>
                        <a:t>Low</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234962">
                <a:tc>
                  <a:txBody>
                    <a:bodyPr/>
                    <a:lstStyle/>
                    <a:p>
                      <a:r>
                        <a:rPr lang="en-US" sz="900" dirty="0">
                          <a:latin typeface="Franklin Gothic Book" panose="020B0503020102020204" pitchFamily="34" charset="0"/>
                        </a:rPr>
                        <a:t>Mid</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r h="234962">
                <a:tc>
                  <a:txBody>
                    <a:bodyPr/>
                    <a:lstStyle/>
                    <a:p>
                      <a:r>
                        <a:rPr lang="en-US" sz="900" dirty="0">
                          <a:latin typeface="Franklin Gothic Book" panose="020B0503020102020204" pitchFamily="34" charset="0"/>
                        </a:rPr>
                        <a:t>High</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4121815513"/>
                  </a:ext>
                </a:extLst>
              </a:tr>
              <a:tr h="234962">
                <a:tc>
                  <a:txBody>
                    <a:bodyPr/>
                    <a:lstStyle/>
                    <a:p>
                      <a:r>
                        <a:rPr lang="en-US" sz="900" dirty="0">
                          <a:latin typeface="Franklin Gothic Book" panose="020B0503020102020204" pitchFamily="34" charset="0"/>
                        </a:rPr>
                        <a:t>AA</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869407161"/>
                  </a:ext>
                </a:extLst>
              </a:tr>
              <a:tr h="234962">
                <a:tc>
                  <a:txBody>
                    <a:bodyPr/>
                    <a:lstStyle/>
                    <a:p>
                      <a:r>
                        <a:rPr lang="en-US" sz="900" dirty="0">
                          <a:latin typeface="Franklin Gothic Book" panose="020B0503020102020204" pitchFamily="34" charset="0"/>
                        </a:rPr>
                        <a:t>Hispanic</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566234650"/>
                  </a:ext>
                </a:extLst>
              </a:tr>
              <a:tr h="281171">
                <a:tc>
                  <a:txBody>
                    <a:bodyPr/>
                    <a:lstStyle/>
                    <a:p>
                      <a:r>
                        <a:rPr lang="en-US" sz="900" dirty="0">
                          <a:latin typeface="Franklin Gothic Book" panose="020B0503020102020204" pitchFamily="34" charset="0"/>
                        </a:rPr>
                        <a:t>Consumed: At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678776383"/>
                  </a:ext>
                </a:extLst>
              </a:tr>
              <a:tr h="318620">
                <a:tc>
                  <a:txBody>
                    <a:bodyPr/>
                    <a:lstStyle/>
                    <a:p>
                      <a:r>
                        <a:rPr lang="en-US" sz="900" dirty="0">
                          <a:latin typeface="Franklin Gothic Book" panose="020B0503020102020204" pitchFamily="34" charset="0"/>
                        </a:rPr>
                        <a:t>Consumed: Away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2728653091"/>
                  </a:ext>
                </a:extLst>
              </a:tr>
              <a:tr h="234962">
                <a:tc gridSpan="16">
                  <a:txBody>
                    <a:bodyPr/>
                    <a:lstStyle/>
                    <a:p>
                      <a:r>
                        <a:rPr lang="en-US" sz="900" b="1" dirty="0">
                          <a:latin typeface="Franklin Gothic Book" panose="020B0503020102020204" pitchFamily="34" charset="0"/>
                        </a:rPr>
                        <a:t>Share of Item</a:t>
                      </a:r>
                    </a:p>
                  </a:txBody>
                  <a:tcPr marL="45720" marR="0" marT="0" marB="0" anchor="ctr">
                    <a:lnL w="6350" cap="flat" cmpd="sng" algn="ctr">
                      <a:no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chemeClr val="bg1">
                        <a:lumMod val="85000"/>
                      </a:schemeClr>
                    </a:solidFill>
                  </a:tcPr>
                </a:tc>
                <a:tc hMerge="1">
                  <a:txBody>
                    <a:bodyPr/>
                    <a:lstStyle/>
                    <a:p>
                      <a:endParaRPr lang="en-US"/>
                    </a:p>
                  </a:txBody>
                  <a:tcPr>
                    <a:lnL w="3175" cap="flat" cmpd="sng" algn="ctr">
                      <a:noFill/>
                      <a:prstDash val="sysDot"/>
                      <a:round/>
                      <a:headEnd type="none" w="med" len="med"/>
                      <a:tailEnd type="none" w="med" len="med"/>
                    </a:lnL>
                    <a:lnT w="3175" cap="flat" cmpd="sng" algn="ctr">
                      <a:solidFill>
                        <a:srgbClr val="BFBFBF"/>
                      </a:solidFill>
                      <a:prstDash val="sysDot"/>
                      <a:round/>
                      <a:headEnd type="none" w="med" len="med"/>
                      <a:tailEnd type="none" w="med" len="med"/>
                    </a:lnT>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597821066"/>
                  </a:ext>
                </a:extLst>
              </a:tr>
              <a:tr h="281171">
                <a:tc>
                  <a:txBody>
                    <a:bodyPr/>
                    <a:lstStyle/>
                    <a:p>
                      <a:r>
                        <a:rPr lang="en-US" sz="900" dirty="0">
                          <a:latin typeface="Franklin Gothic Book" panose="020B0503020102020204" pitchFamily="34" charset="0"/>
                        </a:rPr>
                        <a:t>Purchased: Retail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711142108"/>
                  </a:ext>
                </a:extLst>
              </a:tr>
              <a:tr h="281171">
                <a:tc>
                  <a:txBody>
                    <a:bodyPr/>
                    <a:lstStyle/>
                    <a:p>
                      <a:r>
                        <a:rPr lang="en-US" sz="900" dirty="0">
                          <a:latin typeface="Franklin Gothic Book" panose="020B0503020102020204" pitchFamily="34" charset="0"/>
                        </a:rPr>
                        <a:t>Purchased: AFH</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721214179"/>
                  </a:ext>
                </a:extLst>
              </a:tr>
              <a:tr h="281171">
                <a:tc>
                  <a:txBody>
                    <a:bodyPr/>
                    <a:lstStyle/>
                    <a:p>
                      <a:r>
                        <a:rPr lang="en-US" sz="900" dirty="0">
                          <a:latin typeface="Franklin Gothic Book" panose="020B0503020102020204" pitchFamily="34" charset="0"/>
                        </a:rPr>
                        <a:t>Purchased: AFH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803430410"/>
                  </a:ext>
                </a:extLst>
              </a:tr>
              <a:tr h="421756">
                <a:tc>
                  <a:txBody>
                    <a:bodyPr/>
                    <a:lstStyle/>
                    <a:p>
                      <a:r>
                        <a:rPr lang="en-US" sz="900" dirty="0">
                          <a:latin typeface="Franklin Gothic Book" panose="020B0503020102020204" pitchFamily="34" charset="0"/>
                        </a:rPr>
                        <a:t>Purchased : AFH Non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646486354"/>
                  </a:ext>
                </a:extLst>
              </a:tr>
              <a:tr h="281171">
                <a:tc>
                  <a:txBody>
                    <a:bodyPr/>
                    <a:lstStyle/>
                    <a:p>
                      <a:r>
                        <a:rPr lang="en-US" sz="900" dirty="0">
                          <a:latin typeface="Franklin Gothic Book" panose="020B0503020102020204" pitchFamily="34" charset="0"/>
                        </a:rPr>
                        <a:t>Purchased: Convenience</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90499830"/>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176285"/>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1348114" y="2165652"/>
            <a:ext cx="10381546" cy="0"/>
            <a:chOff x="1348114" y="2340744"/>
            <a:chExt cx="10381546"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19622AD-274E-468E-98E0-110B30EBAC98}"/>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B5501D3-83D5-4DAF-B572-772AA03B69D2}"/>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7" name="Rectangle 36">
            <a:extLst>
              <a:ext uri="{FF2B5EF4-FFF2-40B4-BE49-F238E27FC236}">
                <a16:creationId xmlns:a16="http://schemas.microsoft.com/office/drawing/2014/main" id="{252EA4C7-6B17-4B78-8241-3A7BB37776C3}"/>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9" name="Group 38">
            <a:extLst>
              <a:ext uri="{FF2B5EF4-FFF2-40B4-BE49-F238E27FC236}">
                <a16:creationId xmlns:a16="http://schemas.microsoft.com/office/drawing/2014/main" id="{5137EF2A-BC07-4F18-9E4C-1545791956B7}"/>
              </a:ext>
            </a:extLst>
          </p:cNvPr>
          <p:cNvGrpSpPr/>
          <p:nvPr/>
        </p:nvGrpSpPr>
        <p:grpSpPr>
          <a:xfrm>
            <a:off x="3692976" y="6453235"/>
            <a:ext cx="6309360" cy="369332"/>
            <a:chOff x="3692976" y="6453235"/>
            <a:chExt cx="6309360" cy="369332"/>
          </a:xfrm>
        </p:grpSpPr>
        <p:sp>
          <p:nvSpPr>
            <p:cNvPr id="40" name="TextBox 39">
              <a:extLst>
                <a:ext uri="{FF2B5EF4-FFF2-40B4-BE49-F238E27FC236}">
                  <a16:creationId xmlns:a16="http://schemas.microsoft.com/office/drawing/2014/main" id="{13950A24-AAB5-4754-AF39-9D638840137D}"/>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1" name="Flowchart: Connector 40">
              <a:extLst>
                <a:ext uri="{FF2B5EF4-FFF2-40B4-BE49-F238E27FC236}">
                  <a16:creationId xmlns:a16="http://schemas.microsoft.com/office/drawing/2014/main" id="{4E2C6E8C-B748-41F2-8D34-A9DF6F590704}"/>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Flowchart: Connector 41">
              <a:extLst>
                <a:ext uri="{FF2B5EF4-FFF2-40B4-BE49-F238E27FC236}">
                  <a16:creationId xmlns:a16="http://schemas.microsoft.com/office/drawing/2014/main" id="{6A45172B-ACA6-459C-BA76-AE64D1E69242}"/>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9CFBBDE1-5729-46C4-9F01-58E4D4724DDE}"/>
              </a:ext>
            </a:extLst>
          </p:cNvPr>
          <p:cNvSpPr>
            <a:spLocks noGrp="1"/>
          </p:cNvSpPr>
          <p:nvPr>
            <p:ph type="sldNum" sz="quarter" idx="4"/>
          </p:nvPr>
        </p:nvSpPr>
        <p:spPr/>
        <p:txBody>
          <a:bodyPr/>
          <a:lstStyle/>
          <a:p>
            <a:fld id="{A26DCA39-FE7E-4B33-9419-C9BB65BD885E}" type="slidenum">
              <a:rPr lang="en-US" smtClean="0"/>
              <a:t>53</a:t>
            </a:fld>
            <a:endParaRPr lang="en-US"/>
          </a:p>
        </p:txBody>
      </p:sp>
    </p:spTree>
    <p:extLst>
      <p:ext uri="{BB962C8B-B14F-4D97-AF65-F5344CB8AC3E}">
        <p14:creationId xmlns:p14="http://schemas.microsoft.com/office/powerpoint/2010/main" val="2922276250"/>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r>
              <a:rPr kumimoji="0" lang="en-US" sz="3200" b="0" i="0" u="none" strike="noStrike" kern="1200" cap="none" spc="0" normalizeH="0" baseline="0" noProof="0" dirty="0">
                <a:ln>
                  <a:noFill/>
                </a:ln>
                <a:solidFill>
                  <a:srgbClr val="DB1348"/>
                </a:solidFill>
                <a:effectLst/>
                <a:uLnTx/>
                <a:uFillTx/>
                <a:latin typeface="Franklin Gothic Medium Cond"/>
                <a:cs typeface="Arial"/>
              </a:rPr>
              <a:t>: Occasion Size &amp; Trend</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Cond"/>
                <a:cs typeface="Arial"/>
              </a:rPr>
              <a:t>How big/small is the category within occasions and how has that changed?</a:t>
            </a: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4"/>
            <a:ext cx="8274994" cy="1049653"/>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687334"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Interpretation/Insight: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2766951" y="6299032"/>
            <a:ext cx="3528675" cy="0"/>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653478" y="6168227"/>
            <a:ext cx="3161079" cy="261610"/>
          </a:xfrm>
          <a:prstGeom prst="rect">
            <a:avLst/>
          </a:prstGeom>
          <a:no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Category Occasion Size- $Millions</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8109448" cy="105650"/>
          </a:xfrm>
          <a:prstGeom prst="rect">
            <a:avLst/>
          </a:prstGeom>
        </p:spPr>
      </p:pic>
      <p:cxnSp>
        <p:nvCxnSpPr>
          <p:cNvPr id="18" name="Straight Connector 17">
            <a:extLst>
              <a:ext uri="{FF2B5EF4-FFF2-40B4-BE49-F238E27FC236}">
                <a16:creationId xmlns:a16="http://schemas.microsoft.com/office/drawing/2014/main" id="{A6A8CFF2-9A07-4F42-AB42-8426B5E47FA7}"/>
              </a:ext>
            </a:extLst>
          </p:cNvPr>
          <p:cNvCxnSpPr/>
          <p:nvPr/>
        </p:nvCxnSpPr>
        <p:spPr>
          <a:xfrm>
            <a:off x="603581" y="2761039"/>
            <a:ext cx="0" cy="323119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056135E8-CAD5-B449-9734-BA4CF697263D}"/>
              </a:ext>
            </a:extLst>
          </p:cNvPr>
          <p:cNvSpPr txBox="1"/>
          <p:nvPr/>
        </p:nvSpPr>
        <p:spPr>
          <a:xfrm rot="16200000">
            <a:off x="-1065624" y="4478298"/>
            <a:ext cx="3033200"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Category Share of Occasion</a:t>
            </a:r>
          </a:p>
        </p:txBody>
      </p:sp>
      <p:grpSp>
        <p:nvGrpSpPr>
          <p:cNvPr id="25" name="Group 24">
            <a:extLst>
              <a:ext uri="{FF2B5EF4-FFF2-40B4-BE49-F238E27FC236}">
                <a16:creationId xmlns:a16="http://schemas.microsoft.com/office/drawing/2014/main" id="{FEBD00E0-C1AD-4985-89C3-E4E13FB48B17}"/>
              </a:ext>
            </a:extLst>
          </p:cNvPr>
          <p:cNvGrpSpPr/>
          <p:nvPr/>
        </p:nvGrpSpPr>
        <p:grpSpPr>
          <a:xfrm>
            <a:off x="4409923" y="6287587"/>
            <a:ext cx="1885703" cy="230832"/>
            <a:chOff x="9681685" y="879365"/>
            <a:chExt cx="1885703" cy="230832"/>
          </a:xfrm>
        </p:grpSpPr>
        <p:sp>
          <p:nvSpPr>
            <p:cNvPr id="26" name="TextBox 25">
              <a:extLst>
                <a:ext uri="{FF2B5EF4-FFF2-40B4-BE49-F238E27FC236}">
                  <a16:creationId xmlns:a16="http://schemas.microsoft.com/office/drawing/2014/main" id="{6D128375-E086-41F8-BA39-2866FAE4536C}"/>
                </a:ext>
              </a:extLst>
            </p:cNvPr>
            <p:cNvSpPr txBox="1"/>
            <p:nvPr/>
          </p:nvSpPr>
          <p:spPr>
            <a:xfrm>
              <a:off x="10047889" y="887059"/>
              <a:ext cx="1519499" cy="21544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largest consumption occasions</a:t>
              </a:r>
            </a:p>
          </p:txBody>
        </p:sp>
        <p:sp>
          <p:nvSpPr>
            <p:cNvPr id="27" name="Oval 26">
              <a:extLst>
                <a:ext uri="{FF2B5EF4-FFF2-40B4-BE49-F238E27FC236}">
                  <a16:creationId xmlns:a16="http://schemas.microsoft.com/office/drawing/2014/main" id="{C344CC03-DD48-4415-9E99-00F03645E768}"/>
                </a:ext>
              </a:extLst>
            </p:cNvPr>
            <p:cNvSpPr/>
            <p:nvPr/>
          </p:nvSpPr>
          <p:spPr>
            <a:xfrm>
              <a:off x="9681685" y="927679"/>
              <a:ext cx="134976" cy="134205"/>
            </a:xfrm>
            <a:prstGeom prst="ellipse">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Franklin Gothic Book" panose="020B0503020102020204" pitchFamily="34" charset="0"/>
                <a:cs typeface="Arial"/>
              </a:endParaRPr>
            </a:p>
          </p:txBody>
        </p:sp>
        <p:sp>
          <p:nvSpPr>
            <p:cNvPr id="28" name="TextBox 27">
              <a:extLst>
                <a:ext uri="{FF2B5EF4-FFF2-40B4-BE49-F238E27FC236}">
                  <a16:creationId xmlns:a16="http://schemas.microsoft.com/office/drawing/2014/main" id="{437A92E7-50C5-40AE-B920-4574D21C048A}"/>
                </a:ext>
              </a:extLst>
            </p:cNvPr>
            <p:cNvSpPr txBox="1"/>
            <p:nvPr/>
          </p:nvSpPr>
          <p:spPr>
            <a:xfrm>
              <a:off x="9790386" y="879365"/>
              <a:ext cx="457199" cy="230832"/>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p:txBody>
        </p:sp>
      </p:grpSp>
      <p:grpSp>
        <p:nvGrpSpPr>
          <p:cNvPr id="23" name="Group 22">
            <a:extLst>
              <a:ext uri="{FF2B5EF4-FFF2-40B4-BE49-F238E27FC236}">
                <a16:creationId xmlns:a16="http://schemas.microsoft.com/office/drawing/2014/main" id="{5E6B5721-81FD-4ABF-A599-A79DB90DCBA2}"/>
              </a:ext>
            </a:extLst>
          </p:cNvPr>
          <p:cNvGrpSpPr/>
          <p:nvPr/>
        </p:nvGrpSpPr>
        <p:grpSpPr>
          <a:xfrm>
            <a:off x="3692976" y="6453235"/>
            <a:ext cx="6309360" cy="369332"/>
            <a:chOff x="3692976" y="6453235"/>
            <a:chExt cx="6309360" cy="369332"/>
          </a:xfrm>
        </p:grpSpPr>
        <p:sp>
          <p:nvSpPr>
            <p:cNvPr id="24" name="TextBox 23">
              <a:extLst>
                <a:ext uri="{FF2B5EF4-FFF2-40B4-BE49-F238E27FC236}">
                  <a16:creationId xmlns:a16="http://schemas.microsoft.com/office/drawing/2014/main" id="{6A55A639-553E-416B-969C-D913C1B1E45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Category Share of Occasions | Change Vs year ago, Change Vs 2 year ago        Positive       Negative  </a:t>
              </a:r>
            </a:p>
          </p:txBody>
        </p:sp>
        <p:sp>
          <p:nvSpPr>
            <p:cNvPr id="29" name="Flowchart: Connector 28">
              <a:extLst>
                <a:ext uri="{FF2B5EF4-FFF2-40B4-BE49-F238E27FC236}">
                  <a16:creationId xmlns:a16="http://schemas.microsoft.com/office/drawing/2014/main" id="{99903DE6-200B-47A6-A5C1-618D24214644}"/>
                </a:ext>
              </a:extLst>
            </p:cNvPr>
            <p:cNvSpPr/>
            <p:nvPr/>
          </p:nvSpPr>
          <p:spPr>
            <a:xfrm>
              <a:off x="8185715" y="6634242"/>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Flowchart: Connector 29">
              <a:extLst>
                <a:ext uri="{FF2B5EF4-FFF2-40B4-BE49-F238E27FC236}">
                  <a16:creationId xmlns:a16="http://schemas.microsoft.com/office/drawing/2014/main" id="{C65C3AD1-07E3-4C78-A923-6C60363AA3BE}"/>
                </a:ext>
              </a:extLst>
            </p:cNvPr>
            <p:cNvSpPr/>
            <p:nvPr/>
          </p:nvSpPr>
          <p:spPr>
            <a:xfrm>
              <a:off x="8807347" y="6634242"/>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TextBox1">
            <a:extLst>
              <a:ext uri="{FF2B5EF4-FFF2-40B4-BE49-F238E27FC236}">
                <a16:creationId xmlns:a16="http://schemas.microsoft.com/office/drawing/2014/main" id="{6F3D41B6-E131-4E39-815B-AD454839798B}"/>
              </a:ext>
            </a:extLst>
          </p:cNvPr>
          <p:cNvSpPr txBox="1"/>
          <p:nvPr/>
        </p:nvSpPr>
        <p:spPr>
          <a:xfrm>
            <a:off x="-46495" y="3069105"/>
            <a:ext cx="733332" cy="415498"/>
          </a:xfrm>
          <a:prstGeom prst="rect">
            <a:avLst/>
          </a:prstGeom>
          <a:noFill/>
        </p:spPr>
        <p:txBody>
          <a:bodyPr wrap="squar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Total Share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1.3% </a:t>
            </a:r>
          </a:p>
        </p:txBody>
      </p:sp>
      <p:sp>
        <p:nvSpPr>
          <p:cNvPr id="37" name="Rectangle 36">
            <a:extLst>
              <a:ext uri="{FF2B5EF4-FFF2-40B4-BE49-F238E27FC236}">
                <a16:creationId xmlns:a16="http://schemas.microsoft.com/office/drawing/2014/main" id="{1C1F1D9B-24D4-419D-BA47-CFF656141C09}"/>
              </a:ext>
            </a:extLst>
          </p:cNvPr>
          <p:cNvSpPr/>
          <p:nvPr/>
        </p:nvSpPr>
        <p:spPr>
          <a:xfrm>
            <a:off x="469587" y="1555240"/>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0" name="Table1">
            <a:extLst>
              <a:ext uri="{FF2B5EF4-FFF2-40B4-BE49-F238E27FC236}">
                <a16:creationId xmlns:a16="http://schemas.microsoft.com/office/drawing/2014/main" id="{2D928FD7-C71D-4873-9981-E69C92905B6B}"/>
              </a:ext>
            </a:extLst>
          </p:cNvPr>
          <p:cNvGraphicFramePr>
            <a:graphicFrameLocks noGrp="1"/>
          </p:cNvGraphicFramePr>
          <p:nvPr>
            <p:extLst>
              <p:ext uri="{D42A27DB-BD31-4B8C-83A1-F6EECF244321}">
                <p14:modId xmlns:p14="http://schemas.microsoft.com/office/powerpoint/2010/main" val="876182078"/>
              </p:ext>
            </p:extLst>
          </p:nvPr>
        </p:nvGraphicFramePr>
        <p:xfrm>
          <a:off x="8807347" y="1128209"/>
          <a:ext cx="3224229" cy="4997489"/>
        </p:xfrm>
        <a:graphic>
          <a:graphicData uri="http://schemas.openxmlformats.org/drawingml/2006/table">
            <a:tbl>
              <a:tblPr firstRow="1" bandRow="1">
                <a:tableStyleId>{5C22544A-7EE6-4342-B048-85BDC9FD1C3A}</a:tableStyleId>
              </a:tblPr>
              <a:tblGrid>
                <a:gridCol w="171186">
                  <a:extLst>
                    <a:ext uri="{9D8B030D-6E8A-4147-A177-3AD203B41FA5}">
                      <a16:colId xmlns:a16="http://schemas.microsoft.com/office/drawing/2014/main" val="2648791197"/>
                    </a:ext>
                  </a:extLst>
                </a:gridCol>
                <a:gridCol w="1779843">
                  <a:extLst>
                    <a:ext uri="{9D8B030D-6E8A-4147-A177-3AD203B41FA5}">
                      <a16:colId xmlns:a16="http://schemas.microsoft.com/office/drawing/2014/main" val="3430698903"/>
                    </a:ext>
                  </a:extLst>
                </a:gridCol>
                <a:gridCol w="424400">
                  <a:extLst>
                    <a:ext uri="{9D8B030D-6E8A-4147-A177-3AD203B41FA5}">
                      <a16:colId xmlns:a16="http://schemas.microsoft.com/office/drawing/2014/main" val="633616574"/>
                    </a:ext>
                  </a:extLst>
                </a:gridCol>
                <a:gridCol w="424400">
                  <a:extLst>
                    <a:ext uri="{9D8B030D-6E8A-4147-A177-3AD203B41FA5}">
                      <a16:colId xmlns:a16="http://schemas.microsoft.com/office/drawing/2014/main" val="2020070162"/>
                    </a:ext>
                  </a:extLst>
                </a:gridCol>
                <a:gridCol w="424400">
                  <a:extLst>
                    <a:ext uri="{9D8B030D-6E8A-4147-A177-3AD203B41FA5}">
                      <a16:colId xmlns:a16="http://schemas.microsoft.com/office/drawing/2014/main" val="3544703906"/>
                    </a:ext>
                  </a:extLst>
                </a:gridCol>
              </a:tblGrid>
              <a:tr h="384727">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Occasion</a:t>
                      </a:r>
                    </a:p>
                    <a:p>
                      <a:pPr algn="ctr" fontAlgn="b"/>
                      <a:r>
                        <a:rPr lang="en-IN" sz="900" b="0" i="0" u="none" strike="noStrike" dirty="0">
                          <a:solidFill>
                            <a:srgbClr val="000000"/>
                          </a:solidFill>
                          <a:effectLst/>
                          <a:latin typeface="+mj-lt"/>
                        </a:rPr>
                        <a:t>w/in Category</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Share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329483">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IN" sz="1000" u="none" strike="noStrike" dirty="0">
                          <a:effectLst/>
                          <a:latin typeface="+mj-lt"/>
                        </a:rPr>
                        <a:t>Breakfast @ Work / School</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900" b="0" i="0" u="none" strike="noStrike" dirty="0">
                          <a:solidFill>
                            <a:srgbClr val="000000"/>
                          </a:solidFill>
                          <a:effectLst/>
                          <a:latin typeface="Franklin Gothic Medium" panose="020B0603020102020204" pitchFamily="34" charset="0"/>
                        </a:rPr>
                        <a:t>3.3%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Me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Family Breakfast</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2698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Mid Morning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tx2">
                              <a:lumMod val="20000"/>
                              <a:lumOff val="8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We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bg1">
                              <a:lumMod val="5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Early Morning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92D05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 Work / School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Breakfast For One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Afternoon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Bedtime / Late Night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accent3">
                              <a:lumMod val="90000"/>
                              <a:lumOff val="1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bl>
          </a:graphicData>
        </a:graphic>
      </p:graphicFrame>
      <p:graphicFrame>
        <p:nvGraphicFramePr>
          <p:cNvPr id="33" name="Chart1">
            <a:extLst>
              <a:ext uri="{FF2B5EF4-FFF2-40B4-BE49-F238E27FC236}">
                <a16:creationId xmlns:a16="http://schemas.microsoft.com/office/drawing/2014/main" id="{60C4E807-B71D-4414-A423-E5D3FCECFF49}"/>
              </a:ext>
            </a:extLst>
          </p:cNvPr>
          <p:cNvGraphicFramePr>
            <a:graphicFrameLocks/>
          </p:cNvGraphicFramePr>
          <p:nvPr>
            <p:extLst>
              <p:ext uri="{D42A27DB-BD31-4B8C-83A1-F6EECF244321}">
                <p14:modId xmlns:p14="http://schemas.microsoft.com/office/powerpoint/2010/main" val="3488907444"/>
              </p:ext>
            </p:extLst>
          </p:nvPr>
        </p:nvGraphicFramePr>
        <p:xfrm>
          <a:off x="678180" y="2286501"/>
          <a:ext cx="8107366" cy="3785616"/>
        </p:xfrm>
        <a:graphic>
          <a:graphicData uri="http://schemas.openxmlformats.org/drawingml/2006/chart">
            <c:chart xmlns:c="http://schemas.openxmlformats.org/drawingml/2006/chart" xmlns:r="http://schemas.openxmlformats.org/officeDocument/2006/relationships" r:id="rId4"/>
          </a:graphicData>
        </a:graphic>
      </p:graphicFrame>
      <p:sp>
        <p:nvSpPr>
          <p:cNvPr id="4" name="Slide Number Placeholder 3">
            <a:extLst>
              <a:ext uri="{FF2B5EF4-FFF2-40B4-BE49-F238E27FC236}">
                <a16:creationId xmlns:a16="http://schemas.microsoft.com/office/drawing/2014/main" id="{BC25CD1B-FA83-4972-90CF-4225244FBDD3}"/>
              </a:ext>
            </a:extLst>
          </p:cNvPr>
          <p:cNvSpPr>
            <a:spLocks noGrp="1"/>
          </p:cNvSpPr>
          <p:nvPr>
            <p:ph type="sldNum" sz="quarter" idx="4"/>
          </p:nvPr>
        </p:nvSpPr>
        <p:spPr/>
        <p:txBody>
          <a:bodyPr/>
          <a:lstStyle/>
          <a:p>
            <a:fld id="{A26DCA39-FE7E-4B33-9419-C9BB65BD885E}" type="slidenum">
              <a:rPr lang="en-US" smtClean="0"/>
              <a:t>54</a:t>
            </a:fld>
            <a:endParaRPr lang="en-US"/>
          </a:p>
        </p:txBody>
      </p:sp>
    </p:spTree>
    <p:extLst>
      <p:ext uri="{BB962C8B-B14F-4D97-AF65-F5344CB8AC3E}">
        <p14:creationId xmlns:p14="http://schemas.microsoft.com/office/powerpoint/2010/main" val="949724320"/>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55</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r>
              <a:rPr kumimoji="0" lang="en-US" sz="3200" b="0" i="0" u="none" strike="noStrike" kern="1200" cap="none" spc="0" normalizeH="0" baseline="0" noProof="0" dirty="0">
                <a:ln>
                  <a:noFill/>
                </a:ln>
                <a:solidFill>
                  <a:srgbClr val="DB1348"/>
                </a:solidFill>
                <a:effectLst/>
                <a:uLnTx/>
                <a:uFillTx/>
                <a:latin typeface="Franklin Gothic Medium Cond"/>
                <a:cs typeface="Arial"/>
              </a:rPr>
              <a:t>: Occasion opportunity</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Cond"/>
                <a:cs typeface="Arial"/>
              </a:rPr>
              <a:t>Where is there growth opportunity within  for the category, and how big is the opportunity?</a:t>
            </a: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4"/>
            <a:ext cx="8998325" cy="874092"/>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687334"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Interpretation/Insight: </a:t>
            </a:r>
          </a:p>
        </p:txBody>
      </p:sp>
      <p:graphicFrame>
        <p:nvGraphicFramePr>
          <p:cNvPr id="89" name="Table1">
            <a:extLst>
              <a:ext uri="{FF2B5EF4-FFF2-40B4-BE49-F238E27FC236}">
                <a16:creationId xmlns:a16="http://schemas.microsoft.com/office/drawing/2014/main" id="{2A35DAD8-B163-0546-9940-E99B552AC452}"/>
              </a:ext>
            </a:extLst>
          </p:cNvPr>
          <p:cNvGraphicFramePr>
            <a:graphicFrameLocks noGrp="1"/>
          </p:cNvGraphicFramePr>
          <p:nvPr>
            <p:extLst>
              <p:ext uri="{D42A27DB-BD31-4B8C-83A1-F6EECF244321}">
                <p14:modId xmlns:p14="http://schemas.microsoft.com/office/powerpoint/2010/main" val="189614594"/>
              </p:ext>
            </p:extLst>
          </p:nvPr>
        </p:nvGraphicFramePr>
        <p:xfrm>
          <a:off x="9790770" y="1526737"/>
          <a:ext cx="1834256" cy="4827204"/>
        </p:xfrm>
        <a:graphic>
          <a:graphicData uri="http://schemas.openxmlformats.org/drawingml/2006/table">
            <a:tbl>
              <a:tblPr firstRow="1" bandRow="1">
                <a:tableStyleId>{5C22544A-7EE6-4342-B048-85BDC9FD1C3A}</a:tableStyleId>
              </a:tblPr>
              <a:tblGrid>
                <a:gridCol w="1197571">
                  <a:extLst>
                    <a:ext uri="{9D8B030D-6E8A-4147-A177-3AD203B41FA5}">
                      <a16:colId xmlns:a16="http://schemas.microsoft.com/office/drawing/2014/main" val="3430698903"/>
                    </a:ext>
                  </a:extLst>
                </a:gridCol>
                <a:gridCol w="636685">
                  <a:extLst>
                    <a:ext uri="{9D8B030D-6E8A-4147-A177-3AD203B41FA5}">
                      <a16:colId xmlns:a16="http://schemas.microsoft.com/office/drawing/2014/main" val="3544703906"/>
                    </a:ext>
                  </a:extLst>
                </a:gridCol>
              </a:tblGrid>
              <a:tr h="213753">
                <a:tc>
                  <a:txBody>
                    <a:bodyPr/>
                    <a:lstStyle/>
                    <a:p>
                      <a:pPr algn="l" fontAlgn="b"/>
                      <a:r>
                        <a:rPr lang="en-IN" sz="900" b="0" i="0" u="none" strike="noStrike" dirty="0">
                          <a:solidFill>
                            <a:srgbClr val="000000"/>
                          </a:solidFill>
                          <a:effectLst/>
                          <a:latin typeface="+mj-lt"/>
                        </a:rPr>
                        <a:t>Occasion  w/in category</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Close gap to Fair share*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16804">
                <a:tc>
                  <a:txBody>
                    <a:bodyPr/>
                    <a:lstStyle/>
                    <a:p>
                      <a:r>
                        <a:rPr lang="en-US" sz="1000" dirty="0">
                          <a:latin typeface="+mj-lt"/>
                        </a:rPr>
                        <a:t>Dinner</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16804">
                <a:tc>
                  <a:txBody>
                    <a:bodyPr/>
                    <a:lstStyle/>
                    <a:p>
                      <a:r>
                        <a:rPr lang="en-US" sz="1000" dirty="0">
                          <a:latin typeface="+mj-lt"/>
                        </a:rPr>
                        <a:t>Lunch</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16804">
                <a:tc>
                  <a:txBody>
                    <a:bodyPr/>
                    <a:lstStyle/>
                    <a:p>
                      <a:r>
                        <a:rPr lang="en-US" sz="1000" dirty="0">
                          <a:latin typeface="+mj-lt"/>
                        </a:rPr>
                        <a:t>Breakfast For One</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16804">
                <a:tc>
                  <a:txBody>
                    <a:bodyPr/>
                    <a:lstStyle/>
                    <a:p>
                      <a:r>
                        <a:rPr lang="en-US" sz="1000" dirty="0">
                          <a:latin typeface="+mj-lt"/>
                        </a:rPr>
                        <a:t>Family Breakfast</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16804">
                <a:tc>
                  <a:txBody>
                    <a:bodyPr/>
                    <a:lstStyle/>
                    <a:p>
                      <a:pPr algn="l" fontAlgn="b"/>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16804">
                <a:tc>
                  <a:txBody>
                    <a:bodyPr/>
                    <a:lstStyle/>
                    <a:p>
                      <a:pPr algn="l" fontAlgn="b"/>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8" y="1457229"/>
            <a:ext cx="8995629" cy="53322"/>
          </a:xfrm>
          <a:prstGeom prst="rect">
            <a:avLst/>
          </a:prstGeom>
        </p:spPr>
      </p:pic>
      <p:sp>
        <p:nvSpPr>
          <p:cNvPr id="29" name="Rectangle 28">
            <a:extLst>
              <a:ext uri="{FF2B5EF4-FFF2-40B4-BE49-F238E27FC236}">
                <a16:creationId xmlns:a16="http://schemas.microsoft.com/office/drawing/2014/main" id="{E13E39F7-8278-43ED-812B-AD257C08AE03}"/>
              </a:ext>
            </a:extLst>
          </p:cNvPr>
          <p:cNvSpPr/>
          <p:nvPr/>
        </p:nvSpPr>
        <p:spPr>
          <a:xfrm>
            <a:off x="9681134" y="1164870"/>
            <a:ext cx="2131407"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Occasion Dollar Opportunity</a:t>
            </a:r>
          </a:p>
        </p:txBody>
      </p:sp>
      <p:grpSp>
        <p:nvGrpSpPr>
          <p:cNvPr id="30" name="Group 29">
            <a:extLst>
              <a:ext uri="{FF2B5EF4-FFF2-40B4-BE49-F238E27FC236}">
                <a16:creationId xmlns:a16="http://schemas.microsoft.com/office/drawing/2014/main" id="{6BFCE589-6CCF-4BB1-AC29-8295172AC90B}"/>
              </a:ext>
            </a:extLst>
          </p:cNvPr>
          <p:cNvGrpSpPr/>
          <p:nvPr/>
        </p:nvGrpSpPr>
        <p:grpSpPr>
          <a:xfrm>
            <a:off x="3692976" y="6453235"/>
            <a:ext cx="6309360" cy="369332"/>
            <a:chOff x="3692976" y="6453235"/>
            <a:chExt cx="6309360" cy="369332"/>
          </a:xfrm>
        </p:grpSpPr>
        <p:sp>
          <p:nvSpPr>
            <p:cNvPr id="31" name="TextBox 30">
              <a:extLst>
                <a:ext uri="{FF2B5EF4-FFF2-40B4-BE49-F238E27FC236}">
                  <a16:creationId xmlns:a16="http://schemas.microsoft.com/office/drawing/2014/main" id="{6135F26C-CC24-48E5-86B1-51AB58FA197E}"/>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Category Share of Occasions | Change Vs year ago, Change Vs 2 year ago        Positive       Negative  </a:t>
              </a:r>
            </a:p>
          </p:txBody>
        </p:sp>
        <p:sp>
          <p:nvSpPr>
            <p:cNvPr id="33" name="Flowchart: Connector 32">
              <a:extLst>
                <a:ext uri="{FF2B5EF4-FFF2-40B4-BE49-F238E27FC236}">
                  <a16:creationId xmlns:a16="http://schemas.microsoft.com/office/drawing/2014/main" id="{4C24F1F2-C9CD-4439-AB41-904EC8D17AE4}"/>
                </a:ext>
              </a:extLst>
            </p:cNvPr>
            <p:cNvSpPr/>
            <p:nvPr/>
          </p:nvSpPr>
          <p:spPr>
            <a:xfrm>
              <a:off x="8185715" y="6634242"/>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Flowchart: Connector 33">
              <a:extLst>
                <a:ext uri="{FF2B5EF4-FFF2-40B4-BE49-F238E27FC236}">
                  <a16:creationId xmlns:a16="http://schemas.microsoft.com/office/drawing/2014/main" id="{F1C181E1-AC6F-4A48-8E50-F9E653993099}"/>
                </a:ext>
              </a:extLst>
            </p:cNvPr>
            <p:cNvSpPr/>
            <p:nvPr/>
          </p:nvSpPr>
          <p:spPr>
            <a:xfrm>
              <a:off x="8807347" y="6634242"/>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5" name="Straight Connector 44">
            <a:extLst>
              <a:ext uri="{FF2B5EF4-FFF2-40B4-BE49-F238E27FC236}">
                <a16:creationId xmlns:a16="http://schemas.microsoft.com/office/drawing/2014/main" id="{23008805-3766-442F-88B8-D0D6540B598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3C032E1-CFA6-43E9-9016-B27F1155F127}"/>
              </a:ext>
            </a:extLst>
          </p:cNvPr>
          <p:cNvCxnSpPr>
            <a:cxnSpLocks/>
          </p:cNvCxnSpPr>
          <p:nvPr/>
        </p:nvCxnSpPr>
        <p:spPr>
          <a:xfrm flipH="1" flipV="1">
            <a:off x="2826327" y="6124080"/>
            <a:ext cx="3469299" cy="38472"/>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65BEAAA2-CE1E-4CEB-BD60-BC0C50C42352}"/>
              </a:ext>
            </a:extLst>
          </p:cNvPr>
          <p:cNvSpPr txBox="1"/>
          <p:nvPr/>
        </p:nvSpPr>
        <p:spPr>
          <a:xfrm>
            <a:off x="653478" y="6031747"/>
            <a:ext cx="3161079" cy="261610"/>
          </a:xfrm>
          <a:prstGeom prst="rect">
            <a:avLst/>
          </a:prstGeom>
          <a:no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Category Occasion Size- $Millions</a:t>
            </a:r>
          </a:p>
        </p:txBody>
      </p:sp>
      <p:cxnSp>
        <p:nvCxnSpPr>
          <p:cNvPr id="48" name="Straight Connector 47">
            <a:extLst>
              <a:ext uri="{FF2B5EF4-FFF2-40B4-BE49-F238E27FC236}">
                <a16:creationId xmlns:a16="http://schemas.microsoft.com/office/drawing/2014/main" id="{52BD88F1-73E3-4764-B405-65E0D7B82AB4}"/>
              </a:ext>
            </a:extLst>
          </p:cNvPr>
          <p:cNvCxnSpPr/>
          <p:nvPr/>
        </p:nvCxnSpPr>
        <p:spPr>
          <a:xfrm>
            <a:off x="603581" y="2761039"/>
            <a:ext cx="0" cy="323119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82055075-06B0-4D5F-9273-FA4D6222A70F}"/>
              </a:ext>
            </a:extLst>
          </p:cNvPr>
          <p:cNvSpPr txBox="1"/>
          <p:nvPr/>
        </p:nvSpPr>
        <p:spPr>
          <a:xfrm rot="16200000">
            <a:off x="-1065624" y="4478298"/>
            <a:ext cx="3033200"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Category Share of Occasion</a:t>
            </a:r>
          </a:p>
        </p:txBody>
      </p:sp>
      <p:grpSp>
        <p:nvGrpSpPr>
          <p:cNvPr id="53" name="Group 52">
            <a:extLst>
              <a:ext uri="{FF2B5EF4-FFF2-40B4-BE49-F238E27FC236}">
                <a16:creationId xmlns:a16="http://schemas.microsoft.com/office/drawing/2014/main" id="{DA93E08D-F783-4AA0-B764-68576CB9BE98}"/>
              </a:ext>
            </a:extLst>
          </p:cNvPr>
          <p:cNvGrpSpPr/>
          <p:nvPr/>
        </p:nvGrpSpPr>
        <p:grpSpPr>
          <a:xfrm>
            <a:off x="4409923" y="6124080"/>
            <a:ext cx="1885703" cy="338554"/>
            <a:chOff x="9681685" y="852338"/>
            <a:chExt cx="1885703" cy="338554"/>
          </a:xfrm>
        </p:grpSpPr>
        <p:sp>
          <p:nvSpPr>
            <p:cNvPr id="54" name="TextBox 53">
              <a:extLst>
                <a:ext uri="{FF2B5EF4-FFF2-40B4-BE49-F238E27FC236}">
                  <a16:creationId xmlns:a16="http://schemas.microsoft.com/office/drawing/2014/main" id="{2F0C61FE-F080-410B-8596-6A0665E2923B}"/>
                </a:ext>
              </a:extLst>
            </p:cNvPr>
            <p:cNvSpPr txBox="1"/>
            <p:nvPr/>
          </p:nvSpPr>
          <p:spPr>
            <a:xfrm>
              <a:off x="9993515" y="852338"/>
              <a:ext cx="1573873" cy="33855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800" b="0" i="0" u="none" strike="noStrike" kern="1200" cap="none" spc="0" normalizeH="0" baseline="0" noProof="0" dirty="0">
                  <a:ln>
                    <a:noFill/>
                  </a:ln>
                  <a:solidFill>
                    <a:srgbClr val="DB1348"/>
                  </a:solidFill>
                  <a:effectLst/>
                  <a:uLnTx/>
                  <a:uFillTx/>
                  <a:latin typeface="Franklin Gothic Book" panose="020B0503020102020204" pitchFamily="34" charset="0"/>
                  <a:cs typeface="Arial"/>
                </a:rPr>
                <a:t>under-shared</a:t>
              </a:r>
              <a:r>
                <a:rPr kumimoji="0" lang="en-IN"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occasion and need support to close gaps</a:t>
              </a:r>
            </a:p>
          </p:txBody>
        </p:sp>
        <p:sp>
          <p:nvSpPr>
            <p:cNvPr id="55" name="Oval 54">
              <a:extLst>
                <a:ext uri="{FF2B5EF4-FFF2-40B4-BE49-F238E27FC236}">
                  <a16:creationId xmlns:a16="http://schemas.microsoft.com/office/drawing/2014/main" id="{9D95B662-7ECC-4CE0-844D-AD81823B6CFC}"/>
                </a:ext>
              </a:extLst>
            </p:cNvPr>
            <p:cNvSpPr/>
            <p:nvPr/>
          </p:nvSpPr>
          <p:spPr>
            <a:xfrm>
              <a:off x="9681685" y="954513"/>
              <a:ext cx="134976" cy="134205"/>
            </a:xfrm>
            <a:prstGeom prst="ellipse">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Franklin Gothic Book" panose="020B0503020102020204" pitchFamily="34" charset="0"/>
                <a:cs typeface="Arial"/>
              </a:endParaRPr>
            </a:p>
          </p:txBody>
        </p:sp>
        <p:sp>
          <p:nvSpPr>
            <p:cNvPr id="56" name="TextBox 55">
              <a:extLst>
                <a:ext uri="{FF2B5EF4-FFF2-40B4-BE49-F238E27FC236}">
                  <a16:creationId xmlns:a16="http://schemas.microsoft.com/office/drawing/2014/main" id="{CE04D7E3-AA06-456F-9623-3966197C073A}"/>
                </a:ext>
              </a:extLst>
            </p:cNvPr>
            <p:cNvSpPr txBox="1"/>
            <p:nvPr/>
          </p:nvSpPr>
          <p:spPr>
            <a:xfrm>
              <a:off x="9790386" y="906199"/>
              <a:ext cx="222865" cy="230832"/>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p:txBody>
        </p:sp>
      </p:grpSp>
      <p:sp>
        <p:nvSpPr>
          <p:cNvPr id="35" name="Rectangle 34">
            <a:extLst>
              <a:ext uri="{FF2B5EF4-FFF2-40B4-BE49-F238E27FC236}">
                <a16:creationId xmlns:a16="http://schemas.microsoft.com/office/drawing/2014/main" id="{B817EEBC-124A-416B-B4D9-EC4846414176}"/>
              </a:ext>
            </a:extLst>
          </p:cNvPr>
          <p:cNvSpPr/>
          <p:nvPr/>
        </p:nvSpPr>
        <p:spPr>
          <a:xfrm>
            <a:off x="377686" y="1535177"/>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0" name="Chart1">
            <a:extLst>
              <a:ext uri="{FF2B5EF4-FFF2-40B4-BE49-F238E27FC236}">
                <a16:creationId xmlns:a16="http://schemas.microsoft.com/office/drawing/2014/main" id="{2BA2B796-8310-42F9-B435-5811FC9B1BA5}"/>
              </a:ext>
            </a:extLst>
          </p:cNvPr>
          <p:cNvGraphicFramePr>
            <a:graphicFrameLocks/>
          </p:cNvGraphicFramePr>
          <p:nvPr>
            <p:extLst>
              <p:ext uri="{D42A27DB-BD31-4B8C-83A1-F6EECF244321}">
                <p14:modId xmlns:p14="http://schemas.microsoft.com/office/powerpoint/2010/main" val="2407612799"/>
              </p:ext>
            </p:extLst>
          </p:nvPr>
        </p:nvGraphicFramePr>
        <p:xfrm>
          <a:off x="678179" y="2286501"/>
          <a:ext cx="8670537" cy="3785616"/>
        </p:xfrm>
        <a:graphic>
          <a:graphicData uri="http://schemas.openxmlformats.org/drawingml/2006/chart">
            <c:chart xmlns:c="http://schemas.openxmlformats.org/drawingml/2006/chart" xmlns:r="http://schemas.openxmlformats.org/officeDocument/2006/relationships" r:id="rId4"/>
          </a:graphicData>
        </a:graphic>
      </p:graphicFrame>
      <p:sp>
        <p:nvSpPr>
          <p:cNvPr id="26" name="TextBox1">
            <a:extLst>
              <a:ext uri="{FF2B5EF4-FFF2-40B4-BE49-F238E27FC236}">
                <a16:creationId xmlns:a16="http://schemas.microsoft.com/office/drawing/2014/main" id="{70B81C50-E913-4DBE-8D77-C658C7349FFA}"/>
              </a:ext>
            </a:extLst>
          </p:cNvPr>
          <p:cNvSpPr txBox="1"/>
          <p:nvPr/>
        </p:nvSpPr>
        <p:spPr>
          <a:xfrm>
            <a:off x="-46495" y="3069105"/>
            <a:ext cx="733332" cy="415498"/>
          </a:xfrm>
          <a:prstGeom prst="rect">
            <a:avLst/>
          </a:prstGeom>
          <a:noFill/>
        </p:spPr>
        <p:txBody>
          <a:bodyPr wrap="squar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Total Share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1.3% </a:t>
            </a:r>
          </a:p>
        </p:txBody>
      </p:sp>
      <p:sp>
        <p:nvSpPr>
          <p:cNvPr id="4" name="Slide Number Placeholder 3">
            <a:extLst>
              <a:ext uri="{FF2B5EF4-FFF2-40B4-BE49-F238E27FC236}">
                <a16:creationId xmlns:a16="http://schemas.microsoft.com/office/drawing/2014/main" id="{AC1DBC46-B6D9-424E-AB6F-00FEAF4D6D36}"/>
              </a:ext>
            </a:extLst>
          </p:cNvPr>
          <p:cNvSpPr>
            <a:spLocks noGrp="1"/>
          </p:cNvSpPr>
          <p:nvPr>
            <p:ph type="sldNum" sz="quarter" idx="4"/>
          </p:nvPr>
        </p:nvSpPr>
        <p:spPr/>
        <p:txBody>
          <a:bodyPr/>
          <a:lstStyle/>
          <a:p>
            <a:fld id="{A26DCA39-FE7E-4B33-9419-C9BB65BD885E}" type="slidenum">
              <a:rPr lang="en-US" smtClean="0"/>
              <a:t>55</a:t>
            </a:fld>
            <a:endParaRPr lang="en-US"/>
          </a:p>
        </p:txBody>
      </p:sp>
    </p:spTree>
    <p:extLst>
      <p:ext uri="{BB962C8B-B14F-4D97-AF65-F5344CB8AC3E}">
        <p14:creationId xmlns:p14="http://schemas.microsoft.com/office/powerpoint/2010/main" val="4048246888"/>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56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 </a:t>
            </a:r>
            <a:r>
              <a:rPr lang="en-US" dirty="0"/>
              <a:t>- Opportunity  </a:t>
            </a:r>
          </a:p>
          <a:p>
            <a:pPr lvl="0">
              <a:spcAft>
                <a:spcPct val="0"/>
              </a:spcAft>
              <a:defRPr/>
            </a:pPr>
            <a:r>
              <a:rPr lang="en-IN" sz="1600" dirty="0"/>
              <a:t>(category opportunity and Kellogg opportunity)</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4178046222"/>
              </p:ext>
            </p:extLst>
          </p:nvPr>
        </p:nvGraphicFramePr>
        <p:xfrm>
          <a:off x="377685" y="1974078"/>
          <a:ext cx="11592247" cy="4178947"/>
        </p:xfrm>
        <a:graphic>
          <a:graphicData uri="http://schemas.openxmlformats.org/drawingml/2006/table">
            <a:tbl>
              <a:tblPr firstRow="1" bandRow="1">
                <a:tableStyleId>{9D7B26C5-4107-4FEC-AEDC-1716B250A1EF}</a:tableStyleId>
              </a:tblPr>
              <a:tblGrid>
                <a:gridCol w="933757">
                  <a:extLst>
                    <a:ext uri="{9D8B030D-6E8A-4147-A177-3AD203B41FA5}">
                      <a16:colId xmlns:a16="http://schemas.microsoft.com/office/drawing/2014/main" val="4076324199"/>
                    </a:ext>
                  </a:extLst>
                </a:gridCol>
                <a:gridCol w="710566">
                  <a:extLst>
                    <a:ext uri="{9D8B030D-6E8A-4147-A177-3AD203B41FA5}">
                      <a16:colId xmlns:a16="http://schemas.microsoft.com/office/drawing/2014/main" val="3511605551"/>
                    </a:ext>
                  </a:extLst>
                </a:gridCol>
                <a:gridCol w="710566">
                  <a:extLst>
                    <a:ext uri="{9D8B030D-6E8A-4147-A177-3AD203B41FA5}">
                      <a16:colId xmlns:a16="http://schemas.microsoft.com/office/drawing/2014/main" val="2795493340"/>
                    </a:ext>
                  </a:extLst>
                </a:gridCol>
                <a:gridCol w="710566">
                  <a:extLst>
                    <a:ext uri="{9D8B030D-6E8A-4147-A177-3AD203B41FA5}">
                      <a16:colId xmlns:a16="http://schemas.microsoft.com/office/drawing/2014/main" val="3154036636"/>
                    </a:ext>
                  </a:extLst>
                </a:gridCol>
                <a:gridCol w="710566">
                  <a:extLst>
                    <a:ext uri="{9D8B030D-6E8A-4147-A177-3AD203B41FA5}">
                      <a16:colId xmlns:a16="http://schemas.microsoft.com/office/drawing/2014/main" val="3857182859"/>
                    </a:ext>
                  </a:extLst>
                </a:gridCol>
                <a:gridCol w="710566">
                  <a:extLst>
                    <a:ext uri="{9D8B030D-6E8A-4147-A177-3AD203B41FA5}">
                      <a16:colId xmlns:a16="http://schemas.microsoft.com/office/drawing/2014/main" val="148815539"/>
                    </a:ext>
                  </a:extLst>
                </a:gridCol>
                <a:gridCol w="710566">
                  <a:extLst>
                    <a:ext uri="{9D8B030D-6E8A-4147-A177-3AD203B41FA5}">
                      <a16:colId xmlns:a16="http://schemas.microsoft.com/office/drawing/2014/main" val="888160949"/>
                    </a:ext>
                  </a:extLst>
                </a:gridCol>
                <a:gridCol w="710566">
                  <a:extLst>
                    <a:ext uri="{9D8B030D-6E8A-4147-A177-3AD203B41FA5}">
                      <a16:colId xmlns:a16="http://schemas.microsoft.com/office/drawing/2014/main" val="506333412"/>
                    </a:ext>
                  </a:extLst>
                </a:gridCol>
                <a:gridCol w="710566">
                  <a:extLst>
                    <a:ext uri="{9D8B030D-6E8A-4147-A177-3AD203B41FA5}">
                      <a16:colId xmlns:a16="http://schemas.microsoft.com/office/drawing/2014/main" val="1155276217"/>
                    </a:ext>
                  </a:extLst>
                </a:gridCol>
                <a:gridCol w="710566">
                  <a:extLst>
                    <a:ext uri="{9D8B030D-6E8A-4147-A177-3AD203B41FA5}">
                      <a16:colId xmlns:a16="http://schemas.microsoft.com/office/drawing/2014/main" val="2337777857"/>
                    </a:ext>
                  </a:extLst>
                </a:gridCol>
                <a:gridCol w="710566">
                  <a:extLst>
                    <a:ext uri="{9D8B030D-6E8A-4147-A177-3AD203B41FA5}">
                      <a16:colId xmlns:a16="http://schemas.microsoft.com/office/drawing/2014/main" val="3496291335"/>
                    </a:ext>
                  </a:extLst>
                </a:gridCol>
                <a:gridCol w="710566">
                  <a:extLst>
                    <a:ext uri="{9D8B030D-6E8A-4147-A177-3AD203B41FA5}">
                      <a16:colId xmlns:a16="http://schemas.microsoft.com/office/drawing/2014/main" val="1446530676"/>
                    </a:ext>
                  </a:extLst>
                </a:gridCol>
                <a:gridCol w="710566">
                  <a:extLst>
                    <a:ext uri="{9D8B030D-6E8A-4147-A177-3AD203B41FA5}">
                      <a16:colId xmlns:a16="http://schemas.microsoft.com/office/drawing/2014/main" val="1816550095"/>
                    </a:ext>
                  </a:extLst>
                </a:gridCol>
                <a:gridCol w="710566">
                  <a:extLst>
                    <a:ext uri="{9D8B030D-6E8A-4147-A177-3AD203B41FA5}">
                      <a16:colId xmlns:a16="http://schemas.microsoft.com/office/drawing/2014/main" val="2924678775"/>
                    </a:ext>
                  </a:extLst>
                </a:gridCol>
                <a:gridCol w="710566">
                  <a:extLst>
                    <a:ext uri="{9D8B030D-6E8A-4147-A177-3AD203B41FA5}">
                      <a16:colId xmlns:a16="http://schemas.microsoft.com/office/drawing/2014/main" val="1555317484"/>
                    </a:ext>
                  </a:extLst>
                </a:gridCol>
                <a:gridCol w="710566">
                  <a:extLst>
                    <a:ext uri="{9D8B030D-6E8A-4147-A177-3AD203B41FA5}">
                      <a16:colId xmlns:a16="http://schemas.microsoft.com/office/drawing/2014/main" val="3479355505"/>
                    </a:ext>
                  </a:extLst>
                </a:gridCol>
              </a:tblGrid>
              <a:tr h="543080">
                <a:tc>
                  <a:txBody>
                    <a:bodyPr/>
                    <a:lstStyle/>
                    <a:p>
                      <a:pPr algn="ctr"/>
                      <a:endParaRPr lang="en-IN" sz="1000" b="0" dirty="0">
                        <a:latin typeface="+mj-lt"/>
                      </a:endParaRP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466674">
                <a:tc>
                  <a:txBody>
                    <a:bodyPr/>
                    <a:lstStyle/>
                    <a:p>
                      <a:pPr algn="l"/>
                      <a:r>
                        <a:rPr lang="en-IN" sz="900" b="0" kern="1200" dirty="0">
                          <a:solidFill>
                            <a:schemeClr val="tx1"/>
                          </a:solidFill>
                          <a:latin typeface="Franklin Gothic Book" panose="020B0503020102020204" pitchFamily="34" charset="0"/>
                          <a:ea typeface="+mn-ea"/>
                          <a:cs typeface="+mn-cs"/>
                        </a:rPr>
                        <a:t>Category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900" dirty="0">
                          <a:solidFill>
                            <a:schemeClr val="tx1">
                              <a:lumMod val="95000"/>
                              <a:lumOff val="5000"/>
                            </a:schemeClr>
                          </a:solidFill>
                          <a:latin typeface="Franklin Gothic Book" panose="020B0503020102020204" pitchFamily="34" charset="0"/>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457200">
                <a:tc>
                  <a:txBody>
                    <a:bodyPr/>
                    <a:lstStyle/>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640638">
                <a:tc>
                  <a:txBody>
                    <a:bodyPr/>
                    <a:lstStyle/>
                    <a:p>
                      <a:pPr lvl="0" algn="l">
                        <a:buNone/>
                      </a:pPr>
                      <a:r>
                        <a:rPr lang="en-US" sz="900" b="0" i="0" u="none" strike="noStrike" noProof="0" dirty="0">
                          <a:latin typeface="Franklin Gothic Book" panose="020B0503020102020204" pitchFamily="34" charset="0"/>
                        </a:rPr>
                        <a:t>Category Share</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523412">
                <a:tc>
                  <a:txBody>
                    <a:bodyPr/>
                    <a:lstStyle/>
                    <a:p>
                      <a:pPr algn="l"/>
                      <a:r>
                        <a:rPr lang="en-US" sz="900" dirty="0">
                          <a:latin typeface="Franklin Gothic Book" panose="020B0503020102020204" pitchFamily="34" charset="0"/>
                        </a:rPr>
                        <a:t>Gap</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Franklin Gothic Book" panose="020B0503020102020204" pitchFamily="34" charset="0"/>
                        </a:rPr>
                        <a:t>NA</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mn-cs"/>
                        </a:rPr>
                        <a:t>-20/-44</a:t>
                      </a:r>
                    </a:p>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r h="582465">
                <a:tc>
                  <a:txBody>
                    <a:bodyPr/>
                    <a:lstStyle/>
                    <a:p>
                      <a:pPr algn="l"/>
                      <a:r>
                        <a:rPr lang="en-US" sz="900" dirty="0">
                          <a:latin typeface="Franklin Gothic Book" panose="020B0503020102020204" pitchFamily="34" charset="0"/>
                        </a:rPr>
                        <a:t>Kellogg Share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endParaRPr lang="en-US" sz="900" dirty="0">
                        <a:latin typeface="Franklin Gothic Book" panose="020B0503020102020204" pitchFamily="34" charset="0"/>
                      </a:endParaRP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4121815513"/>
                  </a:ext>
                </a:extLst>
              </a:tr>
              <a:tr h="482739">
                <a:tc>
                  <a:txBody>
                    <a:bodyPr/>
                    <a:lstStyle/>
                    <a:p>
                      <a:pPr algn="l"/>
                      <a:r>
                        <a:rPr lang="en-US" sz="900" dirty="0">
                          <a:latin typeface="Franklin Gothic Book" panose="020B0503020102020204" pitchFamily="34" charset="0"/>
                        </a:rPr>
                        <a:t>Kellogg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869407161"/>
                  </a:ext>
                </a:extLst>
              </a:tr>
              <a:tr h="482739">
                <a:tc>
                  <a:txBody>
                    <a:bodyPr/>
                    <a:lstStyle/>
                    <a:p>
                      <a:pPr algn="l"/>
                      <a:r>
                        <a:rPr lang="en-US" sz="900" dirty="0">
                          <a:latin typeface="Franklin Gothic Book" panose="020B0503020102020204" pitchFamily="34" charset="0"/>
                        </a:rPr>
                        <a:t>Kellogg's</a:t>
                      </a:r>
                    </a:p>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114803357"/>
                  </a:ext>
                </a:extLst>
              </a:tr>
            </a:tbl>
          </a:graphicData>
        </a:graphic>
      </p:graphicFrame>
      <p:grpSp>
        <p:nvGrpSpPr>
          <p:cNvPr id="2" name="Group 1">
            <a:extLst>
              <a:ext uri="{FF2B5EF4-FFF2-40B4-BE49-F238E27FC236}">
                <a16:creationId xmlns:a16="http://schemas.microsoft.com/office/drawing/2014/main" id="{38CACB6D-4104-4305-AA5C-2057BF818EBF}"/>
              </a:ext>
            </a:extLst>
          </p:cNvPr>
          <p:cNvGrpSpPr/>
          <p:nvPr/>
        </p:nvGrpSpPr>
        <p:grpSpPr>
          <a:xfrm>
            <a:off x="0" y="2512431"/>
            <a:ext cx="12039600" cy="45719"/>
            <a:chOff x="0" y="2340744"/>
            <a:chExt cx="12039600" cy="45719"/>
          </a:xfrm>
        </p:grpSpPr>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40744"/>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581034" y="2340744"/>
              <a:ext cx="11148626" cy="0"/>
              <a:chOff x="581034" y="2340744"/>
              <a:chExt cx="11148626"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19622AD-274E-468E-98E0-110B30EBAC98}"/>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55265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710237"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831727"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B5501D3-83D5-4DAF-B572-772AA03B69D2}"/>
                  </a:ext>
                </a:extLst>
              </p:cNvPr>
              <p:cNvCxnSpPr/>
              <p:nvPr/>
            </p:nvCxnSpPr>
            <p:spPr>
              <a:xfrm>
                <a:off x="2255807"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441339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506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98302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510451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6750568-A77E-4C22-9D56-A29C27E00B6A}"/>
                  </a:ext>
                </a:extLst>
              </p:cNvPr>
              <p:cNvCxnSpPr/>
              <p:nvPr/>
            </p:nvCxnSpPr>
            <p:spPr>
              <a:xfrm>
                <a:off x="5810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sp>
        <p:nvSpPr>
          <p:cNvPr id="39" name="Rectangle 38">
            <a:extLst>
              <a:ext uri="{FF2B5EF4-FFF2-40B4-BE49-F238E27FC236}">
                <a16:creationId xmlns:a16="http://schemas.microsoft.com/office/drawing/2014/main" id="{369DDF1D-7235-4DBF-A2EB-E21859D0BB64}"/>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sp>
        <p:nvSpPr>
          <p:cNvPr id="5" name="Slide Number Placeholder 4">
            <a:extLst>
              <a:ext uri="{FF2B5EF4-FFF2-40B4-BE49-F238E27FC236}">
                <a16:creationId xmlns:a16="http://schemas.microsoft.com/office/drawing/2014/main" id="{6868B188-D8A6-462A-9C5A-891267138409}"/>
              </a:ext>
            </a:extLst>
          </p:cNvPr>
          <p:cNvSpPr>
            <a:spLocks noGrp="1"/>
          </p:cNvSpPr>
          <p:nvPr>
            <p:ph type="sldNum" sz="quarter" idx="4"/>
          </p:nvPr>
        </p:nvSpPr>
        <p:spPr/>
        <p:txBody>
          <a:bodyPr/>
          <a:lstStyle/>
          <a:p>
            <a:fld id="{A26DCA39-FE7E-4B33-9419-C9BB65BD885E}" type="slidenum">
              <a:rPr lang="en-US" smtClean="0"/>
              <a:t>56</a:t>
            </a:fld>
            <a:endParaRPr lang="en-US"/>
          </a:p>
        </p:txBody>
      </p:sp>
    </p:spTree>
    <p:extLst>
      <p:ext uri="{BB962C8B-B14F-4D97-AF65-F5344CB8AC3E}">
        <p14:creationId xmlns:p14="http://schemas.microsoft.com/office/powerpoint/2010/main" val="3192009442"/>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57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 </a:t>
            </a:r>
            <a:r>
              <a:rPr lang="en-US" dirty="0"/>
              <a:t>- Consumer Opportunity  </a:t>
            </a:r>
          </a:p>
          <a:p>
            <a:pPr lvl="0">
              <a:spcAft>
                <a:spcPct val="0"/>
              </a:spcAft>
              <a:defRPr/>
            </a:pPr>
            <a:r>
              <a:rPr lang="en-IN" sz="1600" dirty="0"/>
              <a:t>(category opportunity and Kellogg opportunity)</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2382234928"/>
              </p:ext>
            </p:extLst>
          </p:nvPr>
        </p:nvGraphicFramePr>
        <p:xfrm>
          <a:off x="377684" y="1974079"/>
          <a:ext cx="11555016" cy="4335288"/>
        </p:xfrm>
        <a:graphic>
          <a:graphicData uri="http://schemas.openxmlformats.org/drawingml/2006/table">
            <a:tbl>
              <a:tblPr firstRow="1" bandRow="1">
                <a:tableStyleId>{9D7B26C5-4107-4FEC-AEDC-1716B250A1EF}</a:tableStyleId>
              </a:tblPr>
              <a:tblGrid>
                <a:gridCol w="807844">
                  <a:extLst>
                    <a:ext uri="{9D8B030D-6E8A-4147-A177-3AD203B41FA5}">
                      <a16:colId xmlns:a16="http://schemas.microsoft.com/office/drawing/2014/main" val="4076324199"/>
                    </a:ext>
                  </a:extLst>
                </a:gridCol>
                <a:gridCol w="1117992">
                  <a:extLst>
                    <a:ext uri="{9D8B030D-6E8A-4147-A177-3AD203B41FA5}">
                      <a16:colId xmlns:a16="http://schemas.microsoft.com/office/drawing/2014/main" val="3511605551"/>
                    </a:ext>
                  </a:extLst>
                </a:gridCol>
                <a:gridCol w="962918">
                  <a:extLst>
                    <a:ext uri="{9D8B030D-6E8A-4147-A177-3AD203B41FA5}">
                      <a16:colId xmlns:a16="http://schemas.microsoft.com/office/drawing/2014/main" val="2795493340"/>
                    </a:ext>
                  </a:extLst>
                </a:gridCol>
                <a:gridCol w="962918">
                  <a:extLst>
                    <a:ext uri="{9D8B030D-6E8A-4147-A177-3AD203B41FA5}">
                      <a16:colId xmlns:a16="http://schemas.microsoft.com/office/drawing/2014/main" val="3154036636"/>
                    </a:ext>
                  </a:extLst>
                </a:gridCol>
                <a:gridCol w="962918">
                  <a:extLst>
                    <a:ext uri="{9D8B030D-6E8A-4147-A177-3AD203B41FA5}">
                      <a16:colId xmlns:a16="http://schemas.microsoft.com/office/drawing/2014/main" val="3857182859"/>
                    </a:ext>
                  </a:extLst>
                </a:gridCol>
                <a:gridCol w="962918">
                  <a:extLst>
                    <a:ext uri="{9D8B030D-6E8A-4147-A177-3AD203B41FA5}">
                      <a16:colId xmlns:a16="http://schemas.microsoft.com/office/drawing/2014/main" val="148815539"/>
                    </a:ext>
                  </a:extLst>
                </a:gridCol>
                <a:gridCol w="962918">
                  <a:extLst>
                    <a:ext uri="{9D8B030D-6E8A-4147-A177-3AD203B41FA5}">
                      <a16:colId xmlns:a16="http://schemas.microsoft.com/office/drawing/2014/main" val="888160949"/>
                    </a:ext>
                  </a:extLst>
                </a:gridCol>
                <a:gridCol w="962918">
                  <a:extLst>
                    <a:ext uri="{9D8B030D-6E8A-4147-A177-3AD203B41FA5}">
                      <a16:colId xmlns:a16="http://schemas.microsoft.com/office/drawing/2014/main" val="506333412"/>
                    </a:ext>
                  </a:extLst>
                </a:gridCol>
                <a:gridCol w="962918">
                  <a:extLst>
                    <a:ext uri="{9D8B030D-6E8A-4147-A177-3AD203B41FA5}">
                      <a16:colId xmlns:a16="http://schemas.microsoft.com/office/drawing/2014/main" val="1155276217"/>
                    </a:ext>
                  </a:extLst>
                </a:gridCol>
                <a:gridCol w="962918">
                  <a:extLst>
                    <a:ext uri="{9D8B030D-6E8A-4147-A177-3AD203B41FA5}">
                      <a16:colId xmlns:a16="http://schemas.microsoft.com/office/drawing/2014/main" val="2337777857"/>
                    </a:ext>
                  </a:extLst>
                </a:gridCol>
                <a:gridCol w="962918">
                  <a:extLst>
                    <a:ext uri="{9D8B030D-6E8A-4147-A177-3AD203B41FA5}">
                      <a16:colId xmlns:a16="http://schemas.microsoft.com/office/drawing/2014/main" val="3496291335"/>
                    </a:ext>
                  </a:extLst>
                </a:gridCol>
                <a:gridCol w="962918">
                  <a:extLst>
                    <a:ext uri="{9D8B030D-6E8A-4147-A177-3AD203B41FA5}">
                      <a16:colId xmlns:a16="http://schemas.microsoft.com/office/drawing/2014/main" val="1446530676"/>
                    </a:ext>
                  </a:extLst>
                </a:gridCol>
              </a:tblGrid>
              <a:tr h="534487">
                <a:tc>
                  <a:txBody>
                    <a:bodyPr/>
                    <a:lstStyle/>
                    <a:p>
                      <a:pPr algn="ctr"/>
                      <a:endParaRPr lang="en-IN" sz="1000" b="0" dirty="0">
                        <a:latin typeface="+mj-lt"/>
                      </a:endParaRP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Alpha</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Gen Z</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Millennial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Gen X</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Boomer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Low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Mid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High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African American</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Hispanic</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633467">
                <a:tc>
                  <a:txBody>
                    <a:bodyPr/>
                    <a:lstStyle/>
                    <a:p>
                      <a:pPr algn="l"/>
                      <a:r>
                        <a:rPr lang="en-IN" sz="900" b="0" kern="1200" dirty="0">
                          <a:solidFill>
                            <a:schemeClr val="tx1"/>
                          </a:solidFill>
                          <a:latin typeface="Franklin Gothic Book" panose="020B0503020102020204" pitchFamily="34" charset="0"/>
                          <a:ea typeface="+mn-ea"/>
                          <a:cs typeface="+mn-cs"/>
                        </a:rPr>
                        <a:t>Category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633467">
                <a:tc>
                  <a:txBody>
                    <a:bodyPr/>
                    <a:lstStyle/>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504773858"/>
                  </a:ext>
                </a:extLst>
              </a:tr>
              <a:tr h="475100">
                <a:tc>
                  <a:txBody>
                    <a:bodyPr/>
                    <a:lstStyle/>
                    <a:p>
                      <a:pPr lvl="0" algn="l">
                        <a:buNone/>
                      </a:pPr>
                      <a:r>
                        <a:rPr lang="en-US" sz="900" b="0" i="0" u="none" strike="noStrike" noProof="0" dirty="0">
                          <a:latin typeface="Franklin Gothic Book" panose="020B0503020102020204" pitchFamily="34" charset="0"/>
                        </a:rPr>
                        <a:t>Category Share</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2158984032"/>
                  </a:ext>
                </a:extLst>
              </a:tr>
              <a:tr h="633467">
                <a:tc>
                  <a:txBody>
                    <a:bodyPr/>
                    <a:lstStyle/>
                    <a:p>
                      <a:pPr algn="l"/>
                      <a:r>
                        <a:rPr lang="en-US" sz="900" dirty="0">
                          <a:latin typeface="Franklin Gothic Book" panose="020B0503020102020204" pitchFamily="34" charset="0"/>
                        </a:rPr>
                        <a:t>Gap</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latin typeface="Franklin Gothic Book" panose="020B0503020102020204" pitchFamily="34" charset="0"/>
                        </a:rPr>
                        <a:t>NA</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713834351"/>
                  </a:ext>
                </a:extLst>
              </a:tr>
              <a:tr h="475100">
                <a:tc>
                  <a:txBody>
                    <a:bodyPr/>
                    <a:lstStyle/>
                    <a:p>
                      <a:pPr algn="l"/>
                      <a:r>
                        <a:rPr lang="en-US" sz="900" dirty="0">
                          <a:latin typeface="Franklin Gothic Book" panose="020B0503020102020204" pitchFamily="34" charset="0"/>
                        </a:rPr>
                        <a:t>Kellogg Share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endParaRPr lang="en-US" sz="900" dirty="0">
                        <a:latin typeface="Franklin Gothic Book" panose="020B0503020102020204" pitchFamily="34" charset="0"/>
                      </a:endParaRP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983277306"/>
                  </a:ext>
                </a:extLst>
              </a:tr>
              <a:tr h="475100">
                <a:tc>
                  <a:txBody>
                    <a:bodyPr/>
                    <a:lstStyle/>
                    <a:p>
                      <a:pPr algn="l"/>
                      <a:r>
                        <a:rPr lang="en-US" sz="900" dirty="0">
                          <a:latin typeface="Franklin Gothic Book" panose="020B0503020102020204" pitchFamily="34" charset="0"/>
                        </a:rPr>
                        <a:t>Kellogg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4121815513"/>
                  </a:ext>
                </a:extLst>
              </a:tr>
              <a:tr h="475100">
                <a:tc>
                  <a:txBody>
                    <a:bodyPr/>
                    <a:lstStyle/>
                    <a:p>
                      <a:pPr algn="l"/>
                      <a:r>
                        <a:rPr lang="en-US" sz="900" dirty="0">
                          <a:latin typeface="Franklin Gothic Book" panose="020B0503020102020204" pitchFamily="34" charset="0"/>
                        </a:rPr>
                        <a:t>Kellogg's</a:t>
                      </a:r>
                    </a:p>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69407161"/>
                  </a:ext>
                </a:extLst>
              </a:tr>
            </a:tbl>
          </a:graphicData>
        </a:graphic>
      </p:graphicFrame>
      <p:grpSp>
        <p:nvGrpSpPr>
          <p:cNvPr id="2" name="Group 1">
            <a:extLst>
              <a:ext uri="{FF2B5EF4-FFF2-40B4-BE49-F238E27FC236}">
                <a16:creationId xmlns:a16="http://schemas.microsoft.com/office/drawing/2014/main" id="{38CACB6D-4104-4305-AA5C-2057BF818EBF}"/>
              </a:ext>
            </a:extLst>
          </p:cNvPr>
          <p:cNvGrpSpPr/>
          <p:nvPr/>
        </p:nvGrpSpPr>
        <p:grpSpPr>
          <a:xfrm>
            <a:off x="0" y="2500397"/>
            <a:ext cx="12039600" cy="45719"/>
            <a:chOff x="0" y="2340744"/>
            <a:chExt cx="12039600" cy="45719"/>
          </a:xfrm>
        </p:grpSpPr>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40744"/>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581034" y="2340744"/>
              <a:ext cx="10946607" cy="0"/>
              <a:chOff x="581034" y="2340744"/>
              <a:chExt cx="10946607"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41495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60330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6467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57318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4714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54218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811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58123"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64305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60141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32711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6750568-A77E-4C22-9D56-A29C27E00B6A}"/>
                  </a:ext>
                </a:extLst>
              </p:cNvPr>
              <p:cNvCxnSpPr/>
              <p:nvPr/>
            </p:nvCxnSpPr>
            <p:spPr>
              <a:xfrm>
                <a:off x="5810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sp>
        <p:nvSpPr>
          <p:cNvPr id="27" name="Rectangle 26">
            <a:extLst>
              <a:ext uri="{FF2B5EF4-FFF2-40B4-BE49-F238E27FC236}">
                <a16:creationId xmlns:a16="http://schemas.microsoft.com/office/drawing/2014/main" id="{CF00B4A4-3263-4EBC-9DEB-7D3484DFCC1B}"/>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sp>
        <p:nvSpPr>
          <p:cNvPr id="5" name="Slide Number Placeholder 4">
            <a:extLst>
              <a:ext uri="{FF2B5EF4-FFF2-40B4-BE49-F238E27FC236}">
                <a16:creationId xmlns:a16="http://schemas.microsoft.com/office/drawing/2014/main" id="{50DADABC-46C4-4592-9689-18A2A8674FD8}"/>
              </a:ext>
            </a:extLst>
          </p:cNvPr>
          <p:cNvSpPr>
            <a:spLocks noGrp="1"/>
          </p:cNvSpPr>
          <p:nvPr>
            <p:ph type="sldNum" sz="quarter" idx="4"/>
          </p:nvPr>
        </p:nvSpPr>
        <p:spPr/>
        <p:txBody>
          <a:bodyPr/>
          <a:lstStyle/>
          <a:p>
            <a:fld id="{A26DCA39-FE7E-4B33-9419-C9BB65BD885E}" type="slidenum">
              <a:rPr lang="en-US" smtClean="0"/>
              <a:t>57</a:t>
            </a:fld>
            <a:endParaRPr lang="en-US"/>
          </a:p>
        </p:txBody>
      </p:sp>
    </p:spTree>
    <p:extLst>
      <p:ext uri="{BB962C8B-B14F-4D97-AF65-F5344CB8AC3E}">
        <p14:creationId xmlns:p14="http://schemas.microsoft.com/office/powerpoint/2010/main" val="2297562880"/>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Grandmother cooking with child">
            <a:extLst>
              <a:ext uri="{FF2B5EF4-FFF2-40B4-BE49-F238E27FC236}">
                <a16:creationId xmlns:a16="http://schemas.microsoft.com/office/drawing/2014/main" id="{974C5C7A-93A9-4C64-BA82-366F6416647C}"/>
              </a:ext>
            </a:extLst>
          </p:cNvPr>
          <p:cNvPicPr>
            <a:picLocks noGrp="1" noChangeAspect="1"/>
          </p:cNvPicPr>
          <p:nvPr>
            <p:ph type="pic" sz="quarter" idx="11"/>
          </p:nvPr>
        </p:nvPicPr>
        <p:blipFill>
          <a:blip r:embed="rId2"/>
          <a:srcRect/>
          <a:stretch/>
        </p:blipFill>
        <p:spPr>
          <a:xfrm>
            <a:off x="6569079" y="1553677"/>
            <a:ext cx="5618497" cy="3750646"/>
          </a:xfrm>
        </p:spPr>
      </p:pic>
      <p:sp>
        <p:nvSpPr>
          <p:cNvPr id="4" name="Text Placeholder 3">
            <a:extLst>
              <a:ext uri="{FF2B5EF4-FFF2-40B4-BE49-F238E27FC236}">
                <a16:creationId xmlns:a16="http://schemas.microsoft.com/office/drawing/2014/main" id="{1430B1AD-F78E-4FEA-AACB-738D67D98B88}"/>
              </a:ext>
            </a:extLst>
          </p:cNvPr>
          <p:cNvSpPr>
            <a:spLocks noGrp="1"/>
          </p:cNvSpPr>
          <p:nvPr>
            <p:ph type="body" sz="quarter" idx="10"/>
          </p:nvPr>
        </p:nvSpPr>
        <p:spPr/>
        <p:txBody>
          <a:bodyPr lIns="91440" tIns="45720" rIns="91440" bIns="45720" anchor="t">
            <a:normAutofit lnSpcReduction="10000"/>
          </a:bodyPr>
          <a:lstStyle/>
          <a:p>
            <a:r>
              <a:rPr lang="en-US" dirty="0"/>
              <a:t>Kellogg deep dive</a:t>
            </a:r>
          </a:p>
        </p:txBody>
      </p:sp>
    </p:spTree>
    <p:extLst>
      <p:ext uri="{BB962C8B-B14F-4D97-AF65-F5344CB8AC3E}">
        <p14:creationId xmlns:p14="http://schemas.microsoft.com/office/powerpoint/2010/main" val="138348693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Chart1">
            <a:extLst>
              <a:ext uri="{FF2B5EF4-FFF2-40B4-BE49-F238E27FC236}">
                <a16:creationId xmlns:a16="http://schemas.microsoft.com/office/drawing/2014/main" id="{817C5B80-572D-4607-8F8B-CC471246DBD1}"/>
              </a:ext>
            </a:extLst>
          </p:cNvPr>
          <p:cNvGraphicFramePr/>
          <p:nvPr>
            <p:extLst>
              <p:ext uri="{D42A27DB-BD31-4B8C-83A1-F6EECF244321}">
                <p14:modId xmlns:p14="http://schemas.microsoft.com/office/powerpoint/2010/main" val="1972392731"/>
              </p:ext>
            </p:extLst>
          </p:nvPr>
        </p:nvGraphicFramePr>
        <p:xfrm>
          <a:off x="1251284" y="1082311"/>
          <a:ext cx="10689402" cy="1150524"/>
        </p:xfrm>
        <a:graphic>
          <a:graphicData uri="http://schemas.openxmlformats.org/drawingml/2006/chart">
            <c:chart xmlns:c="http://schemas.openxmlformats.org/drawingml/2006/chart" xmlns:r="http://schemas.openxmlformats.org/officeDocument/2006/relationships" r:id="rId3"/>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Kellogg share</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505372153"/>
              </p:ext>
            </p:extLst>
          </p:nvPr>
        </p:nvGraphicFramePr>
        <p:xfrm>
          <a:off x="152400" y="2179408"/>
          <a:ext cx="11780307" cy="4159260"/>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486450">
                <a:tc>
                  <a:txBody>
                    <a:bodyPr/>
                    <a:lstStyle/>
                    <a:p>
                      <a:pPr algn="ctr"/>
                      <a:r>
                        <a:rPr lang="en-US" sz="900" b="0" dirty="0">
                          <a:latin typeface="Franklin Gothic Medium" panose="020B0603020102020204" pitchFamily="34" charset="0"/>
                        </a:rPr>
                        <a:t>Share (</a:t>
                      </a:r>
                      <a:r>
                        <a:rPr lang="en-US" sz="900" b="0" dirty="0" err="1">
                          <a:latin typeface="Franklin Gothic Medium" panose="020B0603020102020204" pitchFamily="34" charset="0"/>
                        </a:rPr>
                        <a:t>Chg</a:t>
                      </a:r>
                      <a:r>
                        <a:rPr lang="en-US" sz="900" b="0" dirty="0">
                          <a:latin typeface="Franklin Gothic Medium" panose="020B0603020102020204" pitchFamily="34" charset="0"/>
                        </a:rPr>
                        <a:t> YA/</a:t>
                      </a:r>
                    </a:p>
                    <a:p>
                      <a:pPr algn="ctr"/>
                      <a:r>
                        <a:rPr lang="en-US" sz="900" b="0" dirty="0" err="1">
                          <a:latin typeface="Franklin Gothic Medium" panose="020B0603020102020204" pitchFamily="34" charset="0"/>
                        </a:rPr>
                        <a:t>Chg</a:t>
                      </a:r>
                      <a:r>
                        <a:rPr lang="en-US" sz="900" b="0" dirty="0">
                          <a:latin typeface="Franklin Gothic Medium" panose="020B0603020102020204" pitchFamily="34" charset="0"/>
                        </a:rPr>
                        <a:t> 2YA)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367281">
                <a:tc>
                  <a:txBody>
                    <a:bodyPr/>
                    <a:lstStyle/>
                    <a:p>
                      <a:pPr algn="l" fontAlgn="b"/>
                      <a:r>
                        <a:rPr lang="en-US" sz="800" b="0" i="0" u="none" strike="noStrike" dirty="0">
                          <a:solidFill>
                            <a:srgbClr val="000000"/>
                          </a:solidFill>
                          <a:effectLst/>
                          <a:latin typeface="Franklin Gothic Book" panose="020B0503020102020204" pitchFamily="34" charset="0"/>
                        </a:rPr>
                        <a:t>Key Competitor</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bl>
          </a:graphicData>
        </a:graphic>
      </p:graphicFrame>
      <p:pic>
        <p:nvPicPr>
          <p:cNvPr id="25" name="Picture 24">
            <a:extLst>
              <a:ext uri="{FF2B5EF4-FFF2-40B4-BE49-F238E27FC236}">
                <a16:creationId xmlns:a16="http://schemas.microsoft.com/office/drawing/2014/main" id="{40D48227-FC07-438D-B2AA-9E2304AAA86A}"/>
              </a:ext>
            </a:extLst>
          </p:cNvPr>
          <p:cNvPicPr/>
          <p:nvPr/>
        </p:nvPicPr>
        <p:blipFill>
          <a:blip r:embed="rId4">
            <a:extLst>
              <a:ext uri="{28A0092B-C50C-407E-A947-70E740481C1C}">
                <a14:useLocalDpi xmlns:a14="http://schemas.microsoft.com/office/drawing/2010/main"/>
              </a:ext>
            </a:extLst>
          </a:blip>
          <a:stretch>
            <a:fillRect/>
          </a:stretch>
        </p:blipFill>
        <p:spPr>
          <a:xfrm>
            <a:off x="0" y="2659644"/>
            <a:ext cx="12039600" cy="45719"/>
          </a:xfrm>
          <a:prstGeom prst="rect">
            <a:avLst/>
          </a:prstGeom>
        </p:spPr>
      </p:pic>
      <p:grpSp>
        <p:nvGrpSpPr>
          <p:cNvPr id="13" name="Group 12">
            <a:extLst>
              <a:ext uri="{FF2B5EF4-FFF2-40B4-BE49-F238E27FC236}">
                <a16:creationId xmlns:a16="http://schemas.microsoft.com/office/drawing/2014/main" id="{E57B2721-0AAD-45BF-A3D8-42C55D7992DB}"/>
              </a:ext>
            </a:extLst>
          </p:cNvPr>
          <p:cNvGrpSpPr/>
          <p:nvPr/>
        </p:nvGrpSpPr>
        <p:grpSpPr>
          <a:xfrm>
            <a:off x="3692976" y="6453235"/>
            <a:ext cx="6309360" cy="369332"/>
            <a:chOff x="3692976" y="6453235"/>
            <a:chExt cx="6309360" cy="369332"/>
          </a:xfrm>
        </p:grpSpPr>
        <p:sp>
          <p:nvSpPr>
            <p:cNvPr id="14" name="TextBox 13">
              <a:extLst>
                <a:ext uri="{FF2B5EF4-FFF2-40B4-BE49-F238E27FC236}">
                  <a16:creationId xmlns:a16="http://schemas.microsoft.com/office/drawing/2014/main" id="{4748E312-344D-495A-A4F8-86B98858CBFD}"/>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Occasions Share | Change PP Vs year ago, Change PP Vs 2 year ago      Positive       Negative  </a:t>
              </a:r>
            </a:p>
          </p:txBody>
        </p:sp>
        <p:sp>
          <p:nvSpPr>
            <p:cNvPr id="15" name="Flowchart: Connector 14">
              <a:extLst>
                <a:ext uri="{FF2B5EF4-FFF2-40B4-BE49-F238E27FC236}">
                  <a16:creationId xmlns:a16="http://schemas.microsoft.com/office/drawing/2014/main" id="{6BA75302-36C3-4994-8AE1-7EC498C14B0B}"/>
                </a:ext>
              </a:extLst>
            </p:cNvPr>
            <p:cNvSpPr/>
            <p:nvPr/>
          </p:nvSpPr>
          <p:spPr>
            <a:xfrm>
              <a:off x="7908991"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lowchart: Connector 15">
              <a:extLst>
                <a:ext uri="{FF2B5EF4-FFF2-40B4-BE49-F238E27FC236}">
                  <a16:creationId xmlns:a16="http://schemas.microsoft.com/office/drawing/2014/main" id="{9300771A-B20C-4EE9-8FCF-C6A4ECDB278A}"/>
                </a:ext>
              </a:extLst>
            </p:cNvPr>
            <p:cNvSpPr/>
            <p:nvPr/>
          </p:nvSpPr>
          <p:spPr>
            <a:xfrm>
              <a:off x="852999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9A50905B-709B-47AE-B538-0F7C984163FB}"/>
              </a:ext>
            </a:extLst>
          </p:cNvPr>
          <p:cNvSpPr>
            <a:spLocks noGrp="1"/>
          </p:cNvSpPr>
          <p:nvPr>
            <p:ph type="sldNum" sz="quarter" idx="4"/>
          </p:nvPr>
        </p:nvSpPr>
        <p:spPr/>
        <p:txBody>
          <a:bodyPr/>
          <a:lstStyle/>
          <a:p>
            <a:fld id="{A26DCA39-FE7E-4B33-9419-C9BB65BD885E}" type="slidenum">
              <a:rPr lang="en-US" smtClean="0"/>
              <a:t>59</a:t>
            </a:fld>
            <a:endParaRPr lang="en-US"/>
          </a:p>
        </p:txBody>
      </p:sp>
    </p:spTree>
    <p:extLst>
      <p:ext uri="{BB962C8B-B14F-4D97-AF65-F5344CB8AC3E}">
        <p14:creationId xmlns:p14="http://schemas.microsoft.com/office/powerpoint/2010/main" val="334932510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21642" y="1926499"/>
            <a:ext cx="5857907" cy="3140393"/>
            <a:chOff x="121642" y="1698913"/>
            <a:chExt cx="5857907" cy="3140393"/>
          </a:xfrm>
        </p:grpSpPr>
        <p:sp>
          <p:nvSpPr>
            <p:cNvPr id="6" name="Title 1"/>
            <p:cNvSpPr txBox="1"/>
            <p:nvPr/>
          </p:nvSpPr>
          <p:spPr>
            <a:xfrm>
              <a:off x="209551" y="2402742"/>
              <a:ext cx="5520428" cy="2436564"/>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670530" rtl="0" eaLnBrk="1" fontAlgn="auto" latinLnBrk="0" hangingPunct="1">
                <a:lnSpc>
                  <a:spcPct val="110000"/>
                </a:lnSpc>
                <a:spcBef>
                  <a:spcPct val="0"/>
                </a:spcBef>
                <a:spcAft>
                  <a:spcPct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An </a:t>
              </a:r>
              <a:r>
                <a:rPr kumimoji="0" lang="en-US" sz="2000" b="1" i="0" u="none" strike="noStrike" kern="1200" cap="none" spc="0" normalizeH="0" baseline="0" noProof="0">
                  <a:ln>
                    <a:noFill/>
                  </a:ln>
                  <a:solidFill>
                    <a:srgbClr val="DC2347"/>
                  </a:solidFill>
                  <a:effectLst/>
                  <a:uLnTx/>
                  <a:uFillTx/>
                  <a:latin typeface="Franklin Gothic Book" panose="020B0503020102020204" pitchFamily="34" charset="0"/>
                  <a:ea typeface="+mj-ea"/>
                  <a:cs typeface="Arial"/>
                </a:rPr>
                <a:t>eating situation </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surrounded by what is happening during a </a:t>
              </a:r>
              <a:r>
                <a:rPr kumimoji="0" lang="en-US" sz="2000" b="1" i="0" u="none" strike="noStrike" kern="1200" cap="none" spc="0" normalizeH="0" baseline="0" noProof="0">
                  <a:ln>
                    <a:noFill/>
                  </a:ln>
                  <a:solidFill>
                    <a:srgbClr val="DC2347"/>
                  </a:solidFill>
                  <a:effectLst/>
                  <a:uLnTx/>
                  <a:uFillTx/>
                  <a:latin typeface="Franklin Gothic Book" panose="020B0503020102020204" pitchFamily="34" charset="0"/>
                  <a:ea typeface="+mj-ea"/>
                  <a:cs typeface="Arial"/>
                </a:rPr>
                <a:t>specific time and/or place</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a:t>
              </a:r>
              <a:r>
                <a:rPr kumimoji="0" lang="en-US" sz="2000" b="1"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 </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This is enhanced by understanding </a:t>
              </a:r>
              <a:r>
                <a:rPr kumimoji="0" lang="en-US" sz="2000" b="0" i="0" u="sng"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who</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 is eating, </a:t>
              </a:r>
              <a:r>
                <a:rPr kumimoji="0" lang="en-US" sz="2000" b="0" i="0" u="sng"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what</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 they are eating, </a:t>
              </a:r>
              <a:r>
                <a:rPr kumimoji="0" lang="en-US" sz="2000" b="0" i="0" u="sng"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why </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they are eating, the </a:t>
              </a:r>
              <a:r>
                <a:rPr kumimoji="0" lang="en-US" sz="2000" b="0" i="0" u="sng"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retail environment </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where food was purchased, as well as the physical circumstances surrounding the occasion.</a:t>
              </a:r>
            </a:p>
          </p:txBody>
        </p:sp>
        <p:sp>
          <p:nvSpPr>
            <p:cNvPr id="73" name="Rounded Rectangle 72"/>
            <p:cNvSpPr/>
            <p:nvPr/>
          </p:nvSpPr>
          <p:spPr>
            <a:xfrm>
              <a:off x="121642" y="1698913"/>
              <a:ext cx="5857907" cy="526178"/>
            </a:xfrm>
            <a:prstGeom prst="roundRect">
              <a:avLst>
                <a:gd name="adj" fmla="val 0"/>
              </a:avLst>
            </a:prstGeom>
            <a:solidFill>
              <a:schemeClr val="bg1">
                <a:lumMod val="85000"/>
              </a:schemeClr>
            </a:solidFill>
          </p:spPr>
          <p:txBody>
            <a:bodyPr vert="horz" wrap="square" lIns="91440" tIns="45720" rIns="91440" bIns="45720" rtlCol="0" anchor="ctr">
              <a:no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Franklin Gothic Medium Cond"/>
                  <a:ea typeface="+mn-ea"/>
                  <a:cs typeface="Arial"/>
                </a:rPr>
                <a:t>AN OCCASION IS...</a:t>
              </a:r>
            </a:p>
          </p:txBody>
        </p:sp>
      </p:grpSp>
      <p:sp>
        <p:nvSpPr>
          <p:cNvPr id="75" name="Title 4">
            <a:extLst>
              <a:ext uri="{FF2B5EF4-FFF2-40B4-BE49-F238E27FC236}">
                <a16:creationId xmlns:a16="http://schemas.microsoft.com/office/drawing/2014/main" id="{19DB4480-4503-415E-A8F8-555B87EF71B2}"/>
              </a:ext>
            </a:extLst>
          </p:cNvPr>
          <p:cNvSpPr txBox="1"/>
          <p:nvPr/>
        </p:nvSpPr>
        <p:spPr>
          <a:xfrm>
            <a:off x="121642" y="311588"/>
            <a:ext cx="12070357"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3200" b="0" i="0" u="none" strike="noStrike" kern="1200" cap="none" spc="0" normalizeH="0" baseline="0" noProof="0">
                <a:ln>
                  <a:noFill/>
                </a:ln>
                <a:solidFill>
                  <a:srgbClr val="DB1348"/>
                </a:solidFill>
                <a:effectLst/>
                <a:uLnTx/>
                <a:uFillTx/>
                <a:latin typeface="Franklin Gothic Medium Cond"/>
                <a:ea typeface="+mj-ea"/>
                <a:cs typeface="Arial"/>
              </a:rPr>
              <a:t>Occasion Definition</a:t>
            </a:r>
          </a:p>
        </p:txBody>
      </p:sp>
      <p:pic>
        <p:nvPicPr>
          <p:cNvPr id="76" name="Picture 75">
            <a:extLst>
              <a:ext uri="{FF2B5EF4-FFF2-40B4-BE49-F238E27FC236}">
                <a16:creationId xmlns:a16="http://schemas.microsoft.com/office/drawing/2014/main" id="{045A479B-9C51-4C50-B554-BD80729C8038}"/>
              </a:ext>
            </a:extLst>
          </p:cNvPr>
          <p:cNvPicPr/>
          <p:nvPr/>
        </p:nvPicPr>
        <p:blipFill>
          <a:blip r:embed="rId3">
            <a:extLst>
              <a:ext uri="{28A0092B-C50C-407E-A947-70E740481C1C}">
                <a14:useLocalDpi xmlns:a14="http://schemas.microsoft.com/office/drawing/2010/main"/>
              </a:ext>
            </a:extLst>
          </a:blip>
          <a:stretch>
            <a:fillRect/>
          </a:stretch>
        </p:blipFill>
        <p:spPr>
          <a:xfrm rot="5400000">
            <a:off x="3679527" y="3460695"/>
            <a:ext cx="4537488" cy="72000"/>
          </a:xfrm>
          <a:prstGeom prst="rect">
            <a:avLst/>
          </a:prstGeom>
        </p:spPr>
      </p:pic>
      <p:grpSp>
        <p:nvGrpSpPr>
          <p:cNvPr id="10" name="Group 9"/>
          <p:cNvGrpSpPr/>
          <p:nvPr/>
        </p:nvGrpSpPr>
        <p:grpSpPr>
          <a:xfrm>
            <a:off x="6459223" y="968834"/>
            <a:ext cx="5061385" cy="5055723"/>
            <a:chOff x="6459223" y="968834"/>
            <a:chExt cx="5061385" cy="5055723"/>
          </a:xfrm>
        </p:grpSpPr>
        <p:grpSp>
          <p:nvGrpSpPr>
            <p:cNvPr id="5" name="Group 4"/>
            <p:cNvGrpSpPr/>
            <p:nvPr/>
          </p:nvGrpSpPr>
          <p:grpSpPr>
            <a:xfrm>
              <a:off x="6459223" y="968834"/>
              <a:ext cx="5061385" cy="1006429"/>
              <a:chOff x="6459223" y="1298018"/>
              <a:chExt cx="5061385" cy="1006429"/>
            </a:xfrm>
          </p:grpSpPr>
          <p:sp>
            <p:nvSpPr>
              <p:cNvPr id="113" name="Rectangle 112"/>
              <p:cNvSpPr/>
              <p:nvPr/>
            </p:nvSpPr>
            <p:spPr>
              <a:xfrm>
                <a:off x="7340599" y="1298018"/>
                <a:ext cx="4180009" cy="1006429"/>
              </a:xfrm>
              <a:prstGeom prst="rect">
                <a:avLst/>
              </a:prstGeom>
            </p:spPr>
            <p:txBody>
              <a:bodyPr wrap="square">
                <a:sp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1" i="0" u="none" strike="noStrike" kern="1200" cap="none" spc="0" normalizeH="0" baseline="0" noProof="0">
                    <a:ln>
                      <a:noFill/>
                    </a:ln>
                    <a:solidFill>
                      <a:srgbClr val="DB1348"/>
                    </a:solidFill>
                    <a:effectLst/>
                    <a:uLnTx/>
                    <a:uFillTx/>
                    <a:latin typeface="Franklin Gothic Medium Cond"/>
                    <a:ea typeface="+mn-ea"/>
                    <a:cs typeface="Arial"/>
                  </a:rPr>
                  <a:t>WHEN</a:t>
                </a:r>
                <a:endParaRPr kumimoji="0" lang="en-US" sz="1800" b="1" i="0" u="none" strike="noStrike" kern="1200" cap="none" spc="0" normalizeH="0" baseline="0" noProof="0">
                  <a:ln>
                    <a:noFill/>
                  </a:ln>
                  <a:solidFill>
                    <a:srgbClr val="DB1348"/>
                  </a:solidFill>
                  <a:effectLst/>
                  <a:uLnTx/>
                  <a:uFillTx/>
                  <a:latin typeface="Franklin Gothic Medium Cond"/>
                  <a:ea typeface="+mn-ea"/>
                  <a:cs typeface="Arial"/>
                </a:endParaRP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1" u="none" strike="noStrike" kern="1200" cap="none" spc="0" normalizeH="0" baseline="0" noProof="0">
                    <a:ln>
                      <a:noFill/>
                    </a:ln>
                    <a:solidFill>
                      <a:prstClr val="black">
                        <a:lumMod val="50000"/>
                        <a:lumOff val="50000"/>
                      </a:prstClr>
                    </a:solidFill>
                    <a:effectLst/>
                    <a:uLnTx/>
                    <a:uFillTx/>
                    <a:latin typeface="Franklin Gothic Book" panose="020B0503020102020204" pitchFamily="34" charset="0"/>
                    <a:ea typeface="+mn-ea"/>
                    <a:cs typeface="Arial"/>
                  </a:rPr>
                  <a:t>When the eating occasion happens (e.g., at breakfast, between meals, after work, right before going to bed, etc.)</a:t>
                </a:r>
              </a:p>
            </p:txBody>
          </p:sp>
          <p:pic>
            <p:nvPicPr>
              <p:cNvPr id="84" name="Picture 83">
                <a:extLst>
                  <a:ext uri="{FF2B5EF4-FFF2-40B4-BE49-F238E27FC236}">
                    <a16:creationId xmlns:a16="http://schemas.microsoft.com/office/drawing/2014/main" id="{74C3F554-8530-48A2-925A-3CC8045F05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59223" y="1441232"/>
                <a:ext cx="720000" cy="720000"/>
              </a:xfrm>
              <a:prstGeom prst="rect">
                <a:avLst/>
              </a:prstGeom>
            </p:spPr>
          </p:pic>
        </p:grpSp>
        <p:grpSp>
          <p:nvGrpSpPr>
            <p:cNvPr id="2" name="Group 1"/>
            <p:cNvGrpSpPr/>
            <p:nvPr/>
          </p:nvGrpSpPr>
          <p:grpSpPr>
            <a:xfrm>
              <a:off x="6459223" y="2078107"/>
              <a:ext cx="5061385" cy="812530"/>
              <a:chOff x="6459223" y="2191937"/>
              <a:chExt cx="5061385" cy="812530"/>
            </a:xfrm>
          </p:grpSpPr>
          <p:sp>
            <p:nvSpPr>
              <p:cNvPr id="114" name="Rectangle 113"/>
              <p:cNvSpPr/>
              <p:nvPr/>
            </p:nvSpPr>
            <p:spPr>
              <a:xfrm>
                <a:off x="7340599" y="2191937"/>
                <a:ext cx="4180009" cy="812530"/>
              </a:xfrm>
              <a:prstGeom prst="rect">
                <a:avLst/>
              </a:prstGeom>
            </p:spPr>
            <p:txBody>
              <a:bodyPr wrap="square">
                <a:sp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1" i="0" u="none" strike="noStrike" kern="1200" cap="none" spc="0" normalizeH="0" baseline="0" noProof="0">
                    <a:ln>
                      <a:noFill/>
                    </a:ln>
                    <a:solidFill>
                      <a:srgbClr val="DB1348"/>
                    </a:solidFill>
                    <a:effectLst/>
                    <a:uLnTx/>
                    <a:uFillTx/>
                    <a:latin typeface="Franklin Gothic Medium Cond"/>
                    <a:ea typeface="+mn-ea"/>
                    <a:cs typeface="Arial"/>
                  </a:rPr>
                  <a:t>WHERE</a:t>
                </a:r>
                <a:endParaRPr kumimoji="0" lang="en-US" sz="1800" b="1" i="0" u="none" strike="noStrike" kern="1200" cap="none" spc="0" normalizeH="0" baseline="0" noProof="0">
                  <a:ln>
                    <a:noFill/>
                  </a:ln>
                  <a:solidFill>
                    <a:srgbClr val="DB1348"/>
                  </a:solidFill>
                  <a:effectLst/>
                  <a:uLnTx/>
                  <a:uFillTx/>
                  <a:latin typeface="Franklin Gothic Medium Cond"/>
                  <a:ea typeface="+mn-ea"/>
                  <a:cs typeface="Arial"/>
                </a:endParaRP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1" u="none" strike="noStrike" kern="1200" cap="none" spc="0" normalizeH="0" baseline="0" noProof="0">
                    <a:ln>
                      <a:noFill/>
                    </a:ln>
                    <a:solidFill>
                      <a:prstClr val="black">
                        <a:lumMod val="50000"/>
                        <a:lumOff val="50000"/>
                      </a:prstClr>
                    </a:solidFill>
                    <a:effectLst/>
                    <a:uLnTx/>
                    <a:uFillTx/>
                    <a:latin typeface="Franklin Gothic Book" panose="020B0503020102020204" pitchFamily="34" charset="0"/>
                    <a:ea typeface="+mn-ea"/>
                    <a:cs typeface="Arial"/>
                  </a:rPr>
                  <a:t>Where the eating occasion takes place (e.g., at home, in the office, in a restaurant, etc.)</a:t>
                </a:r>
              </a:p>
            </p:txBody>
          </p:sp>
          <p:pic>
            <p:nvPicPr>
              <p:cNvPr id="85" name="Picture 84">
                <a:extLst>
                  <a:ext uri="{FF2B5EF4-FFF2-40B4-BE49-F238E27FC236}">
                    <a16:creationId xmlns:a16="http://schemas.microsoft.com/office/drawing/2014/main" id="{586744B6-370A-491B-BCE2-D25BCC57E6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59223" y="2238202"/>
                <a:ext cx="720000" cy="720000"/>
              </a:xfrm>
              <a:prstGeom prst="rect">
                <a:avLst/>
              </a:prstGeom>
            </p:spPr>
          </p:pic>
        </p:grpSp>
        <p:grpSp>
          <p:nvGrpSpPr>
            <p:cNvPr id="4" name="Group 3"/>
            <p:cNvGrpSpPr/>
            <p:nvPr/>
          </p:nvGrpSpPr>
          <p:grpSpPr>
            <a:xfrm>
              <a:off x="6459223" y="2993481"/>
              <a:ext cx="5061385" cy="1006429"/>
              <a:chOff x="6459223" y="3085858"/>
              <a:chExt cx="5061385" cy="1006429"/>
            </a:xfrm>
          </p:grpSpPr>
          <p:sp>
            <p:nvSpPr>
              <p:cNvPr id="115" name="Rectangle 114"/>
              <p:cNvSpPr/>
              <p:nvPr/>
            </p:nvSpPr>
            <p:spPr>
              <a:xfrm>
                <a:off x="7340599" y="3085858"/>
                <a:ext cx="4180009" cy="1006429"/>
              </a:xfrm>
              <a:prstGeom prst="rect">
                <a:avLst/>
              </a:prstGeom>
            </p:spPr>
            <p:txBody>
              <a:bodyPr wrap="square">
                <a:sp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1" i="0" u="none" strike="noStrike" kern="1200" cap="none" spc="0" normalizeH="0" baseline="0" noProof="0">
                    <a:ln>
                      <a:noFill/>
                    </a:ln>
                    <a:solidFill>
                      <a:srgbClr val="DB1348"/>
                    </a:solidFill>
                    <a:effectLst/>
                    <a:uLnTx/>
                    <a:uFillTx/>
                    <a:latin typeface="Franklin Gothic Medium Cond"/>
                    <a:ea typeface="+mn-ea"/>
                    <a:cs typeface="Arial"/>
                  </a:rPr>
                  <a:t>WHY</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1" u="none" strike="noStrike" kern="1200" cap="none" spc="0" normalizeH="0" baseline="0" noProof="0">
                    <a:ln>
                      <a:noFill/>
                    </a:ln>
                    <a:solidFill>
                      <a:prstClr val="black">
                        <a:lumMod val="50000"/>
                        <a:lumOff val="50000"/>
                      </a:prstClr>
                    </a:solidFill>
                    <a:effectLst/>
                    <a:uLnTx/>
                    <a:uFillTx/>
                    <a:latin typeface="Franklin Gothic Book" panose="020B0503020102020204" pitchFamily="34" charset="0"/>
                    <a:ea typeface="+mn-ea"/>
                    <a:cs typeface="Arial"/>
                  </a:rPr>
                  <a:t>Why the product is chosen instead of others (e.g., nutritional benefits, relieve boredom, satisfy hunger, within reach, etc.)</a:t>
                </a:r>
              </a:p>
            </p:txBody>
          </p:sp>
          <p:pic>
            <p:nvPicPr>
              <p:cNvPr id="86" name="Picture 85">
                <a:extLst>
                  <a:ext uri="{FF2B5EF4-FFF2-40B4-BE49-F238E27FC236}">
                    <a16:creationId xmlns:a16="http://schemas.microsoft.com/office/drawing/2014/main" id="{21FF4724-B583-45DB-91BE-14DF16825BE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59223" y="3229072"/>
                <a:ext cx="720000" cy="720000"/>
              </a:xfrm>
              <a:prstGeom prst="rect">
                <a:avLst/>
              </a:prstGeom>
            </p:spPr>
          </p:pic>
        </p:grpSp>
        <p:grpSp>
          <p:nvGrpSpPr>
            <p:cNvPr id="7" name="Group 6"/>
            <p:cNvGrpSpPr/>
            <p:nvPr/>
          </p:nvGrpSpPr>
          <p:grpSpPr>
            <a:xfrm>
              <a:off x="6459223" y="4102754"/>
              <a:ext cx="5061385" cy="1006429"/>
              <a:chOff x="6459223" y="3979779"/>
              <a:chExt cx="5061385" cy="1006429"/>
            </a:xfrm>
          </p:grpSpPr>
          <p:sp>
            <p:nvSpPr>
              <p:cNvPr id="116" name="Rectangle 115"/>
              <p:cNvSpPr/>
              <p:nvPr/>
            </p:nvSpPr>
            <p:spPr>
              <a:xfrm>
                <a:off x="7340599" y="3979779"/>
                <a:ext cx="4180009" cy="1006429"/>
              </a:xfrm>
              <a:prstGeom prst="rect">
                <a:avLst/>
              </a:prstGeom>
            </p:spPr>
            <p:txBody>
              <a:bodyPr wrap="square">
                <a:sp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1" i="0" u="none" strike="noStrike" kern="1200" cap="none" spc="0" normalizeH="0" baseline="0" noProof="0">
                    <a:ln>
                      <a:noFill/>
                    </a:ln>
                    <a:solidFill>
                      <a:srgbClr val="DB1348"/>
                    </a:solidFill>
                    <a:effectLst/>
                    <a:uLnTx/>
                    <a:uFillTx/>
                    <a:latin typeface="Franklin Gothic Medium Cond"/>
                    <a:ea typeface="+mn-ea"/>
                    <a:cs typeface="Arial"/>
                  </a:rPr>
                  <a:t>WHO/WHO WITH</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1" u="none" strike="noStrike" kern="1200" cap="none" spc="0" normalizeH="0" baseline="0" noProof="0">
                    <a:ln>
                      <a:noFill/>
                    </a:ln>
                    <a:solidFill>
                      <a:prstClr val="black">
                        <a:lumMod val="50000"/>
                        <a:lumOff val="50000"/>
                      </a:prstClr>
                    </a:solidFill>
                    <a:effectLst/>
                    <a:uLnTx/>
                    <a:uFillTx/>
                    <a:latin typeface="Franklin Gothic Book" panose="020B0503020102020204" pitchFamily="34" charset="0"/>
                    <a:ea typeface="+mn-ea"/>
                    <a:cs typeface="Arial"/>
                  </a:rPr>
                  <a:t>Who consumes the product and with whom (e.g., children at breakfast with parents, young millennials alone at night, etc.)</a:t>
                </a:r>
              </a:p>
            </p:txBody>
          </p:sp>
          <p:pic>
            <p:nvPicPr>
              <p:cNvPr id="87" name="Picture 86">
                <a:extLst>
                  <a:ext uri="{FF2B5EF4-FFF2-40B4-BE49-F238E27FC236}">
                    <a16:creationId xmlns:a16="http://schemas.microsoft.com/office/drawing/2014/main" id="{5EACBBD4-346E-461B-864C-61743CB4BA3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59223" y="4122993"/>
                <a:ext cx="720000" cy="720000"/>
              </a:xfrm>
              <a:prstGeom prst="rect">
                <a:avLst/>
              </a:prstGeom>
            </p:spPr>
          </p:pic>
        </p:grpSp>
        <p:grpSp>
          <p:nvGrpSpPr>
            <p:cNvPr id="8" name="Group 7"/>
            <p:cNvGrpSpPr/>
            <p:nvPr/>
          </p:nvGrpSpPr>
          <p:grpSpPr>
            <a:xfrm>
              <a:off x="6459223" y="5212027"/>
              <a:ext cx="5061385" cy="812530"/>
              <a:chOff x="6459223" y="4873699"/>
              <a:chExt cx="5061385" cy="812530"/>
            </a:xfrm>
          </p:grpSpPr>
          <p:sp>
            <p:nvSpPr>
              <p:cNvPr id="117" name="Rectangle 116"/>
              <p:cNvSpPr/>
              <p:nvPr/>
            </p:nvSpPr>
            <p:spPr>
              <a:xfrm>
                <a:off x="7340599" y="4873699"/>
                <a:ext cx="4180009" cy="812530"/>
              </a:xfrm>
              <a:prstGeom prst="rect">
                <a:avLst/>
              </a:prstGeom>
            </p:spPr>
            <p:txBody>
              <a:bodyPr wrap="square">
                <a:sp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1" i="0" u="none" strike="noStrike" kern="1200" cap="none" spc="0" normalizeH="0" baseline="0" noProof="0">
                    <a:ln>
                      <a:noFill/>
                    </a:ln>
                    <a:solidFill>
                      <a:srgbClr val="DB1348"/>
                    </a:solidFill>
                    <a:effectLst/>
                    <a:uLnTx/>
                    <a:uFillTx/>
                    <a:latin typeface="Franklin Gothic Medium Cond"/>
                    <a:ea typeface="+mn-ea"/>
                    <a:cs typeface="Arial"/>
                  </a:rPr>
                  <a:t>WHAT</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1" u="none" strike="noStrike" kern="1200" cap="none" spc="0" normalizeH="0" baseline="0" noProof="0">
                    <a:ln>
                      <a:noFill/>
                    </a:ln>
                    <a:solidFill>
                      <a:prstClr val="black">
                        <a:lumMod val="50000"/>
                        <a:lumOff val="50000"/>
                      </a:prstClr>
                    </a:solidFill>
                    <a:effectLst/>
                    <a:uLnTx/>
                    <a:uFillTx/>
                    <a:latin typeface="Franklin Gothic Book" panose="020B0503020102020204" pitchFamily="34" charset="0"/>
                    <a:ea typeface="+mn-ea"/>
                    <a:cs typeface="Arial"/>
                  </a:rPr>
                  <a:t>What is eaten (e.g. trial mix, granola bar with a cup of coffee, cereal with yogurt, etc.)</a:t>
                </a:r>
              </a:p>
            </p:txBody>
          </p:sp>
          <p:pic>
            <p:nvPicPr>
              <p:cNvPr id="88" name="Picture 87">
                <a:extLst>
                  <a:ext uri="{FF2B5EF4-FFF2-40B4-BE49-F238E27FC236}">
                    <a16:creationId xmlns:a16="http://schemas.microsoft.com/office/drawing/2014/main" id="{657F8C88-DFC4-441A-AC90-E88B85CAEE0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59223" y="4919964"/>
                <a:ext cx="720000" cy="720000"/>
              </a:xfrm>
              <a:prstGeom prst="rect">
                <a:avLst/>
              </a:prstGeom>
            </p:spPr>
          </p:pic>
        </p:grpSp>
      </p:grpSp>
      <p:sp>
        <p:nvSpPr>
          <p:cNvPr id="11" name="Slide Number Placeholder 10">
            <a:extLst>
              <a:ext uri="{FF2B5EF4-FFF2-40B4-BE49-F238E27FC236}">
                <a16:creationId xmlns:a16="http://schemas.microsoft.com/office/drawing/2014/main" id="{C7002EE7-1FC0-4246-A45A-09814928069B}"/>
              </a:ext>
            </a:extLst>
          </p:cNvPr>
          <p:cNvSpPr>
            <a:spLocks noGrp="1"/>
          </p:cNvSpPr>
          <p:nvPr>
            <p:ph type="sldNum" sz="quarter" idx="4"/>
          </p:nvPr>
        </p:nvSpPr>
        <p:spPr/>
        <p:txBody>
          <a:bodyPr/>
          <a:lstStyle/>
          <a:p>
            <a:fld id="{A26DCA39-FE7E-4B33-9419-C9BB65BD885E}" type="slidenum">
              <a:rPr lang="en-US" smtClean="0"/>
              <a:t>6</a:t>
            </a:fld>
            <a:endParaRPr lang="en-US"/>
          </a:p>
        </p:txBody>
      </p:sp>
    </p:spTree>
    <p:extLst>
      <p:ext uri="{BB962C8B-B14F-4D97-AF65-F5344CB8AC3E}">
        <p14:creationId xmlns:p14="http://schemas.microsoft.com/office/powerpoint/2010/main" val="3078718784"/>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Chart1">
            <a:extLst>
              <a:ext uri="{FF2B5EF4-FFF2-40B4-BE49-F238E27FC236}">
                <a16:creationId xmlns:a16="http://schemas.microsoft.com/office/drawing/2014/main" id="{817C5B80-572D-4607-8F8B-CC471246DBD1}"/>
              </a:ext>
            </a:extLst>
          </p:cNvPr>
          <p:cNvGraphicFramePr/>
          <p:nvPr>
            <p:extLst>
              <p:ext uri="{D42A27DB-BD31-4B8C-83A1-F6EECF244321}">
                <p14:modId xmlns:p14="http://schemas.microsoft.com/office/powerpoint/2010/main" val="3935820640"/>
              </p:ext>
            </p:extLst>
          </p:nvPr>
        </p:nvGraphicFramePr>
        <p:xfrm>
          <a:off x="1251284" y="1082311"/>
          <a:ext cx="10689402" cy="1150524"/>
        </p:xfrm>
        <a:graphic>
          <a:graphicData uri="http://schemas.openxmlformats.org/drawingml/2006/chart">
            <c:chart xmlns:c="http://schemas.openxmlformats.org/drawingml/2006/chart" xmlns:r="http://schemas.openxmlformats.org/officeDocument/2006/relationships" r:id="rId3"/>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60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Kellogg AOPC</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pic>
        <p:nvPicPr>
          <p:cNvPr id="25" name="Picture 24">
            <a:extLst>
              <a:ext uri="{FF2B5EF4-FFF2-40B4-BE49-F238E27FC236}">
                <a16:creationId xmlns:a16="http://schemas.microsoft.com/office/drawing/2014/main" id="{40D48227-FC07-438D-B2AA-9E2304AAA86A}"/>
              </a:ext>
            </a:extLst>
          </p:cNvPr>
          <p:cNvPicPr/>
          <p:nvPr/>
        </p:nvPicPr>
        <p:blipFill>
          <a:blip r:embed="rId4">
            <a:extLst>
              <a:ext uri="{28A0092B-C50C-407E-A947-70E740481C1C}">
                <a14:useLocalDpi xmlns:a14="http://schemas.microsoft.com/office/drawing/2010/main"/>
              </a:ext>
            </a:extLst>
          </a:blip>
          <a:stretch>
            <a:fillRect/>
          </a:stretch>
        </p:blipFill>
        <p:spPr>
          <a:xfrm>
            <a:off x="0" y="2659644"/>
            <a:ext cx="12039600" cy="45719"/>
          </a:xfrm>
          <a:prstGeom prst="rect">
            <a:avLst/>
          </a:prstGeom>
        </p:spPr>
      </p:pic>
      <p:grpSp>
        <p:nvGrpSpPr>
          <p:cNvPr id="20" name="Group 19">
            <a:extLst>
              <a:ext uri="{FF2B5EF4-FFF2-40B4-BE49-F238E27FC236}">
                <a16:creationId xmlns:a16="http://schemas.microsoft.com/office/drawing/2014/main" id="{705793DE-4927-43F6-9DDF-2EDD8BD48518}"/>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4D7C771F-8E6B-4D3F-8F0F-761FD2A2789A}"/>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ACB58BA2-0AA5-49F0-9CEC-65C10D6F6C32}"/>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6A1E888B-D1BD-4FC5-B432-186B00647BE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4" name="Table1">
            <a:extLst>
              <a:ext uri="{FF2B5EF4-FFF2-40B4-BE49-F238E27FC236}">
                <a16:creationId xmlns:a16="http://schemas.microsoft.com/office/drawing/2014/main" id="{21307906-CF76-4760-8F2A-76A1565C8252}"/>
              </a:ext>
            </a:extLst>
          </p:cNvPr>
          <p:cNvGraphicFramePr>
            <a:graphicFrameLocks noGrp="1"/>
          </p:cNvGraphicFramePr>
          <p:nvPr>
            <p:extLst>
              <p:ext uri="{D42A27DB-BD31-4B8C-83A1-F6EECF244321}">
                <p14:modId xmlns:p14="http://schemas.microsoft.com/office/powerpoint/2010/main" val="1043066295"/>
              </p:ext>
            </p:extLst>
          </p:nvPr>
        </p:nvGraphicFramePr>
        <p:xfrm>
          <a:off x="152400" y="2179408"/>
          <a:ext cx="11780307" cy="4159260"/>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486450">
                <a:tc>
                  <a:txBody>
                    <a:bodyPr/>
                    <a:lstStyle/>
                    <a:p>
                      <a:pPr algn="ctr"/>
                      <a:r>
                        <a:rPr lang="en-US" sz="900" b="0" dirty="0">
                          <a:latin typeface="Franklin Gothic Medium" panose="020B0603020102020204" pitchFamily="34" charset="0"/>
                        </a:rPr>
                        <a:t>AOPC</a:t>
                      </a:r>
                    </a:p>
                    <a:p>
                      <a:pPr algn="ctr"/>
                      <a:r>
                        <a:rPr lang="en-US" sz="900" b="0" dirty="0" err="1">
                          <a:latin typeface="Franklin Gothic Medium" panose="020B0603020102020204" pitchFamily="34" charset="0"/>
                        </a:rPr>
                        <a:t>Chg</a:t>
                      </a:r>
                      <a:r>
                        <a:rPr lang="en-US" sz="900" b="0" dirty="0">
                          <a:latin typeface="Franklin Gothic Medium" panose="020B0603020102020204" pitchFamily="34" charset="0"/>
                        </a:rPr>
                        <a:t> YA/</a:t>
                      </a:r>
                      <a:r>
                        <a:rPr lang="en-US" sz="900" b="0" dirty="0" err="1">
                          <a:latin typeface="Franklin Gothic Medium" panose="020B0603020102020204" pitchFamily="34" charset="0"/>
                        </a:rPr>
                        <a:t>Chg</a:t>
                      </a:r>
                      <a:r>
                        <a:rPr lang="en-US" sz="900" b="0" dirty="0">
                          <a:latin typeface="Franklin Gothic Medium" panose="020B0603020102020204" pitchFamily="34" charset="0"/>
                        </a:rPr>
                        <a:t> 2YA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367281">
                <a:tc>
                  <a:txBody>
                    <a:bodyPr/>
                    <a:lstStyle/>
                    <a:p>
                      <a:pPr algn="l" fontAlgn="b"/>
                      <a:r>
                        <a:rPr lang="en-US" sz="800" b="0" i="0" u="none" strike="noStrike" dirty="0">
                          <a:solidFill>
                            <a:srgbClr val="000000"/>
                          </a:solidFill>
                          <a:effectLst/>
                          <a:latin typeface="Franklin Gothic Book" panose="020B0503020102020204" pitchFamily="34" charset="0"/>
                        </a:rPr>
                        <a:t>Key Competitor</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bl>
          </a:graphicData>
        </a:graphic>
      </p:graphicFrame>
      <p:sp>
        <p:nvSpPr>
          <p:cNvPr id="3" name="Slide Number Placeholder 2">
            <a:extLst>
              <a:ext uri="{FF2B5EF4-FFF2-40B4-BE49-F238E27FC236}">
                <a16:creationId xmlns:a16="http://schemas.microsoft.com/office/drawing/2014/main" id="{B8FDD8A5-28E7-4D92-B74C-472F2AB0B519}"/>
              </a:ext>
            </a:extLst>
          </p:cNvPr>
          <p:cNvSpPr>
            <a:spLocks noGrp="1"/>
          </p:cNvSpPr>
          <p:nvPr>
            <p:ph type="sldNum" sz="quarter" idx="4"/>
          </p:nvPr>
        </p:nvSpPr>
        <p:spPr/>
        <p:txBody>
          <a:bodyPr/>
          <a:lstStyle/>
          <a:p>
            <a:fld id="{A26DCA39-FE7E-4B33-9419-C9BB65BD885E}" type="slidenum">
              <a:rPr lang="en-US" smtClean="0"/>
              <a:t>60</a:t>
            </a:fld>
            <a:endParaRPr lang="en-US"/>
          </a:p>
        </p:txBody>
      </p:sp>
    </p:spTree>
    <p:extLst>
      <p:ext uri="{BB962C8B-B14F-4D97-AF65-F5344CB8AC3E}">
        <p14:creationId xmlns:p14="http://schemas.microsoft.com/office/powerpoint/2010/main" val="2071082060"/>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159424"/>
            <a:ext cx="11534602" cy="5082344"/>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Kellogg consumer</a:t>
            </a:r>
          </a:p>
        </p:txBody>
      </p:sp>
      <p:grpSp>
        <p:nvGrpSpPr>
          <p:cNvPr id="4" name="Group 3">
            <a:extLst>
              <a:ext uri="{FF2B5EF4-FFF2-40B4-BE49-F238E27FC236}">
                <a16:creationId xmlns:a16="http://schemas.microsoft.com/office/drawing/2014/main" id="{3B2AC7D6-475F-4990-93E6-D56575202BFB}"/>
              </a:ext>
            </a:extLst>
          </p:cNvPr>
          <p:cNvGrpSpPr/>
          <p:nvPr/>
        </p:nvGrpSpPr>
        <p:grpSpPr>
          <a:xfrm>
            <a:off x="346251" y="1196559"/>
            <a:ext cx="11663259" cy="482053"/>
            <a:chOff x="346251" y="1196559"/>
            <a:chExt cx="11663259" cy="482053"/>
          </a:xfrm>
        </p:grpSpPr>
        <p:pic>
          <p:nvPicPr>
            <p:cNvPr id="24" name="Picture 23" descr="A picture containing knife&#10;&#10;Description automatically generated">
              <a:extLst>
                <a:ext uri="{FF2B5EF4-FFF2-40B4-BE49-F238E27FC236}">
                  <a16:creationId xmlns:a16="http://schemas.microsoft.com/office/drawing/2014/main" id="{390D3CD8-842B-44D8-80C0-7250812F59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089" y="1196559"/>
              <a:ext cx="326697" cy="345860"/>
            </a:xfrm>
            <a:prstGeom prst="rect">
              <a:avLst/>
            </a:prstGeom>
          </p:spPr>
        </p:pic>
        <p:sp>
          <p:nvSpPr>
            <p:cNvPr id="26" name="Rectangle 25">
              <a:extLst>
                <a:ext uri="{FF2B5EF4-FFF2-40B4-BE49-F238E27FC236}">
                  <a16:creationId xmlns:a16="http://schemas.microsoft.com/office/drawing/2014/main" id="{EFCB6533-330C-47D4-9494-9F4689CF4199}"/>
                </a:ext>
              </a:extLst>
            </p:cNvPr>
            <p:cNvSpPr/>
            <p:nvPr/>
          </p:nvSpPr>
          <p:spPr>
            <a:xfrm>
              <a:off x="915695" y="1264832"/>
              <a:ext cx="4339885" cy="276999"/>
            </a:xfrm>
            <a:prstGeom prst="rect">
              <a:avLst/>
            </a:prstGeom>
          </p:spPr>
          <p:txBody>
            <a:bodyPr wrap="square">
              <a:spAutoFit/>
            </a:bodyPr>
            <a:lstStyle/>
            <a:p>
              <a:pPr fontAlgn="t"/>
              <a:r>
                <a:rPr lang="en-IN" sz="1200" b="1" dirty="0">
                  <a:latin typeface="Franklin Gothic Book" panose="020B0503020102020204" pitchFamily="34" charset="0"/>
                </a:rPr>
                <a:t>Kellogg Occasions by Age Group </a:t>
              </a:r>
              <a:r>
                <a:rPr lang="en-IN" sz="1050" dirty="0">
                  <a:latin typeface="Franklin Gothic Book" panose="020B0503020102020204" pitchFamily="34" charset="0"/>
                </a:rPr>
                <a:t>(Annual Occasions Per Capita)</a:t>
              </a:r>
              <a:endParaRPr lang="en-IN" sz="1200" dirty="0">
                <a:latin typeface="Franklin Gothic Book" panose="020B0503020102020204" pitchFamily="34" charset="0"/>
              </a:endParaRPr>
            </a:p>
          </p:txBody>
        </p:sp>
        <p:pic>
          <p:nvPicPr>
            <p:cNvPr id="28" name="Picture 27">
              <a:extLst>
                <a:ext uri="{FF2B5EF4-FFF2-40B4-BE49-F238E27FC236}">
                  <a16:creationId xmlns:a16="http://schemas.microsoft.com/office/drawing/2014/main" id="{EA5B47A0-2C5F-454C-8DCA-7DADF85763AA}"/>
                </a:ext>
              </a:extLst>
            </p:cNvPr>
            <p:cNvPicPr/>
            <p:nvPr/>
          </p:nvPicPr>
          <p:blipFill>
            <a:blip r:embed="rId4">
              <a:extLst>
                <a:ext uri="{28A0092B-C50C-407E-A947-70E740481C1C}">
                  <a14:useLocalDpi xmlns:a14="http://schemas.microsoft.com/office/drawing/2010/main" val="0"/>
                </a:ext>
              </a:extLst>
            </a:blip>
            <a:stretch>
              <a:fillRect/>
            </a:stretch>
          </p:blipFill>
          <p:spPr>
            <a:xfrm>
              <a:off x="346251" y="1564312"/>
              <a:ext cx="11663259" cy="114300"/>
            </a:xfrm>
            <a:prstGeom prst="rect">
              <a:avLst/>
            </a:prstGeom>
          </p:spPr>
        </p:pic>
      </p:grpSp>
      <p:graphicFrame>
        <p:nvGraphicFramePr>
          <p:cNvPr id="30" name="Chart1">
            <a:extLst>
              <a:ext uri="{FF2B5EF4-FFF2-40B4-BE49-F238E27FC236}">
                <a16:creationId xmlns:a16="http://schemas.microsoft.com/office/drawing/2014/main" id="{234891FA-2D5E-456E-A9A0-1A09F82F7697}"/>
              </a:ext>
            </a:extLst>
          </p:cNvPr>
          <p:cNvGraphicFramePr>
            <a:graphicFrameLocks/>
          </p:cNvGraphicFramePr>
          <p:nvPr>
            <p:extLst>
              <p:ext uri="{D42A27DB-BD31-4B8C-83A1-F6EECF244321}">
                <p14:modId xmlns:p14="http://schemas.microsoft.com/office/powerpoint/2010/main" val="240914519"/>
              </p:ext>
            </p:extLst>
          </p:nvPr>
        </p:nvGraphicFramePr>
        <p:xfrm>
          <a:off x="436249" y="1742665"/>
          <a:ext cx="11379835" cy="4383611"/>
        </p:xfrm>
        <a:graphic>
          <a:graphicData uri="http://schemas.openxmlformats.org/drawingml/2006/chart">
            <c:chart xmlns:c="http://schemas.openxmlformats.org/drawingml/2006/chart" xmlns:r="http://schemas.openxmlformats.org/officeDocument/2006/relationships" r:id="rId5"/>
          </a:graphicData>
        </a:graphic>
      </p:graphicFrame>
      <p:pic>
        <p:nvPicPr>
          <p:cNvPr id="35" name="Picture 34" descr="A close up of a logo&#10;&#10;Description automatically generated">
            <a:extLst>
              <a:ext uri="{FF2B5EF4-FFF2-40B4-BE49-F238E27FC236}">
                <a16:creationId xmlns:a16="http://schemas.microsoft.com/office/drawing/2014/main" id="{51BA6CD3-54A8-4973-B798-F20C926FF7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677" y="1187454"/>
            <a:ext cx="363065" cy="363065"/>
          </a:xfrm>
          <a:prstGeom prst="rect">
            <a:avLst/>
          </a:prstGeom>
        </p:spPr>
      </p:pic>
      <p:grpSp>
        <p:nvGrpSpPr>
          <p:cNvPr id="19" name="Group 18">
            <a:extLst>
              <a:ext uri="{FF2B5EF4-FFF2-40B4-BE49-F238E27FC236}">
                <a16:creationId xmlns:a16="http://schemas.microsoft.com/office/drawing/2014/main" id="{ABF333AB-3458-460C-A080-0C6F43261FB1}"/>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04033A8C-372E-4578-B124-CE85E1A12ABA}"/>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FAE06100-5165-4FE0-A43E-029C33D07BBB}"/>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8F9B76DD-2E45-4F5D-B986-6D9EC98B1B3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807E162C-11F3-4D48-A6CC-205E0229938B}"/>
              </a:ext>
            </a:extLst>
          </p:cNvPr>
          <p:cNvSpPr>
            <a:spLocks noGrp="1"/>
          </p:cNvSpPr>
          <p:nvPr>
            <p:ph type="sldNum" sz="quarter" idx="4"/>
          </p:nvPr>
        </p:nvSpPr>
        <p:spPr/>
        <p:txBody>
          <a:bodyPr/>
          <a:lstStyle/>
          <a:p>
            <a:fld id="{A26DCA39-FE7E-4B33-9419-C9BB65BD885E}" type="slidenum">
              <a:rPr lang="en-US" smtClean="0"/>
              <a:t>61</a:t>
            </a:fld>
            <a:endParaRPr lang="en-US"/>
          </a:p>
        </p:txBody>
      </p:sp>
    </p:spTree>
    <p:extLst>
      <p:ext uri="{BB962C8B-B14F-4D97-AF65-F5344CB8AC3E}">
        <p14:creationId xmlns:p14="http://schemas.microsoft.com/office/powerpoint/2010/main" val="1135363344"/>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Table1">
            <a:extLst>
              <a:ext uri="{FF2B5EF4-FFF2-40B4-BE49-F238E27FC236}">
                <a16:creationId xmlns:a16="http://schemas.microsoft.com/office/drawing/2014/main" id="{2796D1FC-7D91-4842-9EE6-1ABBB5544980}"/>
              </a:ext>
            </a:extLst>
          </p:cNvPr>
          <p:cNvGraphicFramePr>
            <a:graphicFrameLocks noGrp="1"/>
          </p:cNvGraphicFramePr>
          <p:nvPr>
            <p:extLst>
              <p:ext uri="{D42A27DB-BD31-4B8C-83A1-F6EECF244321}">
                <p14:modId xmlns:p14="http://schemas.microsoft.com/office/powerpoint/2010/main" val="2428869691"/>
              </p:ext>
            </p:extLst>
          </p:nvPr>
        </p:nvGraphicFramePr>
        <p:xfrm>
          <a:off x="377684" y="1853756"/>
          <a:ext cx="11555016" cy="4594930"/>
        </p:xfrm>
        <a:graphic>
          <a:graphicData uri="http://schemas.openxmlformats.org/drawingml/2006/table">
            <a:tbl>
              <a:tblPr firstRow="1" band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2885">
                <a:tc>
                  <a:txBody>
                    <a:bodyPr/>
                    <a:lstStyle/>
                    <a:p>
                      <a:pPr algn="ctr" fontAlgn="b"/>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76803">
                <a:tc>
                  <a:txBody>
                    <a:bodyPr/>
                    <a:lstStyle/>
                    <a:p>
                      <a:pPr algn="l" fontAlgn="ctr"/>
                      <a:r>
                        <a:rPr lang="en-US" sz="800" b="0" i="0" u="none" strike="noStrike" dirty="0">
                          <a:effectLst/>
                          <a:latin typeface="Franklin Gothic Book" panose="020B0503020102020204" pitchFamily="34" charset="0"/>
                        </a:rPr>
                        <a:t>Total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76803">
                <a:tc>
                  <a:txBody>
                    <a:bodyPr/>
                    <a:lstStyle/>
                    <a:p>
                      <a:pPr algn="l" fontAlgn="ctr"/>
                      <a:r>
                        <a:rPr lang="en-US" sz="800" b="0" i="0" u="none" strike="noStrike" dirty="0">
                          <a:effectLst/>
                          <a:latin typeface="Franklin Gothic Book" panose="020B0503020102020204" pitchFamily="34" charset="0"/>
                        </a:rPr>
                        <a:t>Early Morning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76803">
                <a:tc>
                  <a:txBody>
                    <a:bodyPr/>
                    <a:lstStyle/>
                    <a:p>
                      <a:pPr algn="l" fontAlgn="ctr"/>
                      <a:r>
                        <a:rPr lang="en-US" sz="800" b="0" i="0" u="none" strike="noStrike" dirty="0">
                          <a:effectLst/>
                          <a:latin typeface="Franklin Gothic Book" panose="020B0503020102020204" pitchFamily="34" charset="0"/>
                        </a:rPr>
                        <a:t>Breakfast for One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174324"/>
                  </a:ext>
                </a:extLst>
              </a:tr>
              <a:tr h="276803">
                <a:tc>
                  <a:txBody>
                    <a:bodyPr/>
                    <a:lstStyle/>
                    <a:p>
                      <a:pPr algn="l" fontAlgn="ctr"/>
                      <a:r>
                        <a:rPr lang="en-US" sz="800" b="0" i="0" u="none" strike="noStrike" dirty="0">
                          <a:effectLst/>
                          <a:latin typeface="Franklin Gothic Book" panose="020B0503020102020204" pitchFamily="34" charset="0"/>
                        </a:rPr>
                        <a:t>Family Breakfast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76803">
                <a:tc>
                  <a:txBody>
                    <a:bodyPr/>
                    <a:lstStyle/>
                    <a:p>
                      <a:pPr algn="l" fontAlgn="ctr"/>
                      <a:r>
                        <a:rPr lang="en-US" sz="800" b="0" i="0" u="none" strike="noStrike" dirty="0">
                          <a:effectLst/>
                          <a:latin typeface="Franklin Gothic Book" panose="020B0503020102020204" pitchFamily="34" charset="0"/>
                        </a:rPr>
                        <a:t>Breakfast Work/School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76803">
                <a:tc>
                  <a:txBody>
                    <a:bodyPr/>
                    <a:lstStyle/>
                    <a:p>
                      <a:pPr algn="l" fontAlgn="ctr"/>
                      <a:r>
                        <a:rPr lang="en-US" sz="800" b="0" i="0" u="none" strike="noStrike" dirty="0">
                          <a:effectLst/>
                          <a:latin typeface="Franklin Gothic Book" panose="020B0503020102020204" pitchFamily="34" charset="0"/>
                        </a:rPr>
                        <a:t>Mid Morning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76803">
                <a:tc>
                  <a:txBody>
                    <a:bodyPr/>
                    <a:lstStyle/>
                    <a:p>
                      <a:pPr algn="l" fontAlgn="ctr"/>
                      <a:r>
                        <a:rPr lang="en-US" sz="800" b="0" i="0" u="none" strike="noStrike" dirty="0">
                          <a:effectLst/>
                          <a:latin typeface="Franklin Gothic Book" panose="020B0503020102020204" pitchFamily="34" charset="0"/>
                        </a:rPr>
                        <a:t>Lunch</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76803">
                <a:tc>
                  <a:txBody>
                    <a:bodyPr/>
                    <a:lstStyle/>
                    <a:p>
                      <a:pPr algn="l" fontAlgn="ctr"/>
                      <a:r>
                        <a:rPr lang="en-US" sz="800" b="0" i="0" u="none" strike="noStrike" dirty="0">
                          <a:effectLst/>
                          <a:latin typeface="Franklin Gothic Book" panose="020B0503020102020204" pitchFamily="34" charset="0"/>
                        </a:rPr>
                        <a:t>Lunch Alternative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76803">
                <a:tc>
                  <a:txBody>
                    <a:bodyPr/>
                    <a:lstStyle/>
                    <a:p>
                      <a:pPr algn="l" fontAlgn="ctr"/>
                      <a:r>
                        <a:rPr lang="en-US" sz="800" b="0" i="0" u="none" strike="noStrike" dirty="0">
                          <a:effectLst/>
                          <a:latin typeface="Franklin Gothic Book" panose="020B0503020102020204" pitchFamily="34" charset="0"/>
                        </a:rPr>
                        <a:t>Afternoon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76803">
                <a:tc>
                  <a:txBody>
                    <a:bodyPr/>
                    <a:lstStyle/>
                    <a:p>
                      <a:pPr algn="l" fontAlgn="ctr"/>
                      <a:r>
                        <a:rPr lang="en-US" sz="800" b="0" i="0" u="none" strike="noStrike" dirty="0">
                          <a:effectLst/>
                          <a:latin typeface="Franklin Gothic Book" panose="020B0503020102020204" pitchFamily="34" charset="0"/>
                        </a:rPr>
                        <a:t>After Work/School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76803">
                <a:tc>
                  <a:txBody>
                    <a:bodyPr/>
                    <a:lstStyle/>
                    <a:p>
                      <a:pPr algn="l" fontAlgn="ctr"/>
                      <a:r>
                        <a:rPr lang="en-US" sz="800" b="0" i="0" u="none" strike="noStrike" dirty="0">
                          <a:effectLst/>
                          <a:latin typeface="Franklin Gothic Book" panose="020B0503020102020204" pitchFamily="34" charset="0"/>
                        </a:rPr>
                        <a:t>Evening Me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76803">
                <a:tc>
                  <a:txBody>
                    <a:bodyPr/>
                    <a:lstStyle/>
                    <a:p>
                      <a:pPr algn="l" fontAlgn="ctr"/>
                      <a:r>
                        <a:rPr lang="en-US" sz="800" b="0" i="0" u="none" strike="noStrike" dirty="0">
                          <a:effectLst/>
                          <a:latin typeface="Franklin Gothic Book" panose="020B0503020102020204" pitchFamily="34" charset="0"/>
                        </a:rPr>
                        <a:t>Evening We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76803">
                <a:tc>
                  <a:txBody>
                    <a:bodyPr/>
                    <a:lstStyle/>
                    <a:p>
                      <a:pPr algn="l" fontAlgn="ctr"/>
                      <a:r>
                        <a:rPr lang="en-US" sz="800" b="0" i="0" u="none" strike="noStrike" dirty="0">
                          <a:effectLst/>
                          <a:latin typeface="Franklin Gothic Book" panose="020B0503020102020204" pitchFamily="34" charset="0"/>
                        </a:rPr>
                        <a:t>Total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6009676"/>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87069959"/>
                  </a:ext>
                </a:extLst>
              </a:tr>
            </a:tbl>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Kellogg Growth/Decline</a:t>
            </a:r>
          </a:p>
        </p:txBody>
      </p:sp>
      <p:sp>
        <p:nvSpPr>
          <p:cNvPr id="31" name="Rectangle 30">
            <a:extLst>
              <a:ext uri="{FF2B5EF4-FFF2-40B4-BE49-F238E27FC236}">
                <a16:creationId xmlns:a16="http://schemas.microsoft.com/office/drawing/2014/main" id="{5CF32CCC-3DC8-4D47-A396-273FCF447E4A}"/>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2" name="Group 31">
            <a:extLst>
              <a:ext uri="{FF2B5EF4-FFF2-40B4-BE49-F238E27FC236}">
                <a16:creationId xmlns:a16="http://schemas.microsoft.com/office/drawing/2014/main" id="{389A8F41-7208-430F-8EF9-55BF6C4BBB83}"/>
              </a:ext>
            </a:extLst>
          </p:cNvPr>
          <p:cNvGrpSpPr/>
          <p:nvPr/>
        </p:nvGrpSpPr>
        <p:grpSpPr>
          <a:xfrm>
            <a:off x="3692976" y="6453235"/>
            <a:ext cx="6309360" cy="369332"/>
            <a:chOff x="3692976" y="6453235"/>
            <a:chExt cx="6309360" cy="369332"/>
          </a:xfrm>
        </p:grpSpPr>
        <p:sp>
          <p:nvSpPr>
            <p:cNvPr id="33" name="TextBox 32">
              <a:extLst>
                <a:ext uri="{FF2B5EF4-FFF2-40B4-BE49-F238E27FC236}">
                  <a16:creationId xmlns:a16="http://schemas.microsoft.com/office/drawing/2014/main" id="{9C6A9C53-713D-4614-A1F5-06E1C58F9B7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4" name="Flowchart: Connector 33">
              <a:extLst>
                <a:ext uri="{FF2B5EF4-FFF2-40B4-BE49-F238E27FC236}">
                  <a16:creationId xmlns:a16="http://schemas.microsoft.com/office/drawing/2014/main" id="{9FECD2F8-73F6-41EE-942B-F52B38A28E27}"/>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Flowchart: Connector 34">
              <a:extLst>
                <a:ext uri="{FF2B5EF4-FFF2-40B4-BE49-F238E27FC236}">
                  <a16:creationId xmlns:a16="http://schemas.microsoft.com/office/drawing/2014/main" id="{957B1BBC-8019-470B-A146-023F145D5CDA}"/>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8" name="Picture 37">
            <a:extLst>
              <a:ext uri="{FF2B5EF4-FFF2-40B4-BE49-F238E27FC236}">
                <a16:creationId xmlns:a16="http://schemas.microsoft.com/office/drawing/2014/main" id="{CF0772C3-F119-4017-8D9F-0477FDB77ED4}"/>
              </a:ext>
            </a:extLst>
          </p:cNvPr>
          <p:cNvPicPr/>
          <p:nvPr/>
        </p:nvPicPr>
        <p:blipFill>
          <a:blip r:embed="rId4">
            <a:extLst>
              <a:ext uri="{28A0092B-C50C-407E-A947-70E740481C1C}">
                <a14:useLocalDpi xmlns:a14="http://schemas.microsoft.com/office/drawing/2010/main"/>
              </a:ext>
            </a:extLst>
          </a:blip>
          <a:stretch>
            <a:fillRect/>
          </a:stretch>
        </p:blipFill>
        <p:spPr>
          <a:xfrm>
            <a:off x="0" y="2286860"/>
            <a:ext cx="12039600" cy="45719"/>
          </a:xfrm>
          <a:prstGeom prst="rect">
            <a:avLst/>
          </a:prstGeom>
        </p:spPr>
      </p:pic>
      <p:cxnSp>
        <p:nvCxnSpPr>
          <p:cNvPr id="39" name="Straight Connector 38">
            <a:extLst>
              <a:ext uri="{FF2B5EF4-FFF2-40B4-BE49-F238E27FC236}">
                <a16:creationId xmlns:a16="http://schemas.microsoft.com/office/drawing/2014/main" id="{7EAF23A4-68C9-4501-9850-9A9E14E1C432}"/>
              </a:ext>
            </a:extLst>
          </p:cNvPr>
          <p:cNvCxnSpPr/>
          <p:nvPr/>
        </p:nvCxnSpPr>
        <p:spPr>
          <a:xfrm>
            <a:off x="8931053" y="229973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D4D08C-A884-49EE-9467-9D8E24B84A0B}"/>
              </a:ext>
            </a:extLst>
          </p:cNvPr>
          <p:cNvCxnSpPr/>
          <p:nvPr/>
        </p:nvCxnSpPr>
        <p:spPr>
          <a:xfrm>
            <a:off x="10860785" y="229973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id="{3C42BCF4-80ED-4170-B7A2-B8723ABF284E}"/>
              </a:ext>
            </a:extLst>
          </p:cNvPr>
          <p:cNvGrpSpPr/>
          <p:nvPr/>
        </p:nvGrpSpPr>
        <p:grpSpPr>
          <a:xfrm>
            <a:off x="2482950" y="2300112"/>
            <a:ext cx="5096482" cy="0"/>
            <a:chOff x="2482950" y="2329903"/>
            <a:chExt cx="5096482" cy="0"/>
          </a:xfrm>
        </p:grpSpPr>
        <p:cxnSp>
          <p:nvCxnSpPr>
            <p:cNvPr id="42" name="Straight Connector 41">
              <a:extLst>
                <a:ext uri="{FF2B5EF4-FFF2-40B4-BE49-F238E27FC236}">
                  <a16:creationId xmlns:a16="http://schemas.microsoft.com/office/drawing/2014/main" id="{ED22BB04-5108-4BEF-B660-FBB1A714C05F}"/>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84CDE81-780F-4CD8-9D02-C238B99535D3}"/>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5F4FA76-34D6-46D4-AD85-05D6B829FE52}"/>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D06573C-BBEE-4AF5-9881-8FF3B88641C1}"/>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0A6323C-8FB3-462E-A040-A507979BAD57}"/>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aphicFrame>
        <p:nvGraphicFramePr>
          <p:cNvPr id="29" name="Chart1">
            <a:extLst>
              <a:ext uri="{FF2B5EF4-FFF2-40B4-BE49-F238E27FC236}">
                <a16:creationId xmlns:a16="http://schemas.microsoft.com/office/drawing/2014/main" id="{07A9BF30-B755-4AFC-AD0E-0CAFD2BF9170}"/>
              </a:ext>
            </a:extLst>
          </p:cNvPr>
          <p:cNvGraphicFramePr/>
          <p:nvPr>
            <p:extLst>
              <p:ext uri="{D42A27DB-BD31-4B8C-83A1-F6EECF244321}">
                <p14:modId xmlns:p14="http://schemas.microsoft.com/office/powerpoint/2010/main" val="858842148"/>
              </p:ext>
            </p:extLst>
          </p:nvPr>
        </p:nvGraphicFramePr>
        <p:xfrm>
          <a:off x="8160334" y="2385213"/>
          <a:ext cx="1741964" cy="403696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0" name="Chart2">
            <a:extLst>
              <a:ext uri="{FF2B5EF4-FFF2-40B4-BE49-F238E27FC236}">
                <a16:creationId xmlns:a16="http://schemas.microsoft.com/office/drawing/2014/main" id="{B5AF5385-E2ED-41FC-B7CA-C57D0AC4EFA8}"/>
              </a:ext>
            </a:extLst>
          </p:cNvPr>
          <p:cNvGraphicFramePr/>
          <p:nvPr>
            <p:extLst>
              <p:ext uri="{D42A27DB-BD31-4B8C-83A1-F6EECF244321}">
                <p14:modId xmlns:p14="http://schemas.microsoft.com/office/powerpoint/2010/main" val="944659100"/>
              </p:ext>
            </p:extLst>
          </p:nvPr>
        </p:nvGraphicFramePr>
        <p:xfrm>
          <a:off x="10090066" y="2370890"/>
          <a:ext cx="1741964" cy="4036967"/>
        </p:xfrm>
        <a:graphic>
          <a:graphicData uri="http://schemas.openxmlformats.org/drawingml/2006/chart">
            <c:chart xmlns:c="http://schemas.openxmlformats.org/drawingml/2006/chart" xmlns:r="http://schemas.openxmlformats.org/officeDocument/2006/relationships" r:id="rId6"/>
          </a:graphicData>
        </a:graphic>
      </p:graphicFrame>
      <p:sp>
        <p:nvSpPr>
          <p:cNvPr id="3" name="Slide Number Placeholder 2">
            <a:extLst>
              <a:ext uri="{FF2B5EF4-FFF2-40B4-BE49-F238E27FC236}">
                <a16:creationId xmlns:a16="http://schemas.microsoft.com/office/drawing/2014/main" id="{8A8DBDE0-8211-428D-B088-8A3A645F1559}"/>
              </a:ext>
            </a:extLst>
          </p:cNvPr>
          <p:cNvSpPr>
            <a:spLocks noGrp="1"/>
          </p:cNvSpPr>
          <p:nvPr>
            <p:ph type="sldNum" sz="quarter" idx="4"/>
          </p:nvPr>
        </p:nvSpPr>
        <p:spPr/>
        <p:txBody>
          <a:bodyPr/>
          <a:lstStyle/>
          <a:p>
            <a:fld id="{A26DCA39-FE7E-4B33-9419-C9BB65BD885E}" type="slidenum">
              <a:rPr lang="en-US" smtClean="0"/>
              <a:t>62</a:t>
            </a:fld>
            <a:endParaRPr lang="en-US"/>
          </a:p>
        </p:txBody>
      </p:sp>
    </p:spTree>
    <p:extLst>
      <p:ext uri="{BB962C8B-B14F-4D97-AF65-F5344CB8AC3E}">
        <p14:creationId xmlns:p14="http://schemas.microsoft.com/office/powerpoint/2010/main" val="2411772399"/>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Kellogg by Occasion</a:t>
            </a:r>
          </a:p>
          <a:p>
            <a:pPr lvl="0">
              <a:spcAft>
                <a:spcPct val="0"/>
              </a:spcAft>
              <a:defRPr/>
            </a:pPr>
            <a:r>
              <a:rPr lang="en-IN" sz="1600" dirty="0"/>
              <a:t>(OVERALL occasion change, who's driving change and Channel Driver)</a:t>
            </a:r>
          </a:p>
        </p:txBody>
      </p:sp>
      <p:sp>
        <p:nvSpPr>
          <p:cNvPr id="43" name="Rectangle 42">
            <a:extLst>
              <a:ext uri="{FF2B5EF4-FFF2-40B4-BE49-F238E27FC236}">
                <a16:creationId xmlns:a16="http://schemas.microsoft.com/office/drawing/2014/main" id="{72D517E1-2DBE-4AAC-B3C3-596F9B8718A8}"/>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7" name="Table1">
            <a:extLst>
              <a:ext uri="{FF2B5EF4-FFF2-40B4-BE49-F238E27FC236}">
                <a16:creationId xmlns:a16="http://schemas.microsoft.com/office/drawing/2014/main" id="{454459D2-ABFF-4932-8AEA-2191F76CC9B6}"/>
              </a:ext>
            </a:extLst>
          </p:cNvPr>
          <p:cNvGraphicFramePr>
            <a:graphicFrameLocks noGrp="1"/>
          </p:cNvGraphicFramePr>
          <p:nvPr>
            <p:extLst>
              <p:ext uri="{D42A27DB-BD31-4B8C-83A1-F6EECF244321}">
                <p14:modId xmlns:p14="http://schemas.microsoft.com/office/powerpoint/2010/main" val="2488010097"/>
              </p:ext>
            </p:extLst>
          </p:nvPr>
        </p:nvGraphicFramePr>
        <p:xfrm>
          <a:off x="416247" y="1935672"/>
          <a:ext cx="11592240" cy="4491164"/>
        </p:xfrm>
        <a:graphic>
          <a:graphicData uri="http://schemas.openxmlformats.org/drawingml/2006/table">
            <a:tbl>
              <a:tblPr firstRow="1" bandRow="1">
                <a:tableStyleId>{9D7B26C5-4107-4FEC-AEDC-1716B250A1EF}</a:tableStyleId>
              </a:tblPr>
              <a:tblGrid>
                <a:gridCol w="835037">
                  <a:extLst>
                    <a:ext uri="{9D8B030D-6E8A-4147-A177-3AD203B41FA5}">
                      <a16:colId xmlns:a16="http://schemas.microsoft.com/office/drawing/2014/main" val="4076324199"/>
                    </a:ext>
                  </a:extLst>
                </a:gridCol>
                <a:gridCol w="613993">
                  <a:extLst>
                    <a:ext uri="{9D8B030D-6E8A-4147-A177-3AD203B41FA5}">
                      <a16:colId xmlns:a16="http://schemas.microsoft.com/office/drawing/2014/main" val="3447748990"/>
                    </a:ext>
                  </a:extLst>
                </a:gridCol>
                <a:gridCol w="724515">
                  <a:extLst>
                    <a:ext uri="{9D8B030D-6E8A-4147-A177-3AD203B41FA5}">
                      <a16:colId xmlns:a16="http://schemas.microsoft.com/office/drawing/2014/main" val="2795493340"/>
                    </a:ext>
                  </a:extLst>
                </a:gridCol>
                <a:gridCol w="724515">
                  <a:extLst>
                    <a:ext uri="{9D8B030D-6E8A-4147-A177-3AD203B41FA5}">
                      <a16:colId xmlns:a16="http://schemas.microsoft.com/office/drawing/2014/main" val="3154036636"/>
                    </a:ext>
                  </a:extLst>
                </a:gridCol>
                <a:gridCol w="724515">
                  <a:extLst>
                    <a:ext uri="{9D8B030D-6E8A-4147-A177-3AD203B41FA5}">
                      <a16:colId xmlns:a16="http://schemas.microsoft.com/office/drawing/2014/main" val="3857182859"/>
                    </a:ext>
                  </a:extLst>
                </a:gridCol>
                <a:gridCol w="724515">
                  <a:extLst>
                    <a:ext uri="{9D8B030D-6E8A-4147-A177-3AD203B41FA5}">
                      <a16:colId xmlns:a16="http://schemas.microsoft.com/office/drawing/2014/main" val="148815539"/>
                    </a:ext>
                  </a:extLst>
                </a:gridCol>
                <a:gridCol w="724515">
                  <a:extLst>
                    <a:ext uri="{9D8B030D-6E8A-4147-A177-3AD203B41FA5}">
                      <a16:colId xmlns:a16="http://schemas.microsoft.com/office/drawing/2014/main" val="888160949"/>
                    </a:ext>
                  </a:extLst>
                </a:gridCol>
                <a:gridCol w="724515">
                  <a:extLst>
                    <a:ext uri="{9D8B030D-6E8A-4147-A177-3AD203B41FA5}">
                      <a16:colId xmlns:a16="http://schemas.microsoft.com/office/drawing/2014/main" val="506333412"/>
                    </a:ext>
                  </a:extLst>
                </a:gridCol>
                <a:gridCol w="724515">
                  <a:extLst>
                    <a:ext uri="{9D8B030D-6E8A-4147-A177-3AD203B41FA5}">
                      <a16:colId xmlns:a16="http://schemas.microsoft.com/office/drawing/2014/main" val="1155276217"/>
                    </a:ext>
                  </a:extLst>
                </a:gridCol>
                <a:gridCol w="724515">
                  <a:extLst>
                    <a:ext uri="{9D8B030D-6E8A-4147-A177-3AD203B41FA5}">
                      <a16:colId xmlns:a16="http://schemas.microsoft.com/office/drawing/2014/main" val="2337777857"/>
                    </a:ext>
                  </a:extLst>
                </a:gridCol>
                <a:gridCol w="724515">
                  <a:extLst>
                    <a:ext uri="{9D8B030D-6E8A-4147-A177-3AD203B41FA5}">
                      <a16:colId xmlns:a16="http://schemas.microsoft.com/office/drawing/2014/main" val="3496291335"/>
                    </a:ext>
                  </a:extLst>
                </a:gridCol>
                <a:gridCol w="724515">
                  <a:extLst>
                    <a:ext uri="{9D8B030D-6E8A-4147-A177-3AD203B41FA5}">
                      <a16:colId xmlns:a16="http://schemas.microsoft.com/office/drawing/2014/main" val="1446530676"/>
                    </a:ext>
                  </a:extLst>
                </a:gridCol>
                <a:gridCol w="724515">
                  <a:extLst>
                    <a:ext uri="{9D8B030D-6E8A-4147-A177-3AD203B41FA5}">
                      <a16:colId xmlns:a16="http://schemas.microsoft.com/office/drawing/2014/main" val="1816550095"/>
                    </a:ext>
                  </a:extLst>
                </a:gridCol>
                <a:gridCol w="724515">
                  <a:extLst>
                    <a:ext uri="{9D8B030D-6E8A-4147-A177-3AD203B41FA5}">
                      <a16:colId xmlns:a16="http://schemas.microsoft.com/office/drawing/2014/main" val="2924678775"/>
                    </a:ext>
                  </a:extLst>
                </a:gridCol>
                <a:gridCol w="724515">
                  <a:extLst>
                    <a:ext uri="{9D8B030D-6E8A-4147-A177-3AD203B41FA5}">
                      <a16:colId xmlns:a16="http://schemas.microsoft.com/office/drawing/2014/main" val="1555317484"/>
                    </a:ext>
                  </a:extLst>
                </a:gridCol>
                <a:gridCol w="724515">
                  <a:extLst>
                    <a:ext uri="{9D8B030D-6E8A-4147-A177-3AD203B41FA5}">
                      <a16:colId xmlns:a16="http://schemas.microsoft.com/office/drawing/2014/main" val="3479355505"/>
                    </a:ext>
                  </a:extLst>
                </a:gridCol>
              </a:tblGrid>
              <a:tr h="337405">
                <a:tc>
                  <a:txBody>
                    <a:bodyPr/>
                    <a:lstStyle/>
                    <a:p>
                      <a:pPr algn="ctr"/>
                      <a:r>
                        <a:rPr lang="en-US" sz="1000" b="0" dirty="0">
                          <a:latin typeface="+mj-lt"/>
                        </a:rPr>
                        <a:t>AOPC</a:t>
                      </a:r>
                    </a:p>
                    <a:p>
                      <a:pPr algn="ctr"/>
                      <a:r>
                        <a:rPr lang="en-US" sz="1000" b="0" dirty="0">
                          <a:latin typeface="+mj-lt"/>
                        </a:rPr>
                        <a:t> </a:t>
                      </a:r>
                      <a:r>
                        <a:rPr lang="en-US" sz="1000" b="0" dirty="0" err="1">
                          <a:latin typeface="+mj-lt"/>
                        </a:rPr>
                        <a:t>Chg</a:t>
                      </a:r>
                      <a:r>
                        <a:rPr lang="en-US" sz="1000" b="0" dirty="0">
                          <a:latin typeface="+mj-lt"/>
                        </a:rPr>
                        <a:t> YA /2 YA</a:t>
                      </a: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a:effectLst/>
                          <a:latin typeface="+mj-lt"/>
                        </a:rPr>
                        <a:t>Total</a:t>
                      </a:r>
                      <a:endParaRPr lang="en-US" sz="1000" b="0" dirty="0">
                        <a:effectLst/>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dirty="0">
                          <a:latin typeface="Franklin Gothic Medium" panose="020B0603020102020204" pitchFamily="34" charset="0"/>
                        </a:rPr>
                        <a:t>Early </a:t>
                      </a:r>
                      <a:br>
                        <a:rPr lang="en-US" sz="800" b="0" dirty="0">
                          <a:latin typeface="Franklin Gothic Medium" panose="020B0603020102020204" pitchFamily="34" charset="0"/>
                        </a:rPr>
                      </a:br>
                      <a:r>
                        <a:rPr lang="en-US" sz="800" b="0" dirty="0">
                          <a:latin typeface="Franklin Gothic Medium" panose="020B0603020102020204" pitchFamily="34" charset="0"/>
                        </a:rPr>
                        <a:t>Morning </a:t>
                      </a:r>
                      <a:br>
                        <a:rPr lang="en-US" sz="800" b="0" dirty="0">
                          <a:latin typeface="Franklin Gothic Medium" panose="020B0603020102020204" pitchFamily="34" charset="0"/>
                        </a:rPr>
                      </a:br>
                      <a:r>
                        <a:rPr lang="en-US" sz="8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281171">
                <a:tc>
                  <a:txBody>
                    <a:bodyPr/>
                    <a:lstStyle/>
                    <a:p>
                      <a:r>
                        <a:rPr lang="en-US" sz="900" dirty="0">
                          <a:latin typeface="Franklin Gothic Book" panose="020B0503020102020204" pitchFamily="34" charset="0"/>
                        </a:rPr>
                        <a:t>Kids + Teens</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234962">
                <a:tc>
                  <a:txBody>
                    <a:bodyPr/>
                    <a:lstStyle/>
                    <a:p>
                      <a:pPr lvl="0">
                        <a:buNone/>
                      </a:pPr>
                      <a:r>
                        <a:rPr lang="en-US" sz="900" b="0" i="0" u="none" strike="noStrike" noProof="0" dirty="0">
                          <a:latin typeface="Franklin Gothic Book" panose="020B0503020102020204" pitchFamily="34" charset="0"/>
                        </a:rPr>
                        <a:t>Adults</a:t>
                      </a:r>
                      <a:endParaRPr lang="en-US" sz="900" dirty="0">
                        <a:latin typeface="Franklin Gothic Book" panose="020B0503020102020204" pitchFamily="34" charset="0"/>
                      </a:endParaRP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234962">
                <a:tc>
                  <a:txBody>
                    <a:bodyPr/>
                    <a:lstStyle/>
                    <a:p>
                      <a:r>
                        <a:rPr lang="en-US" sz="900" dirty="0">
                          <a:latin typeface="Franklin Gothic Book" panose="020B0503020102020204" pitchFamily="34" charset="0"/>
                        </a:rPr>
                        <a:t>Low</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234962">
                <a:tc>
                  <a:txBody>
                    <a:bodyPr/>
                    <a:lstStyle/>
                    <a:p>
                      <a:r>
                        <a:rPr lang="en-US" sz="900" dirty="0">
                          <a:latin typeface="Franklin Gothic Book" panose="020B0503020102020204" pitchFamily="34" charset="0"/>
                        </a:rPr>
                        <a:t>Mid</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r h="234962">
                <a:tc>
                  <a:txBody>
                    <a:bodyPr/>
                    <a:lstStyle/>
                    <a:p>
                      <a:r>
                        <a:rPr lang="en-US" sz="900" dirty="0">
                          <a:latin typeface="Franklin Gothic Book" panose="020B0503020102020204" pitchFamily="34" charset="0"/>
                        </a:rPr>
                        <a:t>High</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4121815513"/>
                  </a:ext>
                </a:extLst>
              </a:tr>
              <a:tr h="234962">
                <a:tc>
                  <a:txBody>
                    <a:bodyPr/>
                    <a:lstStyle/>
                    <a:p>
                      <a:r>
                        <a:rPr lang="en-US" sz="900" dirty="0">
                          <a:latin typeface="Franklin Gothic Book" panose="020B0503020102020204" pitchFamily="34" charset="0"/>
                        </a:rPr>
                        <a:t>AA</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869407161"/>
                  </a:ext>
                </a:extLst>
              </a:tr>
              <a:tr h="234962">
                <a:tc>
                  <a:txBody>
                    <a:bodyPr/>
                    <a:lstStyle/>
                    <a:p>
                      <a:r>
                        <a:rPr lang="en-US" sz="900" dirty="0">
                          <a:latin typeface="Franklin Gothic Book" panose="020B0503020102020204" pitchFamily="34" charset="0"/>
                        </a:rPr>
                        <a:t>Hispanic</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566234650"/>
                  </a:ext>
                </a:extLst>
              </a:tr>
              <a:tr h="281171">
                <a:tc>
                  <a:txBody>
                    <a:bodyPr/>
                    <a:lstStyle/>
                    <a:p>
                      <a:r>
                        <a:rPr lang="en-US" sz="900" dirty="0">
                          <a:latin typeface="Franklin Gothic Book" panose="020B0503020102020204" pitchFamily="34" charset="0"/>
                        </a:rPr>
                        <a:t>Consumed: At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678776383"/>
                  </a:ext>
                </a:extLst>
              </a:tr>
              <a:tr h="318620">
                <a:tc>
                  <a:txBody>
                    <a:bodyPr/>
                    <a:lstStyle/>
                    <a:p>
                      <a:r>
                        <a:rPr lang="en-US" sz="900" dirty="0">
                          <a:latin typeface="Franklin Gothic Book" panose="020B0503020102020204" pitchFamily="34" charset="0"/>
                        </a:rPr>
                        <a:t>Consumed: Away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2728653091"/>
                  </a:ext>
                </a:extLst>
              </a:tr>
              <a:tr h="234962">
                <a:tc gridSpan="16">
                  <a:txBody>
                    <a:bodyPr/>
                    <a:lstStyle/>
                    <a:p>
                      <a:r>
                        <a:rPr lang="en-US" sz="900" b="1" dirty="0">
                          <a:latin typeface="Franklin Gothic Book" panose="020B0503020102020204" pitchFamily="34" charset="0"/>
                        </a:rPr>
                        <a:t>Share of Item</a:t>
                      </a:r>
                    </a:p>
                  </a:txBody>
                  <a:tcPr marL="45720" marR="0" marT="0" marB="0" anchor="ctr">
                    <a:lnL w="6350" cap="flat" cmpd="sng" algn="ctr">
                      <a:no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chemeClr val="bg1">
                        <a:lumMod val="85000"/>
                      </a:schemeClr>
                    </a:solidFill>
                  </a:tcPr>
                </a:tc>
                <a:tc hMerge="1">
                  <a:txBody>
                    <a:bodyPr/>
                    <a:lstStyle/>
                    <a:p>
                      <a:endParaRPr lang="en-US"/>
                    </a:p>
                  </a:txBody>
                  <a:tcPr>
                    <a:lnL w="3175" cap="flat" cmpd="sng" algn="ctr">
                      <a:noFill/>
                      <a:prstDash val="sysDot"/>
                      <a:round/>
                      <a:headEnd type="none" w="med" len="med"/>
                      <a:tailEnd type="none" w="med" len="med"/>
                    </a:lnL>
                    <a:lnT w="3175" cap="flat" cmpd="sng" algn="ctr">
                      <a:solidFill>
                        <a:srgbClr val="BFBFBF"/>
                      </a:solidFill>
                      <a:prstDash val="sysDot"/>
                      <a:round/>
                      <a:headEnd type="none" w="med" len="med"/>
                      <a:tailEnd type="none" w="med" len="med"/>
                    </a:lnT>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597821066"/>
                  </a:ext>
                </a:extLst>
              </a:tr>
              <a:tr h="281171">
                <a:tc>
                  <a:txBody>
                    <a:bodyPr/>
                    <a:lstStyle/>
                    <a:p>
                      <a:r>
                        <a:rPr lang="en-US" sz="900" dirty="0">
                          <a:latin typeface="Franklin Gothic Book" panose="020B0503020102020204" pitchFamily="34" charset="0"/>
                        </a:rPr>
                        <a:t>Purchased: Retail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711142108"/>
                  </a:ext>
                </a:extLst>
              </a:tr>
              <a:tr h="281171">
                <a:tc>
                  <a:txBody>
                    <a:bodyPr/>
                    <a:lstStyle/>
                    <a:p>
                      <a:r>
                        <a:rPr lang="en-US" sz="900" dirty="0">
                          <a:latin typeface="Franklin Gothic Book" panose="020B0503020102020204" pitchFamily="34" charset="0"/>
                        </a:rPr>
                        <a:t>Purchased: AFH</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721214179"/>
                  </a:ext>
                </a:extLst>
              </a:tr>
              <a:tr h="281171">
                <a:tc>
                  <a:txBody>
                    <a:bodyPr/>
                    <a:lstStyle/>
                    <a:p>
                      <a:r>
                        <a:rPr lang="en-US" sz="900" dirty="0">
                          <a:latin typeface="Franklin Gothic Book" panose="020B0503020102020204" pitchFamily="34" charset="0"/>
                        </a:rPr>
                        <a:t>Purchased: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803430410"/>
                  </a:ext>
                </a:extLst>
              </a:tr>
              <a:tr h="421756">
                <a:tc>
                  <a:txBody>
                    <a:bodyPr/>
                    <a:lstStyle/>
                    <a:p>
                      <a:r>
                        <a:rPr lang="en-US" sz="900" dirty="0">
                          <a:latin typeface="Franklin Gothic Book" panose="020B0503020102020204" pitchFamily="34" charset="0"/>
                        </a:rPr>
                        <a:t>Purchased : Non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646486354"/>
                  </a:ext>
                </a:extLst>
              </a:tr>
              <a:tr h="281171">
                <a:tc>
                  <a:txBody>
                    <a:bodyPr/>
                    <a:lstStyle/>
                    <a:p>
                      <a:r>
                        <a:rPr lang="en-US" sz="900" dirty="0">
                          <a:latin typeface="Franklin Gothic Book" panose="020B0503020102020204" pitchFamily="34" charset="0"/>
                        </a:rPr>
                        <a:t>Purchased: Convenience</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90499830"/>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05276"/>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1348114" y="2300645"/>
            <a:ext cx="10381546" cy="0"/>
            <a:chOff x="1348114" y="2340744"/>
            <a:chExt cx="10381546"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19622AD-274E-468E-98E0-110B30EBAC98}"/>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B5501D3-83D5-4DAF-B572-772AA03B69D2}"/>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1E364044-9C4B-4BAE-A584-2845E53A7F87}"/>
              </a:ext>
            </a:extLst>
          </p:cNvPr>
          <p:cNvGrpSpPr/>
          <p:nvPr/>
        </p:nvGrpSpPr>
        <p:grpSpPr>
          <a:xfrm>
            <a:off x="3692976" y="6453235"/>
            <a:ext cx="6309360" cy="369332"/>
            <a:chOff x="3692976" y="6453235"/>
            <a:chExt cx="6309360" cy="369332"/>
          </a:xfrm>
        </p:grpSpPr>
        <p:sp>
          <p:nvSpPr>
            <p:cNvPr id="49" name="TextBox 48">
              <a:extLst>
                <a:ext uri="{FF2B5EF4-FFF2-40B4-BE49-F238E27FC236}">
                  <a16:creationId xmlns:a16="http://schemas.microsoft.com/office/drawing/2014/main" id="{6ACEC5C8-3039-43C6-A0D1-7EFC5834368B}"/>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52" name="Flowchart: Connector 51">
              <a:extLst>
                <a:ext uri="{FF2B5EF4-FFF2-40B4-BE49-F238E27FC236}">
                  <a16:creationId xmlns:a16="http://schemas.microsoft.com/office/drawing/2014/main" id="{416DE8DC-1618-4FF2-9B46-2132F8C860B7}"/>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Flowchart: Connector 52">
              <a:extLst>
                <a:ext uri="{FF2B5EF4-FFF2-40B4-BE49-F238E27FC236}">
                  <a16:creationId xmlns:a16="http://schemas.microsoft.com/office/drawing/2014/main" id="{E1FCADBD-7B47-4D87-B64E-B53C4D4BC42D}"/>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243C4AAB-5F5D-48CA-837D-8DEF806FC1CB}"/>
              </a:ext>
            </a:extLst>
          </p:cNvPr>
          <p:cNvSpPr>
            <a:spLocks noGrp="1"/>
          </p:cNvSpPr>
          <p:nvPr>
            <p:ph type="sldNum" sz="quarter" idx="4"/>
          </p:nvPr>
        </p:nvSpPr>
        <p:spPr/>
        <p:txBody>
          <a:bodyPr/>
          <a:lstStyle/>
          <a:p>
            <a:fld id="{A26DCA39-FE7E-4B33-9419-C9BB65BD885E}" type="slidenum">
              <a:rPr lang="en-US" smtClean="0"/>
              <a:t>63</a:t>
            </a:fld>
            <a:endParaRPr lang="en-US"/>
          </a:p>
        </p:txBody>
      </p:sp>
    </p:spTree>
    <p:extLst>
      <p:ext uri="{BB962C8B-B14F-4D97-AF65-F5344CB8AC3E}">
        <p14:creationId xmlns:p14="http://schemas.microsoft.com/office/powerpoint/2010/main" val="306351577"/>
      </p:ext>
    </p:extLst>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64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4"/>
            <a:ext cx="8274994" cy="1049653"/>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687334"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Interpretation/Insight: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graphicFrame>
        <p:nvGraphicFramePr>
          <p:cNvPr id="89" name="Table1">
            <a:extLst>
              <a:ext uri="{FF2B5EF4-FFF2-40B4-BE49-F238E27FC236}">
                <a16:creationId xmlns:a16="http://schemas.microsoft.com/office/drawing/2014/main" id="{2A35DAD8-B163-0546-9940-E99B552AC452}"/>
              </a:ext>
            </a:extLst>
          </p:cNvPr>
          <p:cNvGraphicFramePr>
            <a:graphicFrameLocks noGrp="1"/>
          </p:cNvGraphicFramePr>
          <p:nvPr>
            <p:extLst>
              <p:ext uri="{D42A27DB-BD31-4B8C-83A1-F6EECF244321}">
                <p14:modId xmlns:p14="http://schemas.microsoft.com/office/powerpoint/2010/main" val="2333381111"/>
              </p:ext>
            </p:extLst>
          </p:nvPr>
        </p:nvGraphicFramePr>
        <p:xfrm>
          <a:off x="8807347" y="1128209"/>
          <a:ext cx="3224229" cy="4997489"/>
        </p:xfrm>
        <a:graphic>
          <a:graphicData uri="http://schemas.openxmlformats.org/drawingml/2006/table">
            <a:tbl>
              <a:tblPr firstRow="1" bandRow="1">
                <a:tableStyleId>{5C22544A-7EE6-4342-B048-85BDC9FD1C3A}</a:tableStyleId>
              </a:tblPr>
              <a:tblGrid>
                <a:gridCol w="171186">
                  <a:extLst>
                    <a:ext uri="{9D8B030D-6E8A-4147-A177-3AD203B41FA5}">
                      <a16:colId xmlns:a16="http://schemas.microsoft.com/office/drawing/2014/main" val="2648791197"/>
                    </a:ext>
                  </a:extLst>
                </a:gridCol>
                <a:gridCol w="1779843">
                  <a:extLst>
                    <a:ext uri="{9D8B030D-6E8A-4147-A177-3AD203B41FA5}">
                      <a16:colId xmlns:a16="http://schemas.microsoft.com/office/drawing/2014/main" val="3430698903"/>
                    </a:ext>
                  </a:extLst>
                </a:gridCol>
                <a:gridCol w="424400">
                  <a:extLst>
                    <a:ext uri="{9D8B030D-6E8A-4147-A177-3AD203B41FA5}">
                      <a16:colId xmlns:a16="http://schemas.microsoft.com/office/drawing/2014/main" val="633616574"/>
                    </a:ext>
                  </a:extLst>
                </a:gridCol>
                <a:gridCol w="424400">
                  <a:extLst>
                    <a:ext uri="{9D8B030D-6E8A-4147-A177-3AD203B41FA5}">
                      <a16:colId xmlns:a16="http://schemas.microsoft.com/office/drawing/2014/main" val="2020070162"/>
                    </a:ext>
                  </a:extLst>
                </a:gridCol>
                <a:gridCol w="424400">
                  <a:extLst>
                    <a:ext uri="{9D8B030D-6E8A-4147-A177-3AD203B41FA5}">
                      <a16:colId xmlns:a16="http://schemas.microsoft.com/office/drawing/2014/main" val="3544703906"/>
                    </a:ext>
                  </a:extLst>
                </a:gridCol>
              </a:tblGrid>
              <a:tr h="384727">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Occasion</a:t>
                      </a:r>
                    </a:p>
                    <a:p>
                      <a:pPr algn="ctr" fontAlgn="b"/>
                      <a:r>
                        <a:rPr lang="en-IN" sz="900" b="0" i="0" u="none" strike="noStrike" dirty="0">
                          <a:solidFill>
                            <a:srgbClr val="000000"/>
                          </a:solidFill>
                          <a:effectLst/>
                          <a:latin typeface="+mj-lt"/>
                        </a:rPr>
                        <a:t>w/in Category</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Share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329483">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IN" sz="1000" u="none" strike="noStrike" dirty="0">
                          <a:effectLst/>
                          <a:latin typeface="+mj-lt"/>
                        </a:rPr>
                        <a:t>Breakfast @ Work / School</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900" b="0" i="0" u="none" strike="noStrike" dirty="0">
                          <a:solidFill>
                            <a:srgbClr val="000000"/>
                          </a:solidFill>
                          <a:effectLst/>
                          <a:latin typeface="Franklin Gothic Medium" panose="020B0603020102020204" pitchFamily="34" charset="0"/>
                        </a:rPr>
                        <a:t>3.3%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Me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Family Breakfast</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2698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Mid Morning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tx2">
                              <a:lumMod val="20000"/>
                              <a:lumOff val="8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We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bg1">
                              <a:lumMod val="5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Early Morning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92D05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 Work / School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Breakfast For One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Afternoon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Bedtime / Late Night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bl>
          </a:graphicData>
        </a:graphic>
      </p:graphicFrame>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3285566" y="6299032"/>
            <a:ext cx="3528675" cy="0"/>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653478" y="6168227"/>
            <a:ext cx="3161079" cy="261610"/>
          </a:xfrm>
          <a:prstGeom prst="rect">
            <a:avLst/>
          </a:prstGeom>
          <a:no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Kellogg Category Occasion Size- $Millions</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8109448" cy="105650"/>
          </a:xfrm>
          <a:prstGeom prst="rect">
            <a:avLst/>
          </a:prstGeom>
        </p:spPr>
      </p:pic>
      <p:cxnSp>
        <p:nvCxnSpPr>
          <p:cNvPr id="18" name="Straight Connector 17">
            <a:extLst>
              <a:ext uri="{FF2B5EF4-FFF2-40B4-BE49-F238E27FC236}">
                <a16:creationId xmlns:a16="http://schemas.microsoft.com/office/drawing/2014/main" id="{A6A8CFF2-9A07-4F42-AB42-8426B5E47FA7}"/>
              </a:ext>
            </a:extLst>
          </p:cNvPr>
          <p:cNvCxnSpPr/>
          <p:nvPr/>
        </p:nvCxnSpPr>
        <p:spPr>
          <a:xfrm>
            <a:off x="603581" y="2761039"/>
            <a:ext cx="0" cy="323119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056135E8-CAD5-B449-9734-BA4CF697263D}"/>
              </a:ext>
            </a:extLst>
          </p:cNvPr>
          <p:cNvSpPr txBox="1"/>
          <p:nvPr/>
        </p:nvSpPr>
        <p:spPr>
          <a:xfrm rot="16200000">
            <a:off x="-1065624" y="4478298"/>
            <a:ext cx="3033200"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100" b="0" i="0" u="none" strike="noStrike" kern="1200" cap="none" spc="0" normalizeH="0" baseline="0" noProof="0" dirty="0">
                <a:ln>
                  <a:noFill/>
                </a:ln>
                <a:effectLst/>
                <a:uLnTx/>
                <a:uFillTx/>
                <a:latin typeface="Franklin Gothic Medium" panose="020B0603020102020204" pitchFamily="34" charset="0"/>
                <a:cs typeface="Arial"/>
              </a:rPr>
              <a:t>Kellogg Category Share of Occasion</a:t>
            </a:r>
          </a:p>
        </p:txBody>
      </p:sp>
      <p:grpSp>
        <p:nvGrpSpPr>
          <p:cNvPr id="25" name="Group 24">
            <a:extLst>
              <a:ext uri="{FF2B5EF4-FFF2-40B4-BE49-F238E27FC236}">
                <a16:creationId xmlns:a16="http://schemas.microsoft.com/office/drawing/2014/main" id="{FEBD00E0-C1AD-4985-89C3-E4E13FB48B17}"/>
              </a:ext>
            </a:extLst>
          </p:cNvPr>
          <p:cNvGrpSpPr/>
          <p:nvPr/>
        </p:nvGrpSpPr>
        <p:grpSpPr>
          <a:xfrm>
            <a:off x="4409923" y="6287587"/>
            <a:ext cx="1885703" cy="230832"/>
            <a:chOff x="9681685" y="879365"/>
            <a:chExt cx="1885703" cy="230832"/>
          </a:xfrm>
        </p:grpSpPr>
        <p:sp>
          <p:nvSpPr>
            <p:cNvPr id="26" name="TextBox 25">
              <a:extLst>
                <a:ext uri="{FF2B5EF4-FFF2-40B4-BE49-F238E27FC236}">
                  <a16:creationId xmlns:a16="http://schemas.microsoft.com/office/drawing/2014/main" id="{6D128375-E086-41F8-BA39-2866FAE4536C}"/>
                </a:ext>
              </a:extLst>
            </p:cNvPr>
            <p:cNvSpPr txBox="1"/>
            <p:nvPr/>
          </p:nvSpPr>
          <p:spPr>
            <a:xfrm>
              <a:off x="10047889" y="887059"/>
              <a:ext cx="1519499" cy="21544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largest consumption occasions</a:t>
              </a:r>
            </a:p>
          </p:txBody>
        </p:sp>
        <p:sp>
          <p:nvSpPr>
            <p:cNvPr id="27" name="Oval 26">
              <a:extLst>
                <a:ext uri="{FF2B5EF4-FFF2-40B4-BE49-F238E27FC236}">
                  <a16:creationId xmlns:a16="http://schemas.microsoft.com/office/drawing/2014/main" id="{C344CC03-DD48-4415-9E99-00F03645E768}"/>
                </a:ext>
              </a:extLst>
            </p:cNvPr>
            <p:cNvSpPr/>
            <p:nvPr/>
          </p:nvSpPr>
          <p:spPr>
            <a:xfrm>
              <a:off x="9681685" y="927679"/>
              <a:ext cx="134976" cy="134205"/>
            </a:xfrm>
            <a:prstGeom prst="ellipse">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Franklin Gothic Book" panose="020B0503020102020204" pitchFamily="34" charset="0"/>
                <a:cs typeface="Arial"/>
              </a:endParaRPr>
            </a:p>
          </p:txBody>
        </p:sp>
        <p:sp>
          <p:nvSpPr>
            <p:cNvPr id="28" name="TextBox 27">
              <a:extLst>
                <a:ext uri="{FF2B5EF4-FFF2-40B4-BE49-F238E27FC236}">
                  <a16:creationId xmlns:a16="http://schemas.microsoft.com/office/drawing/2014/main" id="{437A92E7-50C5-40AE-B920-4574D21C048A}"/>
                </a:ext>
              </a:extLst>
            </p:cNvPr>
            <p:cNvSpPr txBox="1"/>
            <p:nvPr/>
          </p:nvSpPr>
          <p:spPr>
            <a:xfrm>
              <a:off x="9790386" y="879365"/>
              <a:ext cx="457199" cy="230832"/>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p:txBody>
        </p:sp>
      </p:grpSp>
      <p:sp>
        <p:nvSpPr>
          <p:cNvPr id="33" name="Title1">
            <a:extLst>
              <a:ext uri="{FF2B5EF4-FFF2-40B4-BE49-F238E27FC236}">
                <a16:creationId xmlns:a16="http://schemas.microsoft.com/office/drawing/2014/main" id="{EE0DAC79-58C1-4CE3-8616-89D2D87D962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Cond"/>
                <a:cs typeface="Arial"/>
              </a:rPr>
              <a:t>[Kellogg]: Occasion Size &amp; Trend</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Cond"/>
                <a:cs typeface="Arial"/>
              </a:rPr>
              <a:t>How big/small is the category within occasions and how has that changed?</a:t>
            </a:r>
          </a:p>
        </p:txBody>
      </p:sp>
      <p:sp>
        <p:nvSpPr>
          <p:cNvPr id="36" name="Rectangle 35">
            <a:extLst>
              <a:ext uri="{FF2B5EF4-FFF2-40B4-BE49-F238E27FC236}">
                <a16:creationId xmlns:a16="http://schemas.microsoft.com/office/drawing/2014/main" id="{2207BA66-823B-40F7-AE39-6302A250C2E3}"/>
              </a:ext>
            </a:extLst>
          </p:cNvPr>
          <p:cNvSpPr/>
          <p:nvPr/>
        </p:nvSpPr>
        <p:spPr>
          <a:xfrm>
            <a:off x="469587" y="1570573"/>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8" name="Group 37">
            <a:extLst>
              <a:ext uri="{FF2B5EF4-FFF2-40B4-BE49-F238E27FC236}">
                <a16:creationId xmlns:a16="http://schemas.microsoft.com/office/drawing/2014/main" id="{D3F35B88-48F8-410F-97E0-3BBCC54A37B6}"/>
              </a:ext>
            </a:extLst>
          </p:cNvPr>
          <p:cNvGrpSpPr/>
          <p:nvPr/>
        </p:nvGrpSpPr>
        <p:grpSpPr>
          <a:xfrm>
            <a:off x="3692976" y="6453235"/>
            <a:ext cx="6309360" cy="369332"/>
            <a:chOff x="3692976" y="6453235"/>
            <a:chExt cx="6309360" cy="369332"/>
          </a:xfrm>
        </p:grpSpPr>
        <p:sp>
          <p:nvSpPr>
            <p:cNvPr id="39" name="TextBox 38">
              <a:extLst>
                <a:ext uri="{FF2B5EF4-FFF2-40B4-BE49-F238E27FC236}">
                  <a16:creationId xmlns:a16="http://schemas.microsoft.com/office/drawing/2014/main" id="{0D1B4028-731B-44B8-93CA-5768DAE5571D}"/>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Kellogg Category Share of Occasions | Change Vs year ago, Change Vs 2 year ago        Positive       Negative  </a:t>
              </a:r>
            </a:p>
          </p:txBody>
        </p:sp>
        <p:sp>
          <p:nvSpPr>
            <p:cNvPr id="40" name="Flowchart: Connector 39">
              <a:extLst>
                <a:ext uri="{FF2B5EF4-FFF2-40B4-BE49-F238E27FC236}">
                  <a16:creationId xmlns:a16="http://schemas.microsoft.com/office/drawing/2014/main" id="{6D1992FB-5E18-4BB3-B5DD-871781A63D73}"/>
                </a:ext>
              </a:extLst>
            </p:cNvPr>
            <p:cNvSpPr/>
            <p:nvPr/>
          </p:nvSpPr>
          <p:spPr>
            <a:xfrm>
              <a:off x="8654952" y="6634242"/>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lowchart: Connector 40">
              <a:extLst>
                <a:ext uri="{FF2B5EF4-FFF2-40B4-BE49-F238E27FC236}">
                  <a16:creationId xmlns:a16="http://schemas.microsoft.com/office/drawing/2014/main" id="{EE74A9E8-5B71-49A5-9570-27D9BD570B96}"/>
                </a:ext>
              </a:extLst>
            </p:cNvPr>
            <p:cNvSpPr/>
            <p:nvPr/>
          </p:nvSpPr>
          <p:spPr>
            <a:xfrm>
              <a:off x="9276584" y="6634242"/>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9" name="Chart1">
            <a:extLst>
              <a:ext uri="{FF2B5EF4-FFF2-40B4-BE49-F238E27FC236}">
                <a16:creationId xmlns:a16="http://schemas.microsoft.com/office/drawing/2014/main" id="{7B5FDF09-BDE9-46EB-A658-58EA48D18756}"/>
              </a:ext>
            </a:extLst>
          </p:cNvPr>
          <p:cNvGraphicFramePr>
            <a:graphicFrameLocks/>
          </p:cNvGraphicFramePr>
          <p:nvPr>
            <p:extLst>
              <p:ext uri="{D42A27DB-BD31-4B8C-83A1-F6EECF244321}">
                <p14:modId xmlns:p14="http://schemas.microsoft.com/office/powerpoint/2010/main" val="2529522768"/>
              </p:ext>
            </p:extLst>
          </p:nvPr>
        </p:nvGraphicFramePr>
        <p:xfrm>
          <a:off x="678180" y="2286501"/>
          <a:ext cx="8107366" cy="3785616"/>
        </p:xfrm>
        <a:graphic>
          <a:graphicData uri="http://schemas.openxmlformats.org/drawingml/2006/chart">
            <c:chart xmlns:c="http://schemas.openxmlformats.org/drawingml/2006/chart" xmlns:r="http://schemas.openxmlformats.org/officeDocument/2006/relationships" r:id="rId4"/>
          </a:graphicData>
        </a:graphic>
      </p:graphicFrame>
      <p:sp>
        <p:nvSpPr>
          <p:cNvPr id="30" name="TextBox1">
            <a:extLst>
              <a:ext uri="{FF2B5EF4-FFF2-40B4-BE49-F238E27FC236}">
                <a16:creationId xmlns:a16="http://schemas.microsoft.com/office/drawing/2014/main" id="{BA976C60-B5BC-4D21-8B12-65801CBD268C}"/>
              </a:ext>
            </a:extLst>
          </p:cNvPr>
          <p:cNvSpPr txBox="1"/>
          <p:nvPr/>
        </p:nvSpPr>
        <p:spPr>
          <a:xfrm>
            <a:off x="12135" y="2199856"/>
            <a:ext cx="711200" cy="430887"/>
          </a:xfrm>
          <a:prstGeom prst="rect">
            <a:avLst/>
          </a:prstGeom>
          <a:noFill/>
        </p:spPr>
        <p:txBody>
          <a:bodyPr wrap="squar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Total Share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1.3% </a:t>
            </a:r>
          </a:p>
        </p:txBody>
      </p:sp>
      <p:sp>
        <p:nvSpPr>
          <p:cNvPr id="4" name="Slide Number Placeholder 3">
            <a:extLst>
              <a:ext uri="{FF2B5EF4-FFF2-40B4-BE49-F238E27FC236}">
                <a16:creationId xmlns:a16="http://schemas.microsoft.com/office/drawing/2014/main" id="{B3212465-E54D-48C8-9CCD-FB148CDA8085}"/>
              </a:ext>
            </a:extLst>
          </p:cNvPr>
          <p:cNvSpPr>
            <a:spLocks noGrp="1"/>
          </p:cNvSpPr>
          <p:nvPr>
            <p:ph type="sldNum" sz="quarter" idx="4"/>
          </p:nvPr>
        </p:nvSpPr>
        <p:spPr/>
        <p:txBody>
          <a:bodyPr/>
          <a:lstStyle/>
          <a:p>
            <a:fld id="{A26DCA39-FE7E-4B33-9419-C9BB65BD885E}" type="slidenum">
              <a:rPr lang="en-US" smtClean="0"/>
              <a:t>64</a:t>
            </a:fld>
            <a:endParaRPr lang="en-US"/>
          </a:p>
        </p:txBody>
      </p:sp>
    </p:spTree>
    <p:extLst>
      <p:ext uri="{BB962C8B-B14F-4D97-AF65-F5344CB8AC3E}">
        <p14:creationId xmlns:p14="http://schemas.microsoft.com/office/powerpoint/2010/main" val="2879839041"/>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65</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4"/>
            <a:ext cx="8998325" cy="874092"/>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687334"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Interpretation/Insight: </a:t>
            </a:r>
          </a:p>
        </p:txBody>
      </p:sp>
      <p:graphicFrame>
        <p:nvGraphicFramePr>
          <p:cNvPr id="89" name="Table1">
            <a:extLst>
              <a:ext uri="{FF2B5EF4-FFF2-40B4-BE49-F238E27FC236}">
                <a16:creationId xmlns:a16="http://schemas.microsoft.com/office/drawing/2014/main" id="{2A35DAD8-B163-0546-9940-E99B552AC452}"/>
              </a:ext>
            </a:extLst>
          </p:cNvPr>
          <p:cNvGraphicFramePr>
            <a:graphicFrameLocks noGrp="1"/>
          </p:cNvGraphicFramePr>
          <p:nvPr>
            <p:extLst>
              <p:ext uri="{D42A27DB-BD31-4B8C-83A1-F6EECF244321}">
                <p14:modId xmlns:p14="http://schemas.microsoft.com/office/powerpoint/2010/main" val="2411774397"/>
              </p:ext>
            </p:extLst>
          </p:nvPr>
        </p:nvGraphicFramePr>
        <p:xfrm>
          <a:off x="9790770" y="1526737"/>
          <a:ext cx="1834256" cy="4827204"/>
        </p:xfrm>
        <a:graphic>
          <a:graphicData uri="http://schemas.openxmlformats.org/drawingml/2006/table">
            <a:tbl>
              <a:tblPr firstRow="1" bandRow="1">
                <a:tableStyleId>{5C22544A-7EE6-4342-B048-85BDC9FD1C3A}</a:tableStyleId>
              </a:tblPr>
              <a:tblGrid>
                <a:gridCol w="1197571">
                  <a:extLst>
                    <a:ext uri="{9D8B030D-6E8A-4147-A177-3AD203B41FA5}">
                      <a16:colId xmlns:a16="http://schemas.microsoft.com/office/drawing/2014/main" val="3430698903"/>
                    </a:ext>
                  </a:extLst>
                </a:gridCol>
                <a:gridCol w="636685">
                  <a:extLst>
                    <a:ext uri="{9D8B030D-6E8A-4147-A177-3AD203B41FA5}">
                      <a16:colId xmlns:a16="http://schemas.microsoft.com/office/drawing/2014/main" val="3544703906"/>
                    </a:ext>
                  </a:extLst>
                </a:gridCol>
              </a:tblGrid>
              <a:tr h="213753">
                <a:tc>
                  <a:txBody>
                    <a:bodyPr/>
                    <a:lstStyle/>
                    <a:p>
                      <a:pPr algn="l" fontAlgn="b"/>
                      <a:r>
                        <a:rPr lang="en-IN" sz="900" b="0" i="0" u="none" strike="noStrike" dirty="0">
                          <a:solidFill>
                            <a:srgbClr val="000000"/>
                          </a:solidFill>
                          <a:effectLst/>
                          <a:latin typeface="+mj-lt"/>
                        </a:rPr>
                        <a:t>Occasion  w/in category</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Close gap to Fair share*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16804">
                <a:tc>
                  <a:txBody>
                    <a:bodyPr/>
                    <a:lstStyle/>
                    <a:p>
                      <a:r>
                        <a:rPr lang="en-US" sz="1000" dirty="0">
                          <a:latin typeface="+mj-lt"/>
                        </a:rPr>
                        <a:t>Dinner</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16804">
                <a:tc>
                  <a:txBody>
                    <a:bodyPr/>
                    <a:lstStyle/>
                    <a:p>
                      <a:r>
                        <a:rPr lang="en-US" sz="1000" dirty="0">
                          <a:latin typeface="+mj-lt"/>
                        </a:rPr>
                        <a:t>Lunch</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16804">
                <a:tc>
                  <a:txBody>
                    <a:bodyPr/>
                    <a:lstStyle/>
                    <a:p>
                      <a:r>
                        <a:rPr lang="en-US" sz="1000" dirty="0">
                          <a:latin typeface="+mj-lt"/>
                        </a:rPr>
                        <a:t>Breakfast For One</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16804">
                <a:tc>
                  <a:txBody>
                    <a:bodyPr/>
                    <a:lstStyle/>
                    <a:p>
                      <a:r>
                        <a:rPr lang="en-US" sz="1000" dirty="0">
                          <a:latin typeface="+mj-lt"/>
                        </a:rPr>
                        <a:t>Family Breakfast</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16804">
                <a:tc>
                  <a:txBody>
                    <a:bodyPr/>
                    <a:lstStyle/>
                    <a:p>
                      <a:pPr algn="l" fontAlgn="b"/>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16804">
                <a:tc>
                  <a:txBody>
                    <a:bodyPr/>
                    <a:lstStyle/>
                    <a:p>
                      <a:pPr algn="l" fontAlgn="b"/>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8" y="1457229"/>
            <a:ext cx="8995629" cy="53322"/>
          </a:xfrm>
          <a:prstGeom prst="rect">
            <a:avLst/>
          </a:prstGeom>
        </p:spPr>
      </p:pic>
      <p:sp>
        <p:nvSpPr>
          <p:cNvPr id="29" name="Rectangle 28">
            <a:extLst>
              <a:ext uri="{FF2B5EF4-FFF2-40B4-BE49-F238E27FC236}">
                <a16:creationId xmlns:a16="http://schemas.microsoft.com/office/drawing/2014/main" id="{E13E39F7-8278-43ED-812B-AD257C08AE03}"/>
              </a:ext>
            </a:extLst>
          </p:cNvPr>
          <p:cNvSpPr/>
          <p:nvPr/>
        </p:nvSpPr>
        <p:spPr>
          <a:xfrm>
            <a:off x="9681134" y="1164870"/>
            <a:ext cx="2131407"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Occasion Dollar Opportunity</a:t>
            </a:r>
          </a:p>
        </p:txBody>
      </p:sp>
      <p:cxnSp>
        <p:nvCxnSpPr>
          <p:cNvPr id="45" name="Straight Connector 44">
            <a:extLst>
              <a:ext uri="{FF2B5EF4-FFF2-40B4-BE49-F238E27FC236}">
                <a16:creationId xmlns:a16="http://schemas.microsoft.com/office/drawing/2014/main" id="{23008805-3766-442F-88B8-D0D6540B598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3C032E1-CFA6-43E9-9016-B27F1155F127}"/>
              </a:ext>
            </a:extLst>
          </p:cNvPr>
          <p:cNvCxnSpPr>
            <a:cxnSpLocks/>
          </p:cNvCxnSpPr>
          <p:nvPr/>
        </p:nvCxnSpPr>
        <p:spPr>
          <a:xfrm flipH="1" flipV="1">
            <a:off x="3317648" y="6124080"/>
            <a:ext cx="3469299" cy="38472"/>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65BEAAA2-CE1E-4CEB-BD60-BC0C50C42352}"/>
              </a:ext>
            </a:extLst>
          </p:cNvPr>
          <p:cNvSpPr txBox="1"/>
          <p:nvPr/>
        </p:nvSpPr>
        <p:spPr>
          <a:xfrm>
            <a:off x="653478" y="6031747"/>
            <a:ext cx="3161079" cy="261610"/>
          </a:xfrm>
          <a:prstGeom prst="rect">
            <a:avLst/>
          </a:prstGeom>
          <a:no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Kellogg Category Occasion Size- $Millions</a:t>
            </a:r>
          </a:p>
        </p:txBody>
      </p:sp>
      <p:cxnSp>
        <p:nvCxnSpPr>
          <p:cNvPr id="48" name="Straight Connector 47">
            <a:extLst>
              <a:ext uri="{FF2B5EF4-FFF2-40B4-BE49-F238E27FC236}">
                <a16:creationId xmlns:a16="http://schemas.microsoft.com/office/drawing/2014/main" id="{52BD88F1-73E3-4764-B405-65E0D7B82AB4}"/>
              </a:ext>
            </a:extLst>
          </p:cNvPr>
          <p:cNvCxnSpPr/>
          <p:nvPr/>
        </p:nvCxnSpPr>
        <p:spPr>
          <a:xfrm>
            <a:off x="603581" y="2761039"/>
            <a:ext cx="0" cy="323119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82055075-06B0-4D5F-9273-FA4D6222A70F}"/>
              </a:ext>
            </a:extLst>
          </p:cNvPr>
          <p:cNvSpPr txBox="1"/>
          <p:nvPr/>
        </p:nvSpPr>
        <p:spPr>
          <a:xfrm rot="16200000">
            <a:off x="-1065624" y="4478298"/>
            <a:ext cx="3033200"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Kellogg Category Share of Occasion</a:t>
            </a:r>
          </a:p>
        </p:txBody>
      </p:sp>
      <p:grpSp>
        <p:nvGrpSpPr>
          <p:cNvPr id="53" name="Group 52">
            <a:extLst>
              <a:ext uri="{FF2B5EF4-FFF2-40B4-BE49-F238E27FC236}">
                <a16:creationId xmlns:a16="http://schemas.microsoft.com/office/drawing/2014/main" id="{DA93E08D-F783-4AA0-B764-68576CB9BE98}"/>
              </a:ext>
            </a:extLst>
          </p:cNvPr>
          <p:cNvGrpSpPr/>
          <p:nvPr/>
        </p:nvGrpSpPr>
        <p:grpSpPr>
          <a:xfrm>
            <a:off x="4409923" y="6124080"/>
            <a:ext cx="1885703" cy="338554"/>
            <a:chOff x="9681685" y="852338"/>
            <a:chExt cx="1885703" cy="338554"/>
          </a:xfrm>
        </p:grpSpPr>
        <p:sp>
          <p:nvSpPr>
            <p:cNvPr id="54" name="TextBox 53">
              <a:extLst>
                <a:ext uri="{FF2B5EF4-FFF2-40B4-BE49-F238E27FC236}">
                  <a16:creationId xmlns:a16="http://schemas.microsoft.com/office/drawing/2014/main" id="{2F0C61FE-F080-410B-8596-6A0665E2923B}"/>
                </a:ext>
              </a:extLst>
            </p:cNvPr>
            <p:cNvSpPr txBox="1"/>
            <p:nvPr/>
          </p:nvSpPr>
          <p:spPr>
            <a:xfrm>
              <a:off x="9993515" y="852338"/>
              <a:ext cx="1573873" cy="33855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800" b="0" i="0" u="none" strike="noStrike" kern="1200" cap="none" spc="0" normalizeH="0" baseline="0" noProof="0" dirty="0">
                  <a:ln>
                    <a:noFill/>
                  </a:ln>
                  <a:solidFill>
                    <a:srgbClr val="DB1348"/>
                  </a:solidFill>
                  <a:effectLst/>
                  <a:uLnTx/>
                  <a:uFillTx/>
                  <a:latin typeface="Franklin Gothic Book" panose="020B0503020102020204" pitchFamily="34" charset="0"/>
                  <a:cs typeface="Arial"/>
                </a:rPr>
                <a:t>under-shared</a:t>
              </a:r>
              <a:r>
                <a:rPr kumimoji="0" lang="en-IN"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occasion and need support to close gaps</a:t>
              </a:r>
            </a:p>
          </p:txBody>
        </p:sp>
        <p:sp>
          <p:nvSpPr>
            <p:cNvPr id="55" name="Oval 54">
              <a:extLst>
                <a:ext uri="{FF2B5EF4-FFF2-40B4-BE49-F238E27FC236}">
                  <a16:creationId xmlns:a16="http://schemas.microsoft.com/office/drawing/2014/main" id="{9D95B662-7ECC-4CE0-844D-AD81823B6CFC}"/>
                </a:ext>
              </a:extLst>
            </p:cNvPr>
            <p:cNvSpPr/>
            <p:nvPr/>
          </p:nvSpPr>
          <p:spPr>
            <a:xfrm>
              <a:off x="9681685" y="954513"/>
              <a:ext cx="134976" cy="134205"/>
            </a:xfrm>
            <a:prstGeom prst="ellipse">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Franklin Gothic Book" panose="020B0503020102020204" pitchFamily="34" charset="0"/>
                <a:cs typeface="Arial"/>
              </a:endParaRPr>
            </a:p>
          </p:txBody>
        </p:sp>
        <p:sp>
          <p:nvSpPr>
            <p:cNvPr id="56" name="TextBox 55">
              <a:extLst>
                <a:ext uri="{FF2B5EF4-FFF2-40B4-BE49-F238E27FC236}">
                  <a16:creationId xmlns:a16="http://schemas.microsoft.com/office/drawing/2014/main" id="{CE04D7E3-AA06-456F-9623-3966197C073A}"/>
                </a:ext>
              </a:extLst>
            </p:cNvPr>
            <p:cNvSpPr txBox="1"/>
            <p:nvPr/>
          </p:nvSpPr>
          <p:spPr>
            <a:xfrm>
              <a:off x="9790386" y="906199"/>
              <a:ext cx="222865" cy="230832"/>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p:txBody>
        </p:sp>
      </p:grpSp>
      <p:sp>
        <p:nvSpPr>
          <p:cNvPr id="25" name="Title1">
            <a:extLst>
              <a:ext uri="{FF2B5EF4-FFF2-40B4-BE49-F238E27FC236}">
                <a16:creationId xmlns:a16="http://schemas.microsoft.com/office/drawing/2014/main" id="{01AEF359-823F-40F4-B1F8-539B772D862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Cond"/>
                <a:cs typeface="Arial"/>
              </a:rPr>
              <a:t>[Kellogg]: Occasion opportunity</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Cond"/>
                <a:cs typeface="Arial"/>
              </a:rPr>
              <a:t>Where is there growth opportunity within  for the category, and how big is the opportunity?</a:t>
            </a:r>
          </a:p>
        </p:txBody>
      </p:sp>
      <p:sp>
        <p:nvSpPr>
          <p:cNvPr id="35" name="TextBox1">
            <a:extLst>
              <a:ext uri="{FF2B5EF4-FFF2-40B4-BE49-F238E27FC236}">
                <a16:creationId xmlns:a16="http://schemas.microsoft.com/office/drawing/2014/main" id="{517A72F2-46B2-4A47-B020-74856CD08E86}"/>
              </a:ext>
            </a:extLst>
          </p:cNvPr>
          <p:cNvSpPr txBox="1"/>
          <p:nvPr/>
        </p:nvSpPr>
        <p:spPr>
          <a:xfrm>
            <a:off x="846" y="2132122"/>
            <a:ext cx="711200" cy="430887"/>
          </a:xfrm>
          <a:prstGeom prst="rect">
            <a:avLst/>
          </a:prstGeom>
          <a:noFill/>
        </p:spPr>
        <p:txBody>
          <a:bodyPr wrap="squar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Total Share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1.3% </a:t>
            </a:r>
          </a:p>
        </p:txBody>
      </p:sp>
      <p:grpSp>
        <p:nvGrpSpPr>
          <p:cNvPr id="37" name="Group 36">
            <a:extLst>
              <a:ext uri="{FF2B5EF4-FFF2-40B4-BE49-F238E27FC236}">
                <a16:creationId xmlns:a16="http://schemas.microsoft.com/office/drawing/2014/main" id="{0911308A-A287-4F39-A7B9-B47C879A5078}"/>
              </a:ext>
            </a:extLst>
          </p:cNvPr>
          <p:cNvGrpSpPr/>
          <p:nvPr/>
        </p:nvGrpSpPr>
        <p:grpSpPr>
          <a:xfrm>
            <a:off x="3692976" y="6453235"/>
            <a:ext cx="6309360" cy="369332"/>
            <a:chOff x="3692976" y="6453235"/>
            <a:chExt cx="6309360" cy="369332"/>
          </a:xfrm>
        </p:grpSpPr>
        <p:sp>
          <p:nvSpPr>
            <p:cNvPr id="38" name="TextBox 37">
              <a:extLst>
                <a:ext uri="{FF2B5EF4-FFF2-40B4-BE49-F238E27FC236}">
                  <a16:creationId xmlns:a16="http://schemas.microsoft.com/office/drawing/2014/main" id="{C5423C4D-8E02-47C6-8E94-DEF7A233F71D}"/>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Kellogg Category Share of Occasions | Change Vs year ago, Change Vs 2 year ago        Positive       Negative  </a:t>
              </a:r>
            </a:p>
          </p:txBody>
        </p:sp>
        <p:sp>
          <p:nvSpPr>
            <p:cNvPr id="39" name="Flowchart: Connector 38">
              <a:extLst>
                <a:ext uri="{FF2B5EF4-FFF2-40B4-BE49-F238E27FC236}">
                  <a16:creationId xmlns:a16="http://schemas.microsoft.com/office/drawing/2014/main" id="{5D547E2B-EB71-4569-A8B6-F96B32D04F3E}"/>
                </a:ext>
              </a:extLst>
            </p:cNvPr>
            <p:cNvSpPr/>
            <p:nvPr/>
          </p:nvSpPr>
          <p:spPr>
            <a:xfrm>
              <a:off x="8654952" y="6634242"/>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Flowchart: Connector 39">
              <a:extLst>
                <a:ext uri="{FF2B5EF4-FFF2-40B4-BE49-F238E27FC236}">
                  <a16:creationId xmlns:a16="http://schemas.microsoft.com/office/drawing/2014/main" id="{52CE47D5-A6DE-4C36-B25D-7EA37356CC75}"/>
                </a:ext>
              </a:extLst>
            </p:cNvPr>
            <p:cNvSpPr/>
            <p:nvPr/>
          </p:nvSpPr>
          <p:spPr>
            <a:xfrm>
              <a:off x="9276584" y="6634242"/>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EF9B1E04-E7DE-451C-B3F2-B4FF06DD0460}"/>
              </a:ext>
            </a:extLst>
          </p:cNvPr>
          <p:cNvGraphicFramePr>
            <a:graphicFrameLocks/>
          </p:cNvGraphicFramePr>
          <p:nvPr>
            <p:extLst>
              <p:ext uri="{D42A27DB-BD31-4B8C-83A1-F6EECF244321}">
                <p14:modId xmlns:p14="http://schemas.microsoft.com/office/powerpoint/2010/main" val="802861156"/>
              </p:ext>
            </p:extLst>
          </p:nvPr>
        </p:nvGraphicFramePr>
        <p:xfrm>
          <a:off x="678179" y="2286501"/>
          <a:ext cx="8696905" cy="3785616"/>
        </p:xfrm>
        <a:graphic>
          <a:graphicData uri="http://schemas.openxmlformats.org/drawingml/2006/chart">
            <c:chart xmlns:c="http://schemas.openxmlformats.org/drawingml/2006/chart" xmlns:r="http://schemas.openxmlformats.org/officeDocument/2006/relationships" r:id="rId4"/>
          </a:graphicData>
        </a:graphic>
      </p:graphicFrame>
      <p:sp>
        <p:nvSpPr>
          <p:cNvPr id="4" name="Slide Number Placeholder 3">
            <a:extLst>
              <a:ext uri="{FF2B5EF4-FFF2-40B4-BE49-F238E27FC236}">
                <a16:creationId xmlns:a16="http://schemas.microsoft.com/office/drawing/2014/main" id="{71927C61-AF71-48BD-B770-8C90DB702C8E}"/>
              </a:ext>
            </a:extLst>
          </p:cNvPr>
          <p:cNvSpPr>
            <a:spLocks noGrp="1"/>
          </p:cNvSpPr>
          <p:nvPr>
            <p:ph type="sldNum" sz="quarter" idx="4"/>
          </p:nvPr>
        </p:nvSpPr>
        <p:spPr/>
        <p:txBody>
          <a:bodyPr/>
          <a:lstStyle/>
          <a:p>
            <a:fld id="{A26DCA39-FE7E-4B33-9419-C9BB65BD885E}" type="slidenum">
              <a:rPr lang="en-US" smtClean="0"/>
              <a:t>65</a:t>
            </a:fld>
            <a:endParaRPr lang="en-US"/>
          </a:p>
        </p:txBody>
      </p:sp>
    </p:spTree>
    <p:extLst>
      <p:ext uri="{BB962C8B-B14F-4D97-AF65-F5344CB8AC3E}">
        <p14:creationId xmlns:p14="http://schemas.microsoft.com/office/powerpoint/2010/main" val="1944096837"/>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Opportunity map</a:t>
            </a:r>
          </a:p>
        </p:txBody>
      </p:sp>
      <p:sp>
        <p:nvSpPr>
          <p:cNvPr id="31" name="Rectangle 30">
            <a:extLst>
              <a:ext uri="{FF2B5EF4-FFF2-40B4-BE49-F238E27FC236}">
                <a16:creationId xmlns:a16="http://schemas.microsoft.com/office/drawing/2014/main" id="{8F740DF5-6859-4875-9B71-51E283666750}"/>
              </a:ext>
            </a:extLst>
          </p:cNvPr>
          <p:cNvSpPr/>
          <p:nvPr/>
        </p:nvSpPr>
        <p:spPr>
          <a:xfrm>
            <a:off x="377686" y="1159423"/>
            <a:ext cx="11420737" cy="276999"/>
          </a:xfrm>
          <a:prstGeom prst="rect">
            <a:avLst/>
          </a:prstGeom>
        </p:spPr>
        <p:txBody>
          <a:bodyPr wrap="square">
            <a:spAutoFit/>
          </a:bodyPr>
          <a:lstStyle/>
          <a:p>
            <a:pPr lvl="0">
              <a:spcBef>
                <a:spcPct val="0"/>
              </a:spcBef>
              <a:spcAft>
                <a:spcPct val="0"/>
              </a:spcAft>
              <a:defRPr/>
            </a:pPr>
            <a:r>
              <a:rPr lang="en-IN" sz="1200" dirty="0">
                <a:latin typeface="Franklin Gothic Book" panose="020B0503020102020204" pitchFamily="34" charset="0"/>
                <a:ea typeface="+mj-ea"/>
                <a:cs typeface="+mj-cs"/>
              </a:rPr>
              <a:t>To make it easier to identify opportunity, we created a map that combines Occasion Size with Kellogg’s share.</a:t>
            </a:r>
          </a:p>
        </p:txBody>
      </p:sp>
      <p:graphicFrame>
        <p:nvGraphicFramePr>
          <p:cNvPr id="32" name="Table 31">
            <a:extLst>
              <a:ext uri="{FF2B5EF4-FFF2-40B4-BE49-F238E27FC236}">
                <a16:creationId xmlns:a16="http://schemas.microsoft.com/office/drawing/2014/main" id="{CBD316E6-E7D3-494B-8728-8B13AE4C8FE7}"/>
              </a:ext>
            </a:extLst>
          </p:cNvPr>
          <p:cNvGraphicFramePr>
            <a:graphicFrameLocks noGrp="1"/>
          </p:cNvGraphicFramePr>
          <p:nvPr/>
        </p:nvGraphicFramePr>
        <p:xfrm>
          <a:off x="2011620" y="1707130"/>
          <a:ext cx="9561248" cy="3945248"/>
        </p:xfrm>
        <a:graphic>
          <a:graphicData uri="http://schemas.openxmlformats.org/drawingml/2006/table">
            <a:tbl>
              <a:tblPr firstCol="1" lastRow="1">
                <a:tableStyleId>{073A0DAA-6AF3-43AB-8588-CEC1D06C72B9}</a:tableStyleId>
              </a:tblPr>
              <a:tblGrid>
                <a:gridCol w="1512815">
                  <a:extLst>
                    <a:ext uri="{9D8B030D-6E8A-4147-A177-3AD203B41FA5}">
                      <a16:colId xmlns:a16="http://schemas.microsoft.com/office/drawing/2014/main" val="2501149914"/>
                    </a:ext>
                  </a:extLst>
                </a:gridCol>
                <a:gridCol w="2682811">
                  <a:extLst>
                    <a:ext uri="{9D8B030D-6E8A-4147-A177-3AD203B41FA5}">
                      <a16:colId xmlns:a16="http://schemas.microsoft.com/office/drawing/2014/main" val="2666307048"/>
                    </a:ext>
                  </a:extLst>
                </a:gridCol>
                <a:gridCol w="2682811">
                  <a:extLst>
                    <a:ext uri="{9D8B030D-6E8A-4147-A177-3AD203B41FA5}">
                      <a16:colId xmlns:a16="http://schemas.microsoft.com/office/drawing/2014/main" val="1617795857"/>
                    </a:ext>
                  </a:extLst>
                </a:gridCol>
                <a:gridCol w="2682811">
                  <a:extLst>
                    <a:ext uri="{9D8B030D-6E8A-4147-A177-3AD203B41FA5}">
                      <a16:colId xmlns:a16="http://schemas.microsoft.com/office/drawing/2014/main" val="2972100582"/>
                    </a:ext>
                  </a:extLst>
                </a:gridCol>
              </a:tblGrid>
              <a:tr h="986312">
                <a:tc>
                  <a:txBody>
                    <a:bodyPr/>
                    <a:lstStyle/>
                    <a:p>
                      <a:pPr algn="l"/>
                      <a:r>
                        <a:rPr lang="en-US" dirty="0">
                          <a:solidFill>
                            <a:schemeClr val="tx1">
                              <a:lumMod val="50000"/>
                            </a:schemeClr>
                          </a:solidFill>
                          <a:latin typeface="Franklin Gothic Book" panose="020B0503020102020204" pitchFamily="34" charset="0"/>
                        </a:rPr>
                        <a:t>MORE</a:t>
                      </a:r>
                      <a:br>
                        <a:rPr lang="en-US" dirty="0">
                          <a:solidFill>
                            <a:schemeClr val="tx1">
                              <a:lumMod val="50000"/>
                            </a:schemeClr>
                          </a:solidFill>
                          <a:latin typeface="Franklin Gothic Book" panose="020B0503020102020204" pitchFamily="34" charset="0"/>
                        </a:rPr>
                      </a:br>
                      <a:r>
                        <a:rPr lang="en-US" sz="900" dirty="0">
                          <a:solidFill>
                            <a:schemeClr val="tx1">
                              <a:lumMod val="50000"/>
                            </a:schemeClr>
                          </a:solidFill>
                          <a:latin typeface="Franklin Gothic Book" panose="020B0503020102020204" pitchFamily="34" charset="0"/>
                        </a:rPr>
                        <a:t>KELLOGG’S STRONGEST </a:t>
                      </a:r>
                    </a:p>
                    <a:p>
                      <a:pPr algn="l"/>
                      <a:r>
                        <a:rPr lang="en-US" sz="900" dirty="0">
                          <a:solidFill>
                            <a:schemeClr val="tx1">
                              <a:lumMod val="50000"/>
                            </a:schemeClr>
                          </a:solidFill>
                          <a:latin typeface="Franklin Gothic Book" panose="020B0503020102020204" pitchFamily="34" charset="0"/>
                        </a:rPr>
                        <a:t>33.3% OF OCCASIONS</a:t>
                      </a:r>
                    </a:p>
                  </a:txBody>
                  <a:tcPr marL="0" marR="0" marT="0" marB="0" anchor="ctr">
                    <a:lnR w="12700" cap="flat" cmpd="sng" algn="ctr">
                      <a:solidFill>
                        <a:schemeClr val="bg1"/>
                      </a:solidFill>
                      <a:prstDash val="solid"/>
                      <a:round/>
                      <a:headEnd type="none" w="med" len="med"/>
                      <a:tailEnd type="none" w="med" len="med"/>
                    </a:lnR>
                    <a:no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0E8E0"/>
                    </a:solid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7BDA9"/>
                    </a:solid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1F9170"/>
                    </a:solidFill>
                  </a:tcPr>
                </a:tc>
                <a:extLst>
                  <a:ext uri="{0D108BD9-81ED-4DB2-BD59-A6C34878D82A}">
                    <a16:rowId xmlns:a16="http://schemas.microsoft.com/office/drawing/2014/main" val="2670642046"/>
                  </a:ext>
                </a:extLst>
              </a:tr>
              <a:tr h="986312">
                <a:tc>
                  <a:txBody>
                    <a:bodyPr/>
                    <a:lstStyle/>
                    <a:p>
                      <a:pPr algn="l"/>
                      <a:r>
                        <a:rPr lang="en-US" dirty="0">
                          <a:solidFill>
                            <a:schemeClr val="tx1">
                              <a:lumMod val="50000"/>
                            </a:schemeClr>
                          </a:solidFill>
                          <a:latin typeface="Franklin Gothic Book" panose="020B0503020102020204" pitchFamily="34" charset="0"/>
                        </a:rPr>
                        <a:t>AVERAGE</a:t>
                      </a:r>
                      <a:br>
                        <a:rPr kumimoji="0" lang="en-US" sz="24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b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KELLOGG’S MIDDLE 3</a:t>
                      </a:r>
                    </a:p>
                    <a:p>
                      <a:pPr algn="l"/>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3.3% OF OCCASIONS</a:t>
                      </a:r>
                      <a:endParaRPr lang="en-US" dirty="0">
                        <a:solidFill>
                          <a:schemeClr val="tx1">
                            <a:lumMod val="50000"/>
                          </a:schemeClr>
                        </a:solidFill>
                        <a:latin typeface="Franklin Gothic Book" panose="020B0503020102020204" pitchFamily="34" charset="0"/>
                      </a:endParaRPr>
                    </a:p>
                  </a:txBody>
                  <a:tcPr marL="0" marR="0" marT="0" marB="0" anchor="ctr">
                    <a:lnR w="12700" cap="flat" cmpd="sng" algn="ctr">
                      <a:solidFill>
                        <a:schemeClr val="bg1"/>
                      </a:solidFill>
                      <a:prstDash val="solid"/>
                      <a:round/>
                      <a:headEnd type="none" w="med" len="med"/>
                      <a:tailEnd type="none" w="med" len="med"/>
                    </a:lnR>
                    <a:no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CF4CD"/>
                    </a:solid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8DC69"/>
                    </a:solid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3C413"/>
                    </a:solidFill>
                  </a:tcPr>
                </a:tc>
                <a:extLst>
                  <a:ext uri="{0D108BD9-81ED-4DB2-BD59-A6C34878D82A}">
                    <a16:rowId xmlns:a16="http://schemas.microsoft.com/office/drawing/2014/main" val="3069369916"/>
                  </a:ext>
                </a:extLst>
              </a:tr>
              <a:tr h="986312">
                <a:tc>
                  <a:txBody>
                    <a:bodyPr/>
                    <a:lstStyle/>
                    <a:p>
                      <a:pPr algn="l"/>
                      <a:r>
                        <a:rPr lang="en-US" dirty="0">
                          <a:solidFill>
                            <a:schemeClr val="tx1">
                              <a:lumMod val="50000"/>
                            </a:schemeClr>
                          </a:solidFill>
                          <a:latin typeface="Franklin Gothic Book" panose="020B0503020102020204" pitchFamily="34" charset="0"/>
                        </a:rPr>
                        <a:t>LESS</a:t>
                      </a:r>
                      <a:br>
                        <a:rPr kumimoji="0" lang="en-US" sz="24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b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KELLOGG’S WEAKEST </a:t>
                      </a:r>
                    </a:p>
                    <a:p>
                      <a:pPr algn="l"/>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33.3% OF OCCASIONS</a:t>
                      </a:r>
                      <a:endParaRPr lang="en-US" dirty="0">
                        <a:solidFill>
                          <a:schemeClr val="tx1">
                            <a:lumMod val="50000"/>
                          </a:schemeClr>
                        </a:solidFill>
                        <a:latin typeface="Franklin Gothic Book" panose="020B0503020102020204" pitchFamily="34" charset="0"/>
                      </a:endParaRPr>
                    </a:p>
                  </a:txBody>
                  <a:tcPr marL="0" marR="0" marT="0" marB="0" anchor="ctr">
                    <a:lnR w="12700" cap="flat" cmpd="sng" algn="ctr">
                      <a:solidFill>
                        <a:schemeClr val="bg1"/>
                      </a:solidFill>
                      <a:prstDash val="solid"/>
                      <a:round/>
                      <a:headEnd type="none" w="med" len="med"/>
                      <a:tailEnd type="none" w="med" len="med"/>
                    </a:lnR>
                    <a:no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4D9DA"/>
                    </a:solid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F8C8C"/>
                    </a:solidFill>
                  </a:tcPr>
                </a:tc>
                <a:tc>
                  <a:txBody>
                    <a:bodyPr/>
                    <a:lstStyle/>
                    <a:p>
                      <a:pPr algn="ctr"/>
                      <a:r>
                        <a:rPr lang="en-US" sz="1800" dirty="0">
                          <a:solidFill>
                            <a:schemeClr val="bg1"/>
                          </a:solidFill>
                          <a:latin typeface="Franklin Gothic Book" panose="020B0503020102020204" pitchFamily="34" charset="0"/>
                        </a:rPr>
                        <a:t>BIGGEST GROWTH OPPORTUNITY</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A3E3F"/>
                    </a:solidFill>
                  </a:tcPr>
                </a:tc>
                <a:extLst>
                  <a:ext uri="{0D108BD9-81ED-4DB2-BD59-A6C34878D82A}">
                    <a16:rowId xmlns:a16="http://schemas.microsoft.com/office/drawing/2014/main" val="30414070"/>
                  </a:ext>
                </a:extLst>
              </a:tr>
              <a:tr h="986312">
                <a:tc>
                  <a:txBody>
                    <a:bodyPr/>
                    <a:lstStyle/>
                    <a:p>
                      <a:pPr algn="l"/>
                      <a:endParaRPr lang="en-US" dirty="0">
                        <a:solidFill>
                          <a:schemeClr val="tx1">
                            <a:lumMod val="50000"/>
                          </a:schemeClr>
                        </a:solidFill>
                        <a:latin typeface="Franklin Gothic Book" panose="020B0503020102020204" pitchFamily="34" charset="0"/>
                      </a:endParaRPr>
                    </a:p>
                  </a:txBody>
                  <a:tcPr marL="0" marR="0" marT="0" marB="0" anchor="ctr">
                    <a:noFill/>
                  </a:tcPr>
                </a:tc>
                <a:tc>
                  <a:txBody>
                    <a:bodyPr/>
                    <a:lstStyle/>
                    <a:p>
                      <a:pPr algn="ctr"/>
                      <a:r>
                        <a:rPr lang="en-US" dirty="0">
                          <a:solidFill>
                            <a:schemeClr val="tx1">
                              <a:lumMod val="50000"/>
                            </a:schemeClr>
                          </a:solidFill>
                          <a:latin typeface="Franklin Gothic Book" panose="020B0503020102020204" pitchFamily="34" charset="0"/>
                        </a:rPr>
                        <a:t>SMALL</a:t>
                      </a:r>
                      <a:br>
                        <a:rPr kumimoji="0" lang="en-US" sz="24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b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THE SMALLEST </a:t>
                      </a:r>
                    </a:p>
                    <a:p>
                      <a:pPr algn="ct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33.3% OF OCCASIONS</a:t>
                      </a:r>
                      <a:endParaRPr lang="en-US" dirty="0">
                        <a:solidFill>
                          <a:schemeClr val="tx1">
                            <a:lumMod val="50000"/>
                          </a:schemeClr>
                        </a:solidFill>
                        <a:latin typeface="Franklin Gothic Book" panose="020B0503020102020204" pitchFamily="34" charset="0"/>
                      </a:endParaRPr>
                    </a:p>
                  </a:txBody>
                  <a:tcPr marL="0" marR="0" marT="0" marB="0" anchor="b">
                    <a:lnT w="12700" cap="flat" cmpd="sng" algn="ctr">
                      <a:solidFill>
                        <a:schemeClr val="bg1"/>
                      </a:solidFill>
                      <a:prstDash val="solid"/>
                      <a:round/>
                      <a:headEnd type="none" w="med" len="med"/>
                      <a:tailEnd type="none" w="med" len="med"/>
                    </a:lnT>
                    <a:noFill/>
                  </a:tcPr>
                </a:tc>
                <a:tc>
                  <a:txBody>
                    <a:bodyPr/>
                    <a:lstStyle/>
                    <a:p>
                      <a:pPr algn="ctr"/>
                      <a:r>
                        <a:rPr lang="en-US" dirty="0">
                          <a:solidFill>
                            <a:schemeClr val="tx1">
                              <a:lumMod val="50000"/>
                            </a:schemeClr>
                          </a:solidFill>
                          <a:latin typeface="Franklin Gothic Book" panose="020B0503020102020204" pitchFamily="34" charset="0"/>
                        </a:rPr>
                        <a:t>MEDIUM</a:t>
                      </a:r>
                      <a:br>
                        <a:rPr kumimoji="0" lang="en-US" sz="24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b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THE MIDDLE </a:t>
                      </a:r>
                    </a:p>
                    <a:p>
                      <a:pPr algn="ct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33.3% OF OCCASIONS</a:t>
                      </a:r>
                      <a:endParaRPr lang="en-US" dirty="0">
                        <a:solidFill>
                          <a:schemeClr val="tx1">
                            <a:lumMod val="50000"/>
                          </a:schemeClr>
                        </a:solidFill>
                        <a:latin typeface="Franklin Gothic Book" panose="020B0503020102020204" pitchFamily="34" charset="0"/>
                      </a:endParaRPr>
                    </a:p>
                  </a:txBody>
                  <a:tcPr marL="0" marR="0" marT="0" marB="0" anchor="b">
                    <a:lnT w="12700" cap="flat" cmpd="sng" algn="ctr">
                      <a:solidFill>
                        <a:schemeClr val="bg1"/>
                      </a:solidFill>
                      <a:prstDash val="solid"/>
                      <a:round/>
                      <a:headEnd type="none" w="med" len="med"/>
                      <a:tailEnd type="none" w="med" len="med"/>
                    </a:lnT>
                    <a:noFill/>
                  </a:tcPr>
                </a:tc>
                <a:tc>
                  <a:txBody>
                    <a:bodyPr/>
                    <a:lstStyle/>
                    <a:p>
                      <a:pPr algn="ctr"/>
                      <a:r>
                        <a:rPr lang="en-US" dirty="0">
                          <a:solidFill>
                            <a:schemeClr val="tx1">
                              <a:lumMod val="50000"/>
                            </a:schemeClr>
                          </a:solidFill>
                          <a:latin typeface="Franklin Gothic Book" panose="020B0503020102020204" pitchFamily="34" charset="0"/>
                        </a:rPr>
                        <a:t>LARGE</a:t>
                      </a:r>
                      <a:br>
                        <a:rPr kumimoji="0" lang="en-US" sz="24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b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KELLOGG’S BIGGEST </a:t>
                      </a:r>
                    </a:p>
                    <a:p>
                      <a:pPr algn="ct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33.3% OF OCCASIONS</a:t>
                      </a:r>
                      <a:endParaRPr lang="en-US" dirty="0">
                        <a:solidFill>
                          <a:schemeClr val="tx1">
                            <a:lumMod val="50000"/>
                          </a:schemeClr>
                        </a:solidFill>
                        <a:latin typeface="Franklin Gothic Book" panose="020B0503020102020204" pitchFamily="34" charset="0"/>
                      </a:endParaRPr>
                    </a:p>
                  </a:txBody>
                  <a:tcPr marL="0" marR="0" marT="0" marB="0" anchor="b">
                    <a:lnT w="12700" cap="flat" cmpd="sng" algn="ctr">
                      <a:solidFill>
                        <a:schemeClr val="bg1"/>
                      </a:solidFill>
                      <a:prstDash val="solid"/>
                      <a:round/>
                      <a:headEnd type="none" w="med" len="med"/>
                      <a:tailEnd type="none" w="med" len="med"/>
                    </a:lnT>
                    <a:noFill/>
                  </a:tcPr>
                </a:tc>
                <a:extLst>
                  <a:ext uri="{0D108BD9-81ED-4DB2-BD59-A6C34878D82A}">
                    <a16:rowId xmlns:a16="http://schemas.microsoft.com/office/drawing/2014/main" val="682210076"/>
                  </a:ext>
                </a:extLst>
              </a:tr>
            </a:tbl>
          </a:graphicData>
        </a:graphic>
      </p:graphicFrame>
      <p:sp>
        <p:nvSpPr>
          <p:cNvPr id="33" name="TextBox 32">
            <a:extLst>
              <a:ext uri="{FF2B5EF4-FFF2-40B4-BE49-F238E27FC236}">
                <a16:creationId xmlns:a16="http://schemas.microsoft.com/office/drawing/2014/main" id="{3E7757EE-3B17-4560-92FB-D25FD782617F}"/>
              </a:ext>
            </a:extLst>
          </p:cNvPr>
          <p:cNvSpPr txBox="1"/>
          <p:nvPr/>
        </p:nvSpPr>
        <p:spPr>
          <a:xfrm>
            <a:off x="281482" y="2888035"/>
            <a:ext cx="1571858" cy="646331"/>
          </a:xfrm>
          <a:prstGeom prst="rect">
            <a:avLst/>
          </a:prstGeom>
          <a:noFill/>
        </p:spPr>
        <p:txBody>
          <a:bodyPr wrap="square" rtlCol="0">
            <a:spAutoFit/>
          </a:bodyPr>
          <a:lstStyle/>
          <a:p>
            <a:r>
              <a:rPr lang="en-US" dirty="0">
                <a:latin typeface="+mj-lt"/>
              </a:rPr>
              <a:t>Kellogg’s Share</a:t>
            </a:r>
            <a:br>
              <a:rPr lang="en-US" dirty="0">
                <a:latin typeface="+mj-lt"/>
              </a:rPr>
            </a:br>
            <a:r>
              <a:rPr lang="en-US" dirty="0">
                <a:latin typeface="+mj-lt"/>
              </a:rPr>
              <a:t>(within category)</a:t>
            </a:r>
          </a:p>
        </p:txBody>
      </p:sp>
      <p:sp>
        <p:nvSpPr>
          <p:cNvPr id="37" name="TextBox 36">
            <a:extLst>
              <a:ext uri="{FF2B5EF4-FFF2-40B4-BE49-F238E27FC236}">
                <a16:creationId xmlns:a16="http://schemas.microsoft.com/office/drawing/2014/main" id="{34C7B8A4-14A5-406B-A0FD-3C22FBCE4048}"/>
              </a:ext>
            </a:extLst>
          </p:cNvPr>
          <p:cNvSpPr txBox="1"/>
          <p:nvPr/>
        </p:nvSpPr>
        <p:spPr>
          <a:xfrm>
            <a:off x="4003037" y="5941643"/>
            <a:ext cx="7125155" cy="369332"/>
          </a:xfrm>
          <a:prstGeom prst="rect">
            <a:avLst/>
          </a:prstGeom>
          <a:noFill/>
        </p:spPr>
        <p:txBody>
          <a:bodyPr wrap="square" rtlCol="0">
            <a:spAutoFit/>
          </a:bodyPr>
          <a:lstStyle/>
          <a:p>
            <a:pPr algn="ctr"/>
            <a:r>
              <a:rPr lang="en-US" dirty="0">
                <a:latin typeface="+mj-lt"/>
              </a:rPr>
              <a:t>Occasion Size (within category)</a:t>
            </a:r>
          </a:p>
        </p:txBody>
      </p:sp>
      <p:cxnSp>
        <p:nvCxnSpPr>
          <p:cNvPr id="41" name="Straight Connector 40">
            <a:extLst>
              <a:ext uri="{FF2B5EF4-FFF2-40B4-BE49-F238E27FC236}">
                <a16:creationId xmlns:a16="http://schemas.microsoft.com/office/drawing/2014/main" id="{0D89656F-8335-42A5-B060-5F9CFA3ABA42}"/>
              </a:ext>
            </a:extLst>
          </p:cNvPr>
          <p:cNvCxnSpPr>
            <a:cxnSpLocks/>
          </p:cNvCxnSpPr>
          <p:nvPr/>
        </p:nvCxnSpPr>
        <p:spPr>
          <a:xfrm>
            <a:off x="3320148" y="1707130"/>
            <a:ext cx="0" cy="2953647"/>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3516103-9687-4C9F-8693-733E3F4D8B6E}"/>
              </a:ext>
            </a:extLst>
          </p:cNvPr>
          <p:cNvCxnSpPr>
            <a:cxnSpLocks/>
          </p:cNvCxnSpPr>
          <p:nvPr/>
        </p:nvCxnSpPr>
        <p:spPr>
          <a:xfrm flipH="1">
            <a:off x="3572500" y="4932857"/>
            <a:ext cx="7986229" cy="0"/>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pic>
        <p:nvPicPr>
          <p:cNvPr id="47" name="Picture 46">
            <a:extLst>
              <a:ext uri="{FF2B5EF4-FFF2-40B4-BE49-F238E27FC236}">
                <a16:creationId xmlns:a16="http://schemas.microsoft.com/office/drawing/2014/main" id="{BB3268C9-C964-4E7B-BE4B-EA4D24A8AC70}"/>
              </a:ext>
            </a:extLst>
          </p:cNvPr>
          <p:cNvPicPr/>
          <p:nvPr/>
        </p:nvPicPr>
        <p:blipFill>
          <a:blip r:embed="rId3">
            <a:extLst>
              <a:ext uri="{28A0092B-C50C-407E-A947-70E740481C1C}">
                <a14:useLocalDpi xmlns:a14="http://schemas.microsoft.com/office/drawing/2010/main"/>
              </a:ext>
            </a:extLst>
          </a:blip>
          <a:stretch>
            <a:fillRect/>
          </a:stretch>
        </p:blipFill>
        <p:spPr>
          <a:xfrm rot="5400000">
            <a:off x="2037315" y="3160223"/>
            <a:ext cx="2912090" cy="72000"/>
          </a:xfrm>
          <a:prstGeom prst="rect">
            <a:avLst/>
          </a:prstGeom>
        </p:spPr>
      </p:pic>
      <p:pic>
        <p:nvPicPr>
          <p:cNvPr id="48" name="Picture 47">
            <a:extLst>
              <a:ext uri="{FF2B5EF4-FFF2-40B4-BE49-F238E27FC236}">
                <a16:creationId xmlns:a16="http://schemas.microsoft.com/office/drawing/2014/main" id="{2BB45775-20C2-4D65-A218-5F3C13180765}"/>
              </a:ext>
            </a:extLst>
          </p:cNvPr>
          <p:cNvPicPr/>
          <p:nvPr/>
        </p:nvPicPr>
        <p:blipFill>
          <a:blip r:embed="rId3">
            <a:extLst>
              <a:ext uri="{28A0092B-C50C-407E-A947-70E740481C1C}">
                <a14:useLocalDpi xmlns:a14="http://schemas.microsoft.com/office/drawing/2010/main"/>
              </a:ext>
            </a:extLst>
          </a:blip>
          <a:stretch>
            <a:fillRect/>
          </a:stretch>
        </p:blipFill>
        <p:spPr>
          <a:xfrm>
            <a:off x="3509487" y="3691513"/>
            <a:ext cx="8064180" cy="67814"/>
          </a:xfrm>
          <a:prstGeom prst="rect">
            <a:avLst/>
          </a:prstGeom>
        </p:spPr>
      </p:pic>
      <p:pic>
        <p:nvPicPr>
          <p:cNvPr id="52" name="Picture 51">
            <a:extLst>
              <a:ext uri="{FF2B5EF4-FFF2-40B4-BE49-F238E27FC236}">
                <a16:creationId xmlns:a16="http://schemas.microsoft.com/office/drawing/2014/main" id="{D2ED2F49-3271-42FC-8973-ADD1B7CD030C}"/>
              </a:ext>
            </a:extLst>
          </p:cNvPr>
          <p:cNvPicPr/>
          <p:nvPr/>
        </p:nvPicPr>
        <p:blipFill>
          <a:blip r:embed="rId3">
            <a:extLst>
              <a:ext uri="{28A0092B-C50C-407E-A947-70E740481C1C}">
                <a14:useLocalDpi xmlns:a14="http://schemas.microsoft.com/office/drawing/2010/main"/>
              </a:ext>
            </a:extLst>
          </a:blip>
          <a:stretch>
            <a:fillRect/>
          </a:stretch>
        </p:blipFill>
        <p:spPr>
          <a:xfrm>
            <a:off x="3509487" y="2703961"/>
            <a:ext cx="8064180" cy="67814"/>
          </a:xfrm>
          <a:prstGeom prst="rect">
            <a:avLst/>
          </a:prstGeom>
        </p:spPr>
      </p:pic>
      <p:pic>
        <p:nvPicPr>
          <p:cNvPr id="53" name="Picture 52">
            <a:extLst>
              <a:ext uri="{FF2B5EF4-FFF2-40B4-BE49-F238E27FC236}">
                <a16:creationId xmlns:a16="http://schemas.microsoft.com/office/drawing/2014/main" id="{885A145E-5E2C-4DD7-AAE7-3C74FEE76826}"/>
              </a:ext>
            </a:extLst>
          </p:cNvPr>
          <p:cNvPicPr/>
          <p:nvPr/>
        </p:nvPicPr>
        <p:blipFill>
          <a:blip r:embed="rId3">
            <a:extLst>
              <a:ext uri="{28A0092B-C50C-407E-A947-70E740481C1C}">
                <a14:useLocalDpi xmlns:a14="http://schemas.microsoft.com/office/drawing/2010/main"/>
              </a:ext>
            </a:extLst>
          </a:blip>
          <a:stretch>
            <a:fillRect/>
          </a:stretch>
        </p:blipFill>
        <p:spPr>
          <a:xfrm rot="5400000">
            <a:off x="4711935" y="3160223"/>
            <a:ext cx="2912090" cy="72000"/>
          </a:xfrm>
          <a:prstGeom prst="rect">
            <a:avLst/>
          </a:prstGeom>
        </p:spPr>
      </p:pic>
      <p:pic>
        <p:nvPicPr>
          <p:cNvPr id="54" name="Picture 53">
            <a:extLst>
              <a:ext uri="{FF2B5EF4-FFF2-40B4-BE49-F238E27FC236}">
                <a16:creationId xmlns:a16="http://schemas.microsoft.com/office/drawing/2014/main" id="{E1E8D0EE-9C09-46B0-B17F-D9157CC1BCD1}"/>
              </a:ext>
            </a:extLst>
          </p:cNvPr>
          <p:cNvPicPr/>
          <p:nvPr/>
        </p:nvPicPr>
        <p:blipFill>
          <a:blip r:embed="rId3">
            <a:extLst>
              <a:ext uri="{28A0092B-C50C-407E-A947-70E740481C1C}">
                <a14:useLocalDpi xmlns:a14="http://schemas.microsoft.com/office/drawing/2010/main"/>
              </a:ext>
            </a:extLst>
          </a:blip>
          <a:stretch>
            <a:fillRect/>
          </a:stretch>
        </p:blipFill>
        <p:spPr>
          <a:xfrm rot="5400000">
            <a:off x="7394175" y="3160223"/>
            <a:ext cx="2912090" cy="72000"/>
          </a:xfrm>
          <a:prstGeom prst="rect">
            <a:avLst/>
          </a:prstGeom>
        </p:spPr>
      </p:pic>
      <p:sp>
        <p:nvSpPr>
          <p:cNvPr id="20" name="Rectangle: Rounded Corners 19">
            <a:extLst>
              <a:ext uri="{FF2B5EF4-FFF2-40B4-BE49-F238E27FC236}">
                <a16:creationId xmlns:a16="http://schemas.microsoft.com/office/drawing/2014/main" id="{1FBCFB94-5A13-4702-8151-0AB0906AE604}"/>
              </a:ext>
            </a:extLst>
          </p:cNvPr>
          <p:cNvSpPr/>
          <p:nvPr/>
        </p:nvSpPr>
        <p:spPr>
          <a:xfrm>
            <a:off x="87520" y="4872940"/>
            <a:ext cx="3531640" cy="4974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100" dirty="0"/>
              <a:t>LOV Category manufacturer share in occasion</a:t>
            </a:r>
          </a:p>
          <a:p>
            <a:r>
              <a:rPr lang="en-US" sz="1100" dirty="0"/>
              <a:t>Occasion column, Category Row, </a:t>
            </a:r>
            <a:r>
              <a:rPr lang="en-US" sz="1100" dirty="0" err="1"/>
              <a:t>catego</a:t>
            </a:r>
            <a:endParaRPr lang="en-US" sz="1100" dirty="0"/>
          </a:p>
        </p:txBody>
      </p:sp>
      <p:sp>
        <p:nvSpPr>
          <p:cNvPr id="4" name="Slide Number Placeholder 3">
            <a:extLst>
              <a:ext uri="{FF2B5EF4-FFF2-40B4-BE49-F238E27FC236}">
                <a16:creationId xmlns:a16="http://schemas.microsoft.com/office/drawing/2014/main" id="{9C4BC600-5E07-4CFF-8440-9276CDB92537}"/>
              </a:ext>
            </a:extLst>
          </p:cNvPr>
          <p:cNvSpPr>
            <a:spLocks noGrp="1"/>
          </p:cNvSpPr>
          <p:nvPr>
            <p:ph type="sldNum" sz="quarter" idx="4"/>
          </p:nvPr>
        </p:nvSpPr>
        <p:spPr/>
        <p:txBody>
          <a:bodyPr/>
          <a:lstStyle/>
          <a:p>
            <a:fld id="{A26DCA39-FE7E-4B33-9419-C9BB65BD885E}" type="slidenum">
              <a:rPr lang="en-US" smtClean="0"/>
              <a:t>66</a:t>
            </a:fld>
            <a:endParaRPr lang="en-US"/>
          </a:p>
        </p:txBody>
      </p:sp>
    </p:spTree>
    <p:extLst>
      <p:ext uri="{BB962C8B-B14F-4D97-AF65-F5344CB8AC3E}">
        <p14:creationId xmlns:p14="http://schemas.microsoft.com/office/powerpoint/2010/main" val="4101320941"/>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Kellogg Opportunity map</a:t>
            </a:r>
          </a:p>
        </p:txBody>
      </p:sp>
      <p:sp>
        <p:nvSpPr>
          <p:cNvPr id="17" name="Rectangle 16">
            <a:extLst>
              <a:ext uri="{FF2B5EF4-FFF2-40B4-BE49-F238E27FC236}">
                <a16:creationId xmlns:a16="http://schemas.microsoft.com/office/drawing/2014/main" id="{1B25DE2D-CC0B-471D-9C21-806038B8D089}"/>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04DB6A2-8FF1-48B5-A484-E357AD74B8F9}"/>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20" name="Picture 19">
            <a:extLst>
              <a:ext uri="{FF2B5EF4-FFF2-40B4-BE49-F238E27FC236}">
                <a16:creationId xmlns:a16="http://schemas.microsoft.com/office/drawing/2014/main" id="{199266E8-4964-48EA-9719-88F5ED91373A}"/>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21" name="Rectangle 20">
            <a:extLst>
              <a:ext uri="{FF2B5EF4-FFF2-40B4-BE49-F238E27FC236}">
                <a16:creationId xmlns:a16="http://schemas.microsoft.com/office/drawing/2014/main" id="{C046E272-C362-48C8-9ADE-C5A193B27C7E}"/>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22" name="Table1">
            <a:extLst>
              <a:ext uri="{FF2B5EF4-FFF2-40B4-BE49-F238E27FC236}">
                <a16:creationId xmlns:a16="http://schemas.microsoft.com/office/drawing/2014/main" id="{7E4D24F9-B059-4BDF-8F3A-2A1FACEF7DCF}"/>
              </a:ext>
            </a:extLst>
          </p:cNvPr>
          <p:cNvGraphicFramePr>
            <a:graphicFrameLocks/>
          </p:cNvGraphicFramePr>
          <p:nvPr>
            <p:extLst>
              <p:ext uri="{D42A27DB-BD31-4B8C-83A1-F6EECF244321}">
                <p14:modId xmlns:p14="http://schemas.microsoft.com/office/powerpoint/2010/main" val="3164368807"/>
              </p:ext>
            </p:extLst>
          </p:nvPr>
        </p:nvGraphicFramePr>
        <p:xfrm>
          <a:off x="228603" y="2161850"/>
          <a:ext cx="11734813" cy="3263594"/>
        </p:xfrm>
        <a:graphic>
          <a:graphicData uri="http://schemas.openxmlformats.org/drawingml/2006/table">
            <a:tbl>
              <a:tblPr/>
              <a:tblGrid>
                <a:gridCol w="746757">
                  <a:extLst>
                    <a:ext uri="{9D8B030D-6E8A-4147-A177-3AD203B41FA5}">
                      <a16:colId xmlns:a16="http://schemas.microsoft.com/office/drawing/2014/main" val="3489286050"/>
                    </a:ext>
                  </a:extLst>
                </a:gridCol>
                <a:gridCol w="641509">
                  <a:extLst>
                    <a:ext uri="{9D8B030D-6E8A-4147-A177-3AD203B41FA5}">
                      <a16:colId xmlns:a16="http://schemas.microsoft.com/office/drawing/2014/main" val="4274401841"/>
                    </a:ext>
                  </a:extLst>
                </a:gridCol>
                <a:gridCol w="641509">
                  <a:extLst>
                    <a:ext uri="{9D8B030D-6E8A-4147-A177-3AD203B41FA5}">
                      <a16:colId xmlns:a16="http://schemas.microsoft.com/office/drawing/2014/main" val="3533185103"/>
                    </a:ext>
                  </a:extLst>
                </a:gridCol>
                <a:gridCol w="641509">
                  <a:extLst>
                    <a:ext uri="{9D8B030D-6E8A-4147-A177-3AD203B41FA5}">
                      <a16:colId xmlns:a16="http://schemas.microsoft.com/office/drawing/2014/main" val="1504225908"/>
                    </a:ext>
                  </a:extLst>
                </a:gridCol>
                <a:gridCol w="641509">
                  <a:extLst>
                    <a:ext uri="{9D8B030D-6E8A-4147-A177-3AD203B41FA5}">
                      <a16:colId xmlns:a16="http://schemas.microsoft.com/office/drawing/2014/main" val="1875542209"/>
                    </a:ext>
                  </a:extLst>
                </a:gridCol>
                <a:gridCol w="641509">
                  <a:extLst>
                    <a:ext uri="{9D8B030D-6E8A-4147-A177-3AD203B41FA5}">
                      <a16:colId xmlns:a16="http://schemas.microsoft.com/office/drawing/2014/main" val="3114971819"/>
                    </a:ext>
                  </a:extLst>
                </a:gridCol>
                <a:gridCol w="641509">
                  <a:extLst>
                    <a:ext uri="{9D8B030D-6E8A-4147-A177-3AD203B41FA5}">
                      <a16:colId xmlns:a16="http://schemas.microsoft.com/office/drawing/2014/main" val="1397450062"/>
                    </a:ext>
                  </a:extLst>
                </a:gridCol>
                <a:gridCol w="641509">
                  <a:extLst>
                    <a:ext uri="{9D8B030D-6E8A-4147-A177-3AD203B41FA5}">
                      <a16:colId xmlns:a16="http://schemas.microsoft.com/office/drawing/2014/main" val="1986466452"/>
                    </a:ext>
                  </a:extLst>
                </a:gridCol>
                <a:gridCol w="641509">
                  <a:extLst>
                    <a:ext uri="{9D8B030D-6E8A-4147-A177-3AD203B41FA5}">
                      <a16:colId xmlns:a16="http://schemas.microsoft.com/office/drawing/2014/main" val="3271604951"/>
                    </a:ext>
                  </a:extLst>
                </a:gridCol>
                <a:gridCol w="641509">
                  <a:extLst>
                    <a:ext uri="{9D8B030D-6E8A-4147-A177-3AD203B41FA5}">
                      <a16:colId xmlns:a16="http://schemas.microsoft.com/office/drawing/2014/main" val="1731002627"/>
                    </a:ext>
                  </a:extLst>
                </a:gridCol>
                <a:gridCol w="641509">
                  <a:extLst>
                    <a:ext uri="{9D8B030D-6E8A-4147-A177-3AD203B41FA5}">
                      <a16:colId xmlns:a16="http://schemas.microsoft.com/office/drawing/2014/main" val="1177329377"/>
                    </a:ext>
                  </a:extLst>
                </a:gridCol>
                <a:gridCol w="641509">
                  <a:extLst>
                    <a:ext uri="{9D8B030D-6E8A-4147-A177-3AD203B41FA5}">
                      <a16:colId xmlns:a16="http://schemas.microsoft.com/office/drawing/2014/main" val="1173960167"/>
                    </a:ext>
                  </a:extLst>
                </a:gridCol>
                <a:gridCol w="641509">
                  <a:extLst>
                    <a:ext uri="{9D8B030D-6E8A-4147-A177-3AD203B41FA5}">
                      <a16:colId xmlns:a16="http://schemas.microsoft.com/office/drawing/2014/main" val="958212973"/>
                    </a:ext>
                  </a:extLst>
                </a:gridCol>
                <a:gridCol w="641509">
                  <a:extLst>
                    <a:ext uri="{9D8B030D-6E8A-4147-A177-3AD203B41FA5}">
                      <a16:colId xmlns:a16="http://schemas.microsoft.com/office/drawing/2014/main" val="706615941"/>
                    </a:ext>
                  </a:extLst>
                </a:gridCol>
                <a:gridCol w="641509">
                  <a:extLst>
                    <a:ext uri="{9D8B030D-6E8A-4147-A177-3AD203B41FA5}">
                      <a16:colId xmlns:a16="http://schemas.microsoft.com/office/drawing/2014/main" val="4180317953"/>
                    </a:ext>
                  </a:extLst>
                </a:gridCol>
                <a:gridCol w="641509">
                  <a:extLst>
                    <a:ext uri="{9D8B030D-6E8A-4147-A177-3AD203B41FA5}">
                      <a16:colId xmlns:a16="http://schemas.microsoft.com/office/drawing/2014/main" val="1523669778"/>
                    </a:ext>
                  </a:extLst>
                </a:gridCol>
                <a:gridCol w="641509">
                  <a:extLst>
                    <a:ext uri="{9D8B030D-6E8A-4147-A177-3AD203B41FA5}">
                      <a16:colId xmlns:a16="http://schemas.microsoft.com/office/drawing/2014/main" val="813701817"/>
                    </a:ext>
                  </a:extLst>
                </a:gridCol>
                <a:gridCol w="723912">
                  <a:extLst>
                    <a:ext uri="{9D8B030D-6E8A-4147-A177-3AD203B41FA5}">
                      <a16:colId xmlns:a16="http://schemas.microsoft.com/office/drawing/2014/main" val="560429623"/>
                    </a:ext>
                  </a:extLst>
                </a:gridCol>
              </a:tblGrid>
              <a:tr h="804074">
                <a:tc>
                  <a:txBody>
                    <a:bodyPr/>
                    <a:lstStyle/>
                    <a:p>
                      <a:pPr algn="ctr" fontAlgn="ctr"/>
                      <a:r>
                        <a:rPr lang="en-US" sz="1000" b="0" i="0" u="none" strike="noStrike" dirty="0">
                          <a:solidFill>
                            <a:srgbClr val="000000"/>
                          </a:solidFill>
                          <a:effectLst/>
                          <a:latin typeface="Franklin Gothic Medium" panose="020B0603020102020204" pitchFamily="34" charset="0"/>
                        </a:rPr>
                        <a:t>Mfr. Total Share</a:t>
                      </a:r>
                    </a:p>
                    <a:p>
                      <a:pPr algn="ctr" fontAlgn="ctr"/>
                      <a:r>
                        <a:rPr lang="en-US" sz="1000" b="0" i="0" u="none" strike="noStrike" dirty="0">
                          <a:solidFill>
                            <a:srgbClr val="000000"/>
                          </a:solidFill>
                          <a:effectLst/>
                          <a:latin typeface="Franklin Gothic Medium" panose="020B0603020102020204" pitchFamily="34" charset="0"/>
                        </a:rPr>
                        <a:t>_share_%</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Early Morning Bite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Breakfast For One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Family Breakfast</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Breakfast @ Work / School</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Mid Morning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Lunch</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Lunch Alternative</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Afternoon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After Work / School Bite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Dinner</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Dinner Alternative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Evening </a:t>
                      </a:r>
                    </a:p>
                    <a:p>
                      <a:pPr algn="ctr" fontAlgn="ctr"/>
                      <a:r>
                        <a:rPr lang="en-US" sz="1000" b="0" i="0" u="none" strike="noStrike" dirty="0">
                          <a:solidFill>
                            <a:srgbClr val="000000"/>
                          </a:solidFill>
                          <a:effectLst/>
                          <a:latin typeface="Franklin Gothic Medium" panose="020B0603020102020204" pitchFamily="34" charset="0"/>
                        </a:rPr>
                        <a:t>Me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Evening </a:t>
                      </a:r>
                    </a:p>
                    <a:p>
                      <a:pPr algn="ctr" fontAlgn="ctr"/>
                      <a:r>
                        <a:rPr lang="en-US" sz="1000" b="0" i="0" u="none" strike="noStrike" dirty="0">
                          <a:solidFill>
                            <a:srgbClr val="000000"/>
                          </a:solidFill>
                          <a:effectLst/>
                          <a:latin typeface="Franklin Gothic Medium" panose="020B0603020102020204" pitchFamily="34" charset="0"/>
                        </a:rPr>
                        <a:t>We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Bedtime / Late Night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Total Distribution</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Category Distribution</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Franklin Gothic Medium" panose="020B0603020102020204" pitchFamily="34" charset="0"/>
                        </a:rPr>
                        <a:t>Manufacture Distribution</a:t>
                      </a:r>
                    </a:p>
                    <a:p>
                      <a:pPr algn="ctr" fontAlgn="ct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extLst>
                  <a:ext uri="{0D108BD9-81ED-4DB2-BD59-A6C34878D82A}">
                    <a16:rowId xmlns:a16="http://schemas.microsoft.com/office/drawing/2014/main" val="1036242282"/>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Z 4-12</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23.0%;</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30.0%;</a:t>
                      </a:r>
                    </a:p>
                    <a:p>
                      <a:pPr algn="ctr" fontAlgn="ctr"/>
                      <a:r>
                        <a:rPr lang="en-US" sz="900" b="0" i="0" u="none" strike="noStrike" dirty="0">
                          <a:solidFill>
                            <a:srgbClr val="000000"/>
                          </a:solidFill>
                          <a:effectLst/>
                          <a:latin typeface="Franklin Gothic Book" panose="020B0503020102020204" pitchFamily="34" charset="0"/>
                        </a:rPr>
                        <a:t>$1.1M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30.5%;</a:t>
                      </a:r>
                    </a:p>
                    <a:p>
                      <a:pPr algn="ctr" fontAlgn="ctr"/>
                      <a:r>
                        <a:rPr lang="en-US" sz="900" b="0" i="0" u="none" strike="noStrike" dirty="0">
                          <a:solidFill>
                            <a:srgbClr val="000000"/>
                          </a:solidFill>
                          <a:effectLst/>
                          <a:latin typeface="Franklin Gothic Book" panose="020B0503020102020204" pitchFamily="34" charset="0"/>
                        </a:rPr>
                        <a:t>$11.5M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25.2%;</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29.0%;</a:t>
                      </a:r>
                    </a:p>
                    <a:p>
                      <a:pPr algn="ctr" fontAlgn="ctr"/>
                      <a:r>
                        <a:rPr lang="en-US" sz="900" b="0" i="0" u="none" strike="noStrike" dirty="0">
                          <a:solidFill>
                            <a:srgbClr val="000000"/>
                          </a:solidFill>
                          <a:effectLst/>
                          <a:latin typeface="Franklin Gothic Book" panose="020B0503020102020204" pitchFamily="34" charset="0"/>
                        </a:rPr>
                        <a:t>$1.0M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34.8%;</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12.7%;</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20.0%;</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18.6%;</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9.5%;</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23.1%;</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38.0%;</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18.6%;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17.4%;</a:t>
                      </a:r>
                    </a:p>
                    <a:p>
                      <a:pPr algn="ctr" fontAlgn="ctr"/>
                      <a:r>
                        <a:rPr lang="en-US" sz="900" b="0" i="0" u="none" strike="noStrike" dirty="0">
                          <a:solidFill>
                            <a:schemeClr val="bg1"/>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20.9%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18.9%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18.9%</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644006279"/>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Z 13-21</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25.7%;</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33.1%;</a:t>
                      </a:r>
                    </a:p>
                    <a:p>
                      <a:pPr algn="ctr" fontAlgn="ctr"/>
                      <a:r>
                        <a:rPr lang="en-US" sz="900" b="0" i="0" u="none" strike="noStrike" dirty="0">
                          <a:solidFill>
                            <a:schemeClr val="bg1"/>
                          </a:solidFill>
                          <a:effectLst/>
                          <a:latin typeface="Franklin Gothic Book" panose="020B0503020102020204" pitchFamily="34" charset="0"/>
                        </a:rPr>
                        <a:t>$3.7M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32.4%;</a:t>
                      </a:r>
                    </a:p>
                    <a:p>
                      <a:pPr algn="ctr" fontAlgn="ctr"/>
                      <a:r>
                        <a:rPr lang="en-US" sz="900" b="0" i="0" u="none" strike="noStrike" dirty="0">
                          <a:solidFill>
                            <a:schemeClr val="bg1"/>
                          </a:solidFill>
                          <a:effectLst/>
                          <a:latin typeface="Franklin Gothic Book" panose="020B0503020102020204" pitchFamily="34" charset="0"/>
                        </a:rPr>
                        <a:t>$3.2M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22.4%;</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33.3%;</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22.6%;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25.5%;</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7C74F"/>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23.6%;</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19.2%;</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24.1%;</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37.1%;</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41.0%;</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25.6%;</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25.6%;</a:t>
                      </a:r>
                    </a:p>
                    <a:p>
                      <a:pPr algn="ctr" fontAlgn="ctr"/>
                      <a:r>
                        <a:rPr lang="en-US" sz="900" b="0" i="0" u="none" strike="noStrike" dirty="0">
                          <a:solidFill>
                            <a:srgbClr val="000000"/>
                          </a:solidFill>
                          <a:effectLst/>
                          <a:latin typeface="Franklin Gothic Book" panose="020B0503020102020204" pitchFamily="34" charset="0"/>
                        </a:rPr>
                        <a:t>$1.3M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14.9%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14.6%</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14.6%</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2002958737"/>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Millennials</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18.4%;</a:t>
                      </a:r>
                    </a:p>
                    <a:p>
                      <a:pPr algn="ctr" fontAlgn="ctr"/>
                      <a:r>
                        <a:rPr lang="en-US" sz="900" b="0" i="0" u="none" strike="noStrike" dirty="0">
                          <a:solidFill>
                            <a:schemeClr val="bg1"/>
                          </a:solidFill>
                          <a:effectLst/>
                          <a:latin typeface="Franklin Gothic Book" panose="020B0503020102020204" pitchFamily="34" charset="0"/>
                        </a:rPr>
                        <a:t>$1.8M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31.3%;</a:t>
                      </a:r>
                    </a:p>
                    <a:p>
                      <a:pPr algn="ctr" fontAlgn="ctr"/>
                      <a:r>
                        <a:rPr lang="en-US" sz="900" b="0" i="0" u="none" strike="noStrike" dirty="0">
                          <a:solidFill>
                            <a:srgbClr val="000000"/>
                          </a:solidFill>
                          <a:effectLst/>
                          <a:latin typeface="Franklin Gothic Book" panose="020B0503020102020204" pitchFamily="34" charset="0"/>
                        </a:rPr>
                        <a:t>$7.1M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28.3%;</a:t>
                      </a:r>
                    </a:p>
                    <a:p>
                      <a:pPr algn="ctr" fontAlgn="ctr"/>
                      <a:r>
                        <a:rPr lang="en-US" sz="900" b="0" i="0" u="none" strike="noStrike" dirty="0">
                          <a:solidFill>
                            <a:srgbClr val="000000"/>
                          </a:solidFill>
                          <a:effectLst/>
                          <a:latin typeface="Franklin Gothic Book" panose="020B0503020102020204" pitchFamily="34" charset="0"/>
                        </a:rPr>
                        <a:t>$5.6M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25.8%;</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29.9%;</a:t>
                      </a:r>
                    </a:p>
                    <a:p>
                      <a:pPr algn="ctr" fontAlgn="ctr"/>
                      <a:r>
                        <a:rPr lang="en-US" sz="900" b="0" i="0" u="none" strike="noStrike" dirty="0">
                          <a:solidFill>
                            <a:srgbClr val="000000"/>
                          </a:solidFill>
                          <a:effectLst/>
                          <a:latin typeface="Franklin Gothic Book" panose="020B0503020102020204" pitchFamily="34" charset="0"/>
                        </a:rPr>
                        <a:t>$1.8M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30.7%;</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19.6%;</a:t>
                      </a:r>
                    </a:p>
                    <a:p>
                      <a:pPr algn="ctr" fontAlgn="ctr"/>
                      <a:r>
                        <a:rPr lang="en-US" sz="900" b="0" i="0" u="none" strike="noStrike" dirty="0">
                          <a:solidFill>
                            <a:schemeClr val="bg1"/>
                          </a:solidFill>
                          <a:effectLst/>
                          <a:latin typeface="Franklin Gothic Book" panose="020B0503020102020204" pitchFamily="34" charset="0"/>
                        </a:rPr>
                        <a:t>$1.3M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21.8%;</a:t>
                      </a:r>
                    </a:p>
                    <a:p>
                      <a:pPr algn="ctr" fontAlgn="ctr"/>
                      <a:r>
                        <a:rPr lang="en-US" sz="900" b="0" i="0" u="none" strike="noStrike" dirty="0">
                          <a:solidFill>
                            <a:schemeClr val="bg1"/>
                          </a:solidFill>
                          <a:effectLst/>
                          <a:latin typeface="Franklin Gothic Book" panose="020B0503020102020204" pitchFamily="34" charset="0"/>
                        </a:rPr>
                        <a:t>$0.9M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23.0%;</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22.0%;</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26.7%;</a:t>
                      </a:r>
                    </a:p>
                    <a:p>
                      <a:pPr algn="ctr" fontAlgn="ctr"/>
                      <a:r>
                        <a:rPr lang="en-US" sz="900" b="0" i="0" u="none" strike="noStrike" dirty="0">
                          <a:solidFill>
                            <a:srgbClr val="000000"/>
                          </a:solidFill>
                          <a:effectLst/>
                          <a:latin typeface="Franklin Gothic Book" panose="020B0503020102020204" pitchFamily="34" charset="0"/>
                        </a:rPr>
                        <a:t>$0.9M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43.0%;</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24.6%;</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27.7%;</a:t>
                      </a:r>
                    </a:p>
                    <a:p>
                      <a:pPr algn="ctr" fontAlgn="ctr"/>
                      <a:r>
                        <a:rPr lang="en-US" sz="900" b="0" i="0" u="none" strike="noStrike" dirty="0">
                          <a:solidFill>
                            <a:srgbClr val="000000"/>
                          </a:solidFill>
                          <a:effectLst/>
                          <a:latin typeface="Franklin Gothic Book" panose="020B0503020102020204" pitchFamily="34" charset="0"/>
                        </a:rPr>
                        <a:t>$2.2M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28.6%</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26.0%</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26.0%</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3859050964"/>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X</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20.2%;</a:t>
                      </a:r>
                    </a:p>
                    <a:p>
                      <a:pPr algn="ctr" fontAlgn="ctr"/>
                      <a:r>
                        <a:rPr lang="en-US" sz="900" b="0" i="0" u="none" strike="noStrike" dirty="0">
                          <a:solidFill>
                            <a:schemeClr val="bg1"/>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36.6%;</a:t>
                      </a:r>
                    </a:p>
                    <a:p>
                      <a:pPr algn="ctr" fontAlgn="ctr"/>
                      <a:r>
                        <a:rPr lang="en-US" sz="900" b="0" i="0" u="none" strike="noStrike" dirty="0">
                          <a:solidFill>
                            <a:schemeClr val="bg1"/>
                          </a:solidFill>
                          <a:effectLst/>
                          <a:latin typeface="Franklin Gothic Book" panose="020B0503020102020204" pitchFamily="34" charset="0"/>
                        </a:rPr>
                        <a:t>$6.3M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32.6%;</a:t>
                      </a:r>
                    </a:p>
                    <a:p>
                      <a:pPr algn="ctr" fontAlgn="ctr"/>
                      <a:r>
                        <a:rPr lang="en-US" sz="900" b="0" i="0" u="none" strike="noStrike" dirty="0">
                          <a:solidFill>
                            <a:schemeClr val="bg1"/>
                          </a:solidFill>
                          <a:effectLst/>
                          <a:latin typeface="Franklin Gothic Book" panose="020B0503020102020204" pitchFamily="34" charset="0"/>
                        </a:rPr>
                        <a:t>$3.4M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24.5%;</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31.5%;</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38.6%;</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21.2%;</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19.3%;</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23.7%;</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49.3%;</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31.7%;</a:t>
                      </a:r>
                    </a:p>
                    <a:p>
                      <a:pPr algn="ctr" fontAlgn="ctr"/>
                      <a:r>
                        <a:rPr lang="en-US" sz="900" b="0" i="0" u="none" strike="noStrike" dirty="0">
                          <a:solidFill>
                            <a:srgbClr val="000000"/>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37.2%;</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33.9%;</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42.8%;</a:t>
                      </a:r>
                    </a:p>
                    <a:p>
                      <a:pPr algn="ctr" fontAlgn="ctr"/>
                      <a:r>
                        <a:rPr lang="en-US" sz="900" b="0" i="0" u="none" strike="noStrike" dirty="0">
                          <a:solidFill>
                            <a:schemeClr val="bg1"/>
                          </a:solidFill>
                          <a:effectLst/>
                          <a:latin typeface="Franklin Gothic Book" panose="020B0503020102020204" pitchFamily="34" charset="0"/>
                        </a:rPr>
                        <a:t>$1.2M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18.5%</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20.3%</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20.3%</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2375585832"/>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Boomers</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20.9%;</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38.9%;</a:t>
                      </a:r>
                    </a:p>
                    <a:p>
                      <a:pPr algn="ctr" fontAlgn="ctr"/>
                      <a:r>
                        <a:rPr lang="en-US" sz="900" b="0" i="0" u="none" strike="noStrike" dirty="0">
                          <a:solidFill>
                            <a:schemeClr val="bg1"/>
                          </a:solidFill>
                          <a:effectLst/>
                          <a:latin typeface="Franklin Gothic Book" panose="020B0503020102020204" pitchFamily="34" charset="0"/>
                        </a:rPr>
                        <a:t>$8.1M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31.6%;</a:t>
                      </a:r>
                    </a:p>
                    <a:p>
                      <a:pPr algn="ctr" fontAlgn="ctr"/>
                      <a:r>
                        <a:rPr lang="en-US" sz="900" b="0" i="0" u="none" strike="noStrike" dirty="0">
                          <a:solidFill>
                            <a:srgbClr val="000000"/>
                          </a:solidFill>
                          <a:effectLst/>
                          <a:latin typeface="Franklin Gothic Book" panose="020B0503020102020204" pitchFamily="34" charset="0"/>
                        </a:rPr>
                        <a:t>$3.1M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12.6%;</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39.5%;</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31.4%;</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27.2%;</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25.2%;</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19.0%;</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54.2%;</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35.8%;</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38.5%;</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a:solidFill>
                            <a:srgbClr val="000000"/>
                          </a:solidFill>
                          <a:effectLst/>
                          <a:latin typeface="Franklin Gothic Book" panose="020B0503020102020204" pitchFamily="34" charset="0"/>
                        </a:rPr>
                        <a:t>44.0%;</a:t>
                      </a:r>
                    </a:p>
                    <a:p>
                      <a:pPr algn="ctr" fontAlgn="ctr"/>
                      <a:r>
                        <a:rPr lang="en-US" sz="900" b="0" i="0" u="none" strike="noStrike">
                          <a:solidFill>
                            <a:srgbClr val="000000"/>
                          </a:solidFill>
                          <a:effectLst/>
                          <a:latin typeface="Franklin Gothic Book" panose="020B0503020102020204" pitchFamily="34" charset="0"/>
                        </a:rPr>
                        <a:t>$</a:t>
                      </a: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17.2%</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20.2%</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20.2%</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extLst>
                  <a:ext uri="{0D108BD9-81ED-4DB2-BD59-A6C34878D82A}">
                    <a16:rowId xmlns:a16="http://schemas.microsoft.com/office/drawing/2014/main" val="1133039733"/>
                  </a:ext>
                </a:extLst>
              </a:tr>
            </a:tbl>
          </a:graphicData>
        </a:graphic>
      </p:graphicFrame>
      <p:graphicFrame>
        <p:nvGraphicFramePr>
          <p:cNvPr id="24" name="Table2">
            <a:extLst>
              <a:ext uri="{FF2B5EF4-FFF2-40B4-BE49-F238E27FC236}">
                <a16:creationId xmlns:a16="http://schemas.microsoft.com/office/drawing/2014/main" id="{E6230CC7-E96B-4715-822F-470A61E17777}"/>
              </a:ext>
            </a:extLst>
          </p:cNvPr>
          <p:cNvGraphicFramePr>
            <a:graphicFrameLocks noGrp="1"/>
          </p:cNvGraphicFramePr>
          <p:nvPr>
            <p:extLst>
              <p:ext uri="{D42A27DB-BD31-4B8C-83A1-F6EECF244321}">
                <p14:modId xmlns:p14="http://schemas.microsoft.com/office/powerpoint/2010/main" val="2446000253"/>
              </p:ext>
            </p:extLst>
          </p:nvPr>
        </p:nvGraphicFramePr>
        <p:xfrm>
          <a:off x="228576" y="5425444"/>
          <a:ext cx="11734820" cy="756778"/>
        </p:xfrm>
        <a:graphic>
          <a:graphicData uri="http://schemas.openxmlformats.org/drawingml/2006/table">
            <a:tbl>
              <a:tblPr/>
              <a:tblGrid>
                <a:gridCol w="756926">
                  <a:extLst>
                    <a:ext uri="{9D8B030D-6E8A-4147-A177-3AD203B41FA5}">
                      <a16:colId xmlns:a16="http://schemas.microsoft.com/office/drawing/2014/main" val="3984656992"/>
                    </a:ext>
                  </a:extLst>
                </a:gridCol>
                <a:gridCol w="641533">
                  <a:extLst>
                    <a:ext uri="{9D8B030D-6E8A-4147-A177-3AD203B41FA5}">
                      <a16:colId xmlns:a16="http://schemas.microsoft.com/office/drawing/2014/main" val="3384339472"/>
                    </a:ext>
                  </a:extLst>
                </a:gridCol>
                <a:gridCol w="641533">
                  <a:extLst>
                    <a:ext uri="{9D8B030D-6E8A-4147-A177-3AD203B41FA5}">
                      <a16:colId xmlns:a16="http://schemas.microsoft.com/office/drawing/2014/main" val="912069014"/>
                    </a:ext>
                  </a:extLst>
                </a:gridCol>
                <a:gridCol w="641533">
                  <a:extLst>
                    <a:ext uri="{9D8B030D-6E8A-4147-A177-3AD203B41FA5}">
                      <a16:colId xmlns:a16="http://schemas.microsoft.com/office/drawing/2014/main" val="1345988627"/>
                    </a:ext>
                  </a:extLst>
                </a:gridCol>
                <a:gridCol w="641533">
                  <a:extLst>
                    <a:ext uri="{9D8B030D-6E8A-4147-A177-3AD203B41FA5}">
                      <a16:colId xmlns:a16="http://schemas.microsoft.com/office/drawing/2014/main" val="2159426135"/>
                    </a:ext>
                  </a:extLst>
                </a:gridCol>
                <a:gridCol w="641533">
                  <a:extLst>
                    <a:ext uri="{9D8B030D-6E8A-4147-A177-3AD203B41FA5}">
                      <a16:colId xmlns:a16="http://schemas.microsoft.com/office/drawing/2014/main" val="25247948"/>
                    </a:ext>
                  </a:extLst>
                </a:gridCol>
                <a:gridCol w="641533">
                  <a:extLst>
                    <a:ext uri="{9D8B030D-6E8A-4147-A177-3AD203B41FA5}">
                      <a16:colId xmlns:a16="http://schemas.microsoft.com/office/drawing/2014/main" val="754316789"/>
                    </a:ext>
                  </a:extLst>
                </a:gridCol>
                <a:gridCol w="641533">
                  <a:extLst>
                    <a:ext uri="{9D8B030D-6E8A-4147-A177-3AD203B41FA5}">
                      <a16:colId xmlns:a16="http://schemas.microsoft.com/office/drawing/2014/main" val="866562859"/>
                    </a:ext>
                  </a:extLst>
                </a:gridCol>
                <a:gridCol w="641533">
                  <a:extLst>
                    <a:ext uri="{9D8B030D-6E8A-4147-A177-3AD203B41FA5}">
                      <a16:colId xmlns:a16="http://schemas.microsoft.com/office/drawing/2014/main" val="1688070037"/>
                    </a:ext>
                  </a:extLst>
                </a:gridCol>
                <a:gridCol w="641533">
                  <a:extLst>
                    <a:ext uri="{9D8B030D-6E8A-4147-A177-3AD203B41FA5}">
                      <a16:colId xmlns:a16="http://schemas.microsoft.com/office/drawing/2014/main" val="2669681734"/>
                    </a:ext>
                  </a:extLst>
                </a:gridCol>
                <a:gridCol w="641533">
                  <a:extLst>
                    <a:ext uri="{9D8B030D-6E8A-4147-A177-3AD203B41FA5}">
                      <a16:colId xmlns:a16="http://schemas.microsoft.com/office/drawing/2014/main" val="1235573076"/>
                    </a:ext>
                  </a:extLst>
                </a:gridCol>
                <a:gridCol w="641533">
                  <a:extLst>
                    <a:ext uri="{9D8B030D-6E8A-4147-A177-3AD203B41FA5}">
                      <a16:colId xmlns:a16="http://schemas.microsoft.com/office/drawing/2014/main" val="2920356307"/>
                    </a:ext>
                  </a:extLst>
                </a:gridCol>
                <a:gridCol w="641533">
                  <a:extLst>
                    <a:ext uri="{9D8B030D-6E8A-4147-A177-3AD203B41FA5}">
                      <a16:colId xmlns:a16="http://schemas.microsoft.com/office/drawing/2014/main" val="3282384550"/>
                    </a:ext>
                  </a:extLst>
                </a:gridCol>
                <a:gridCol w="641533">
                  <a:extLst>
                    <a:ext uri="{9D8B030D-6E8A-4147-A177-3AD203B41FA5}">
                      <a16:colId xmlns:a16="http://schemas.microsoft.com/office/drawing/2014/main" val="60456373"/>
                    </a:ext>
                  </a:extLst>
                </a:gridCol>
                <a:gridCol w="641533">
                  <a:extLst>
                    <a:ext uri="{9D8B030D-6E8A-4147-A177-3AD203B41FA5}">
                      <a16:colId xmlns:a16="http://schemas.microsoft.com/office/drawing/2014/main" val="1436420650"/>
                    </a:ext>
                  </a:extLst>
                </a:gridCol>
                <a:gridCol w="1996432">
                  <a:extLst>
                    <a:ext uri="{9D8B030D-6E8A-4147-A177-3AD203B41FA5}">
                      <a16:colId xmlns:a16="http://schemas.microsoft.com/office/drawing/2014/main" val="3846938053"/>
                    </a:ext>
                  </a:extLst>
                </a:gridCol>
              </a:tblGrid>
              <a:tr h="378389">
                <a:tc>
                  <a:txBody>
                    <a:bodyPr/>
                    <a:lstStyle/>
                    <a:p>
                      <a:pPr algn="l" fontAlgn="b"/>
                      <a:r>
                        <a:rPr lang="en-US" sz="800" b="0" i="0" u="none" strike="noStrike" dirty="0">
                          <a:solidFill>
                            <a:srgbClr val="000000"/>
                          </a:solidFill>
                          <a:effectLst/>
                          <a:latin typeface="Franklin Gothic Book" panose="020B0503020102020204" pitchFamily="34" charset="0"/>
                        </a:rPr>
                        <a:t>Manufacturer </a:t>
                      </a:r>
                      <a:r>
                        <a:rPr lang="en-US" sz="800" b="0" i="0" u="none" strike="noStrike" dirty="0" err="1">
                          <a:solidFill>
                            <a:srgbClr val="000000"/>
                          </a:solidFill>
                          <a:effectLst/>
                          <a:latin typeface="Franklin Gothic Book" panose="020B0503020102020204" pitchFamily="34" charset="0"/>
                        </a:rPr>
                        <a:t>Chg</a:t>
                      </a:r>
                      <a:r>
                        <a:rPr lang="en-US" sz="800" b="0" i="0" u="none" strike="noStrike" dirty="0">
                          <a:solidFill>
                            <a:srgbClr val="000000"/>
                          </a:solidFill>
                          <a:effectLst/>
                          <a:latin typeface="Franklin Gothic Book" panose="020B0503020102020204" pitchFamily="34" charset="0"/>
                        </a:rPr>
                        <a:t>/2YA </a:t>
                      </a:r>
                      <a:r>
                        <a:rPr lang="en-US" sz="800" b="0" i="0" u="none" strike="noStrike" dirty="0" err="1">
                          <a:solidFill>
                            <a:srgbClr val="000000"/>
                          </a:solidFill>
                          <a:effectLst/>
                          <a:latin typeface="Franklin Gothic Book" panose="020B0503020102020204" pitchFamily="34" charset="0"/>
                        </a:rPr>
                        <a:t>chg</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000000"/>
                          </a:solidFill>
                          <a:effectLst/>
                          <a:latin typeface="Franklin Gothic Book" panose="020B0503020102020204" pitchFamily="34" charset="0"/>
                        </a:rPr>
                        <a:t>+1.4/</a:t>
                      </a:r>
                      <a:r>
                        <a:rPr lang="en-US" sz="800" b="0" i="0" u="none" strike="noStrike" dirty="0">
                          <a:solidFill>
                            <a:srgbClr val="FF0000"/>
                          </a:solidFill>
                          <a:effectLst/>
                          <a:latin typeface="Franklin Gothic Book" panose="020B0503020102020204" pitchFamily="34" charset="0"/>
                        </a:rPr>
                        <a:t>-3.4</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FF0000"/>
                          </a:solidFill>
                          <a:effectLst/>
                          <a:latin typeface="Franklin Gothic Book" panose="020B0503020102020204" pitchFamily="34" charset="0"/>
                        </a:rPr>
                        <a:t>-2.3</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000000"/>
                          </a:solidFill>
                          <a:effectLst/>
                          <a:latin typeface="Franklin Gothic Book" panose="020B0503020102020204" pitchFamily="34" charset="0"/>
                        </a:rPr>
                        <a:t>+4.5</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err="1">
                          <a:solidFill>
                            <a:srgbClr val="000000"/>
                          </a:solidFill>
                          <a:effectLst/>
                          <a:latin typeface="Franklin Gothic Book" panose="020B0503020102020204" pitchFamily="34" charset="0"/>
                        </a:rPr>
                        <a:t>etc</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noFill/>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rowSpan="2">
                  <a:txBody>
                    <a:bodyPr/>
                    <a:lstStyle/>
                    <a:p>
                      <a:pPr algn="ctr" fontAlgn="b"/>
                      <a:r>
                        <a:rPr lang="en-US" sz="800" b="0" i="0" u="none" strike="noStrike" dirty="0">
                          <a:solidFill>
                            <a:srgbClr val="000000"/>
                          </a:solidFill>
                          <a:effectLst/>
                          <a:latin typeface="Franklin Gothic Book" panose="020B0503020102020204" pitchFamily="34" charset="0"/>
                        </a:rPr>
                        <a:t>Mfr. Total:</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$_</a:t>
                      </a:r>
                      <a:r>
                        <a:rPr lang="en-US" sz="800" b="0" i="0" u="none" strike="noStrike" dirty="0" err="1">
                          <a:solidFill>
                            <a:srgbClr val="000000"/>
                          </a:solidFill>
                          <a:effectLst/>
                          <a:latin typeface="Franklin Gothic Book" panose="020B0503020102020204" pitchFamily="34" charset="0"/>
                        </a:rPr>
                        <a:t>catShare_M</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Universe Tot:</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$_</a:t>
                      </a:r>
                      <a:r>
                        <a:rPr lang="en-US" sz="800" b="0" i="0" u="none" strike="noStrike" dirty="0" err="1">
                          <a:solidFill>
                            <a:srgbClr val="000000"/>
                          </a:solidFill>
                          <a:effectLst/>
                          <a:latin typeface="Franklin Gothic Book" panose="020B0503020102020204" pitchFamily="34" charset="0"/>
                        </a:rPr>
                        <a:t>totShare_M</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extLst>
                  <a:ext uri="{0D108BD9-81ED-4DB2-BD59-A6C34878D82A}">
                    <a16:rowId xmlns:a16="http://schemas.microsoft.com/office/drawing/2014/main" val="2635803850"/>
                  </a:ext>
                </a:extLst>
              </a:tr>
              <a:tr h="378389">
                <a:tc>
                  <a:txBody>
                    <a:bodyPr/>
                    <a:lstStyle/>
                    <a:p>
                      <a:pPr algn="r" fontAlgn="b"/>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noFill/>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vMerge="1">
                  <a:txBody>
                    <a:bodyPr/>
                    <a:lstStyle/>
                    <a:p>
                      <a:pPr algn="l" fontAlgn="b"/>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0853615"/>
                  </a:ext>
                </a:extLst>
              </a:tr>
            </a:tbl>
          </a:graphicData>
        </a:graphic>
      </p:graphicFrame>
      <p:sp>
        <p:nvSpPr>
          <p:cNvPr id="4" name="Slide Number Placeholder 3">
            <a:extLst>
              <a:ext uri="{FF2B5EF4-FFF2-40B4-BE49-F238E27FC236}">
                <a16:creationId xmlns:a16="http://schemas.microsoft.com/office/drawing/2014/main" id="{220852E7-49B2-421C-ADDF-36CD37C2CDD5}"/>
              </a:ext>
            </a:extLst>
          </p:cNvPr>
          <p:cNvSpPr>
            <a:spLocks noGrp="1"/>
          </p:cNvSpPr>
          <p:nvPr>
            <p:ph type="sldNum" sz="quarter" idx="4"/>
          </p:nvPr>
        </p:nvSpPr>
        <p:spPr/>
        <p:txBody>
          <a:bodyPr/>
          <a:lstStyle/>
          <a:p>
            <a:fld id="{A26DCA39-FE7E-4B33-9419-C9BB65BD885E}" type="slidenum">
              <a:rPr lang="en-US" smtClean="0"/>
              <a:t>67</a:t>
            </a:fld>
            <a:endParaRPr lang="en-US"/>
          </a:p>
        </p:txBody>
      </p:sp>
    </p:spTree>
    <p:extLst>
      <p:ext uri="{BB962C8B-B14F-4D97-AF65-F5344CB8AC3E}">
        <p14:creationId xmlns:p14="http://schemas.microsoft.com/office/powerpoint/2010/main" val="2670936855"/>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159424"/>
            <a:ext cx="11534602" cy="5082344"/>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&lt;Competitive&gt; consumer</a:t>
            </a:r>
          </a:p>
        </p:txBody>
      </p:sp>
      <p:grpSp>
        <p:nvGrpSpPr>
          <p:cNvPr id="4" name="Group 3">
            <a:extLst>
              <a:ext uri="{FF2B5EF4-FFF2-40B4-BE49-F238E27FC236}">
                <a16:creationId xmlns:a16="http://schemas.microsoft.com/office/drawing/2014/main" id="{3B2AC7D6-475F-4990-93E6-D56575202BFB}"/>
              </a:ext>
            </a:extLst>
          </p:cNvPr>
          <p:cNvGrpSpPr/>
          <p:nvPr/>
        </p:nvGrpSpPr>
        <p:grpSpPr>
          <a:xfrm>
            <a:off x="346251" y="1196559"/>
            <a:ext cx="11663259" cy="482053"/>
            <a:chOff x="346251" y="1196559"/>
            <a:chExt cx="11663259" cy="482053"/>
          </a:xfrm>
        </p:grpSpPr>
        <p:pic>
          <p:nvPicPr>
            <p:cNvPr id="24" name="Picture 23" descr="A picture containing knife&#10;&#10;Description automatically generated">
              <a:extLst>
                <a:ext uri="{FF2B5EF4-FFF2-40B4-BE49-F238E27FC236}">
                  <a16:creationId xmlns:a16="http://schemas.microsoft.com/office/drawing/2014/main" id="{390D3CD8-842B-44D8-80C0-7250812F59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089" y="1196559"/>
              <a:ext cx="326697" cy="345860"/>
            </a:xfrm>
            <a:prstGeom prst="rect">
              <a:avLst/>
            </a:prstGeom>
          </p:spPr>
        </p:pic>
        <p:sp>
          <p:nvSpPr>
            <p:cNvPr id="26" name="Rectangle 25">
              <a:extLst>
                <a:ext uri="{FF2B5EF4-FFF2-40B4-BE49-F238E27FC236}">
                  <a16:creationId xmlns:a16="http://schemas.microsoft.com/office/drawing/2014/main" id="{EFCB6533-330C-47D4-9494-9F4689CF4199}"/>
                </a:ext>
              </a:extLst>
            </p:cNvPr>
            <p:cNvSpPr/>
            <p:nvPr/>
          </p:nvSpPr>
          <p:spPr>
            <a:xfrm>
              <a:off x="915695" y="1264832"/>
              <a:ext cx="4339885" cy="276999"/>
            </a:xfrm>
            <a:prstGeom prst="rect">
              <a:avLst/>
            </a:prstGeom>
          </p:spPr>
          <p:txBody>
            <a:bodyPr wrap="square">
              <a:spAutoFit/>
            </a:bodyPr>
            <a:lstStyle/>
            <a:p>
              <a:pPr fontAlgn="t"/>
              <a:r>
                <a:rPr lang="en-IN" sz="1200" b="1" dirty="0">
                  <a:latin typeface="Franklin Gothic Book" panose="020B0503020102020204" pitchFamily="34" charset="0"/>
                </a:rPr>
                <a:t>Competitive Occasions by Age Group </a:t>
              </a:r>
              <a:r>
                <a:rPr lang="en-IN" sz="1050" dirty="0">
                  <a:latin typeface="Franklin Gothic Book" panose="020B0503020102020204" pitchFamily="34" charset="0"/>
                </a:rPr>
                <a:t>(Annual Occasions Per Capita)</a:t>
              </a:r>
              <a:endParaRPr lang="en-IN" sz="1200" dirty="0">
                <a:latin typeface="Franklin Gothic Book" panose="020B0503020102020204" pitchFamily="34" charset="0"/>
              </a:endParaRPr>
            </a:p>
          </p:txBody>
        </p:sp>
        <p:pic>
          <p:nvPicPr>
            <p:cNvPr id="28" name="Picture 27">
              <a:extLst>
                <a:ext uri="{FF2B5EF4-FFF2-40B4-BE49-F238E27FC236}">
                  <a16:creationId xmlns:a16="http://schemas.microsoft.com/office/drawing/2014/main" id="{EA5B47A0-2C5F-454C-8DCA-7DADF85763AA}"/>
                </a:ext>
              </a:extLst>
            </p:cNvPr>
            <p:cNvPicPr/>
            <p:nvPr/>
          </p:nvPicPr>
          <p:blipFill>
            <a:blip r:embed="rId4">
              <a:extLst>
                <a:ext uri="{28A0092B-C50C-407E-A947-70E740481C1C}">
                  <a14:useLocalDpi xmlns:a14="http://schemas.microsoft.com/office/drawing/2010/main" val="0"/>
                </a:ext>
              </a:extLst>
            </a:blip>
            <a:stretch>
              <a:fillRect/>
            </a:stretch>
          </p:blipFill>
          <p:spPr>
            <a:xfrm>
              <a:off x="346251" y="1564312"/>
              <a:ext cx="11663259" cy="114300"/>
            </a:xfrm>
            <a:prstGeom prst="rect">
              <a:avLst/>
            </a:prstGeom>
          </p:spPr>
        </p:pic>
      </p:grpSp>
      <p:graphicFrame>
        <p:nvGraphicFramePr>
          <p:cNvPr id="30" name="Chart1">
            <a:extLst>
              <a:ext uri="{FF2B5EF4-FFF2-40B4-BE49-F238E27FC236}">
                <a16:creationId xmlns:a16="http://schemas.microsoft.com/office/drawing/2014/main" id="{234891FA-2D5E-456E-A9A0-1A09F82F7697}"/>
              </a:ext>
            </a:extLst>
          </p:cNvPr>
          <p:cNvGraphicFramePr>
            <a:graphicFrameLocks/>
          </p:cNvGraphicFramePr>
          <p:nvPr>
            <p:extLst>
              <p:ext uri="{D42A27DB-BD31-4B8C-83A1-F6EECF244321}">
                <p14:modId xmlns:p14="http://schemas.microsoft.com/office/powerpoint/2010/main" val="2713988949"/>
              </p:ext>
            </p:extLst>
          </p:nvPr>
        </p:nvGraphicFramePr>
        <p:xfrm>
          <a:off x="436249" y="1742665"/>
          <a:ext cx="11379835" cy="4383611"/>
        </p:xfrm>
        <a:graphic>
          <a:graphicData uri="http://schemas.openxmlformats.org/drawingml/2006/chart">
            <c:chart xmlns:c="http://schemas.openxmlformats.org/drawingml/2006/chart" xmlns:r="http://schemas.openxmlformats.org/officeDocument/2006/relationships" r:id="rId5"/>
          </a:graphicData>
        </a:graphic>
      </p:graphicFrame>
      <p:pic>
        <p:nvPicPr>
          <p:cNvPr id="35" name="Picture 34" descr="A close up of a logo&#10;&#10;Description automatically generated">
            <a:extLst>
              <a:ext uri="{FF2B5EF4-FFF2-40B4-BE49-F238E27FC236}">
                <a16:creationId xmlns:a16="http://schemas.microsoft.com/office/drawing/2014/main" id="{51BA6CD3-54A8-4973-B798-F20C926FF7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677" y="1187454"/>
            <a:ext cx="363065" cy="363065"/>
          </a:xfrm>
          <a:prstGeom prst="rect">
            <a:avLst/>
          </a:prstGeom>
        </p:spPr>
      </p:pic>
      <p:grpSp>
        <p:nvGrpSpPr>
          <p:cNvPr id="19" name="Group 18">
            <a:extLst>
              <a:ext uri="{FF2B5EF4-FFF2-40B4-BE49-F238E27FC236}">
                <a16:creationId xmlns:a16="http://schemas.microsoft.com/office/drawing/2014/main" id="{C85660DB-82B2-4AAA-9B23-EA479F948AB4}"/>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D7C152B2-80AC-4A13-834E-F1BA0D36AAD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1725E81F-BB74-47E2-8C06-1C589085E224}"/>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9B8644D3-F022-434B-858B-E77DC7EF72C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5EE789C0-6302-4293-8271-126136569370}"/>
              </a:ext>
            </a:extLst>
          </p:cNvPr>
          <p:cNvSpPr>
            <a:spLocks noGrp="1"/>
          </p:cNvSpPr>
          <p:nvPr>
            <p:ph type="sldNum" sz="quarter" idx="4"/>
          </p:nvPr>
        </p:nvSpPr>
        <p:spPr/>
        <p:txBody>
          <a:bodyPr/>
          <a:lstStyle/>
          <a:p>
            <a:fld id="{A26DCA39-FE7E-4B33-9419-C9BB65BD885E}" type="slidenum">
              <a:rPr lang="en-US" smtClean="0"/>
              <a:t>68</a:t>
            </a:fld>
            <a:endParaRPr lang="en-US"/>
          </a:p>
        </p:txBody>
      </p:sp>
    </p:spTree>
    <p:extLst>
      <p:ext uri="{BB962C8B-B14F-4D97-AF65-F5344CB8AC3E}">
        <p14:creationId xmlns:p14="http://schemas.microsoft.com/office/powerpoint/2010/main" val="1745699847"/>
      </p:ext>
    </p:extLst>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Table1">
            <a:extLst>
              <a:ext uri="{FF2B5EF4-FFF2-40B4-BE49-F238E27FC236}">
                <a16:creationId xmlns:a16="http://schemas.microsoft.com/office/drawing/2014/main" id="{4D22FB9A-35D3-47A2-848F-5D8EDC214CE4}"/>
              </a:ext>
            </a:extLst>
          </p:cNvPr>
          <p:cNvGraphicFramePr>
            <a:graphicFrameLocks noGrp="1"/>
          </p:cNvGraphicFramePr>
          <p:nvPr>
            <p:extLst>
              <p:ext uri="{D42A27DB-BD31-4B8C-83A1-F6EECF244321}">
                <p14:modId xmlns:p14="http://schemas.microsoft.com/office/powerpoint/2010/main" val="247214327"/>
              </p:ext>
            </p:extLst>
          </p:nvPr>
        </p:nvGraphicFramePr>
        <p:xfrm>
          <a:off x="377684" y="1853757"/>
          <a:ext cx="11555016" cy="4626421"/>
        </p:xfrm>
        <a:graphic>
          <a:graphicData uri="http://schemas.openxmlformats.org/drawingml/2006/table">
            <a:tbl>
              <a:tblPr firstRow="1" band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5921">
                <a:tc>
                  <a:txBody>
                    <a:bodyPr/>
                    <a:lstStyle/>
                    <a:p>
                      <a:pPr algn="ctr" fontAlgn="b"/>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78700">
                <a:tc>
                  <a:txBody>
                    <a:bodyPr/>
                    <a:lstStyle/>
                    <a:p>
                      <a:pPr algn="l" fontAlgn="ctr"/>
                      <a:r>
                        <a:rPr lang="en-US" sz="800" b="0" i="0" u="none" strike="noStrike" dirty="0">
                          <a:effectLst/>
                          <a:latin typeface="Franklin Gothic Book" panose="020B0503020102020204" pitchFamily="34" charset="0"/>
                        </a:rPr>
                        <a:t>Total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78700">
                <a:tc>
                  <a:txBody>
                    <a:bodyPr/>
                    <a:lstStyle/>
                    <a:p>
                      <a:pPr algn="l" fontAlgn="ctr"/>
                      <a:r>
                        <a:rPr lang="en-US" sz="800" b="0" i="0" u="none" strike="noStrike" dirty="0">
                          <a:effectLst/>
                          <a:latin typeface="Franklin Gothic Book" panose="020B0503020102020204" pitchFamily="34" charset="0"/>
                        </a:rPr>
                        <a:t>Early Morning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78700">
                <a:tc>
                  <a:txBody>
                    <a:bodyPr/>
                    <a:lstStyle/>
                    <a:p>
                      <a:pPr algn="l" fontAlgn="ctr"/>
                      <a:r>
                        <a:rPr lang="en-US" sz="800" b="0" i="0" u="none" strike="noStrike" dirty="0">
                          <a:effectLst/>
                          <a:latin typeface="Franklin Gothic Book" panose="020B0503020102020204" pitchFamily="34" charset="0"/>
                        </a:rPr>
                        <a:t>Breakfast for One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174324"/>
                  </a:ext>
                </a:extLst>
              </a:tr>
              <a:tr h="278700">
                <a:tc>
                  <a:txBody>
                    <a:bodyPr/>
                    <a:lstStyle/>
                    <a:p>
                      <a:pPr algn="l" fontAlgn="ctr"/>
                      <a:r>
                        <a:rPr lang="en-US" sz="800" b="0" i="0" u="none" strike="noStrike" dirty="0">
                          <a:effectLst/>
                          <a:latin typeface="Franklin Gothic Book" panose="020B0503020102020204" pitchFamily="34" charset="0"/>
                        </a:rPr>
                        <a:t>Family Breakfast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78700">
                <a:tc>
                  <a:txBody>
                    <a:bodyPr/>
                    <a:lstStyle/>
                    <a:p>
                      <a:pPr algn="l" fontAlgn="ctr"/>
                      <a:r>
                        <a:rPr lang="en-US" sz="800" b="0" i="0" u="none" strike="noStrike" dirty="0">
                          <a:effectLst/>
                          <a:latin typeface="Franklin Gothic Book" panose="020B0503020102020204" pitchFamily="34" charset="0"/>
                        </a:rPr>
                        <a:t>Breakfast Work/School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78700">
                <a:tc>
                  <a:txBody>
                    <a:bodyPr/>
                    <a:lstStyle/>
                    <a:p>
                      <a:pPr algn="l" fontAlgn="ctr"/>
                      <a:r>
                        <a:rPr lang="en-US" sz="800" b="0" i="0" u="none" strike="noStrike" dirty="0">
                          <a:effectLst/>
                          <a:latin typeface="Franklin Gothic Book" panose="020B0503020102020204" pitchFamily="34" charset="0"/>
                        </a:rPr>
                        <a:t>Mid Morning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78700">
                <a:tc>
                  <a:txBody>
                    <a:bodyPr/>
                    <a:lstStyle/>
                    <a:p>
                      <a:pPr algn="l" fontAlgn="ctr"/>
                      <a:r>
                        <a:rPr lang="en-US" sz="800" b="0" i="0" u="none" strike="noStrike" dirty="0">
                          <a:effectLst/>
                          <a:latin typeface="Franklin Gothic Book" panose="020B0503020102020204" pitchFamily="34" charset="0"/>
                        </a:rPr>
                        <a:t>Lunch</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78700">
                <a:tc>
                  <a:txBody>
                    <a:bodyPr/>
                    <a:lstStyle/>
                    <a:p>
                      <a:pPr algn="l" fontAlgn="ctr"/>
                      <a:r>
                        <a:rPr lang="en-US" sz="800" b="0" i="0" u="none" strike="noStrike" dirty="0">
                          <a:effectLst/>
                          <a:latin typeface="Franklin Gothic Book" panose="020B0503020102020204" pitchFamily="34" charset="0"/>
                        </a:rPr>
                        <a:t>Lunch Alternative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78700">
                <a:tc>
                  <a:txBody>
                    <a:bodyPr/>
                    <a:lstStyle/>
                    <a:p>
                      <a:pPr algn="l" fontAlgn="ctr"/>
                      <a:r>
                        <a:rPr lang="en-US" sz="800" b="0" i="0" u="none" strike="noStrike" dirty="0">
                          <a:effectLst/>
                          <a:latin typeface="Franklin Gothic Book" panose="020B0503020102020204" pitchFamily="34" charset="0"/>
                        </a:rPr>
                        <a:t>Afternoon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78700">
                <a:tc>
                  <a:txBody>
                    <a:bodyPr/>
                    <a:lstStyle/>
                    <a:p>
                      <a:pPr algn="l" fontAlgn="ctr"/>
                      <a:r>
                        <a:rPr lang="en-US" sz="800" b="0" i="0" u="none" strike="noStrike" dirty="0">
                          <a:effectLst/>
                          <a:latin typeface="Franklin Gothic Book" panose="020B0503020102020204" pitchFamily="34" charset="0"/>
                        </a:rPr>
                        <a:t>After Work/School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78700">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83948138"/>
                  </a:ext>
                </a:extLst>
              </a:tr>
              <a:tr h="278700">
                <a:tc>
                  <a:txBody>
                    <a:bodyPr/>
                    <a:lstStyle/>
                    <a:p>
                      <a:pPr algn="l" fontAlgn="ctr"/>
                      <a:r>
                        <a:rPr lang="en-US" sz="800" b="0" i="0" u="none" strike="noStrike" dirty="0">
                          <a:effectLst/>
                          <a:latin typeface="Franklin Gothic Book" panose="020B0503020102020204" pitchFamily="34" charset="0"/>
                        </a:rPr>
                        <a:t>Evening Me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78700">
                <a:tc>
                  <a:txBody>
                    <a:bodyPr/>
                    <a:lstStyle/>
                    <a:p>
                      <a:pPr algn="l" fontAlgn="ctr"/>
                      <a:r>
                        <a:rPr lang="en-US" sz="800" b="0" i="0" u="none" strike="noStrike" dirty="0">
                          <a:effectLst/>
                          <a:latin typeface="Franklin Gothic Book" panose="020B0503020102020204" pitchFamily="34" charset="0"/>
                        </a:rPr>
                        <a:t>Evening We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78700">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78700">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98864146"/>
                  </a:ext>
                </a:extLst>
              </a:tr>
            </a:tbl>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&lt;Competitive&gt; Growth/Decline</a:t>
            </a:r>
          </a:p>
        </p:txBody>
      </p:sp>
      <p:sp>
        <p:nvSpPr>
          <p:cNvPr id="31" name="Rectangle 30">
            <a:extLst>
              <a:ext uri="{FF2B5EF4-FFF2-40B4-BE49-F238E27FC236}">
                <a16:creationId xmlns:a16="http://schemas.microsoft.com/office/drawing/2014/main" id="{491471A9-A9B1-4788-BB5E-21B8C600E667}"/>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2" name="Group 31">
            <a:extLst>
              <a:ext uri="{FF2B5EF4-FFF2-40B4-BE49-F238E27FC236}">
                <a16:creationId xmlns:a16="http://schemas.microsoft.com/office/drawing/2014/main" id="{2C67FC95-3BE0-4761-886D-DC00F5C44EDF}"/>
              </a:ext>
            </a:extLst>
          </p:cNvPr>
          <p:cNvGrpSpPr/>
          <p:nvPr/>
        </p:nvGrpSpPr>
        <p:grpSpPr>
          <a:xfrm>
            <a:off x="3692976" y="6453235"/>
            <a:ext cx="6309360" cy="369332"/>
            <a:chOff x="3692976" y="6453235"/>
            <a:chExt cx="6309360" cy="369332"/>
          </a:xfrm>
        </p:grpSpPr>
        <p:sp>
          <p:nvSpPr>
            <p:cNvPr id="33" name="TextBox 32">
              <a:extLst>
                <a:ext uri="{FF2B5EF4-FFF2-40B4-BE49-F238E27FC236}">
                  <a16:creationId xmlns:a16="http://schemas.microsoft.com/office/drawing/2014/main" id="{736C4676-87D5-43AE-8245-742E7C23A039}"/>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4" name="Flowchart: Connector 33">
              <a:extLst>
                <a:ext uri="{FF2B5EF4-FFF2-40B4-BE49-F238E27FC236}">
                  <a16:creationId xmlns:a16="http://schemas.microsoft.com/office/drawing/2014/main" id="{ADB8DE60-2578-4A95-85B1-D369B1AF037A}"/>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Flowchart: Connector 34">
              <a:extLst>
                <a:ext uri="{FF2B5EF4-FFF2-40B4-BE49-F238E27FC236}">
                  <a16:creationId xmlns:a16="http://schemas.microsoft.com/office/drawing/2014/main" id="{40520FF0-E69F-4EEA-804C-235DC1C749F3}"/>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37" name="Chart 36">
            <a:extLst>
              <a:ext uri="{FF2B5EF4-FFF2-40B4-BE49-F238E27FC236}">
                <a16:creationId xmlns:a16="http://schemas.microsoft.com/office/drawing/2014/main" id="{580A22CE-FFEF-46C0-BB50-73BA58D7F55E}"/>
              </a:ext>
            </a:extLst>
          </p:cNvPr>
          <p:cNvGraphicFramePr/>
          <p:nvPr/>
        </p:nvGraphicFramePr>
        <p:xfrm>
          <a:off x="8160334" y="2411717"/>
          <a:ext cx="1741964" cy="4036967"/>
        </p:xfrm>
        <a:graphic>
          <a:graphicData uri="http://schemas.openxmlformats.org/drawingml/2006/chart">
            <c:chart xmlns:c="http://schemas.openxmlformats.org/drawingml/2006/chart" xmlns:r="http://schemas.openxmlformats.org/officeDocument/2006/relationships" r:id="rId4"/>
          </a:graphicData>
        </a:graphic>
      </p:graphicFrame>
      <p:pic>
        <p:nvPicPr>
          <p:cNvPr id="38" name="Picture 37">
            <a:extLst>
              <a:ext uri="{FF2B5EF4-FFF2-40B4-BE49-F238E27FC236}">
                <a16:creationId xmlns:a16="http://schemas.microsoft.com/office/drawing/2014/main" id="{0C8EF4EC-8717-4576-83AF-CD4A0FC89042}"/>
              </a:ext>
            </a:extLst>
          </p:cNvPr>
          <p:cNvPicPr/>
          <p:nvPr/>
        </p:nvPicPr>
        <p:blipFill>
          <a:blip r:embed="rId5">
            <a:extLst>
              <a:ext uri="{28A0092B-C50C-407E-A947-70E740481C1C}">
                <a14:useLocalDpi xmlns:a14="http://schemas.microsoft.com/office/drawing/2010/main"/>
              </a:ext>
            </a:extLst>
          </a:blip>
          <a:stretch>
            <a:fillRect/>
          </a:stretch>
        </p:blipFill>
        <p:spPr>
          <a:xfrm>
            <a:off x="0" y="2260356"/>
            <a:ext cx="12039600" cy="45719"/>
          </a:xfrm>
          <a:prstGeom prst="rect">
            <a:avLst/>
          </a:prstGeom>
        </p:spPr>
      </p:pic>
      <p:cxnSp>
        <p:nvCxnSpPr>
          <p:cNvPr id="39" name="Straight Connector 38">
            <a:extLst>
              <a:ext uri="{FF2B5EF4-FFF2-40B4-BE49-F238E27FC236}">
                <a16:creationId xmlns:a16="http://schemas.microsoft.com/office/drawing/2014/main" id="{9AAE16A7-22A8-40B4-9D0A-4E865D0CE037}"/>
              </a:ext>
            </a:extLst>
          </p:cNvPr>
          <p:cNvCxnSpPr/>
          <p:nvPr/>
        </p:nvCxnSpPr>
        <p:spPr>
          <a:xfrm>
            <a:off x="8931053" y="223347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DBB7D76D-5872-422E-9F8F-031AD5BFEE59}"/>
              </a:ext>
            </a:extLst>
          </p:cNvPr>
          <p:cNvCxnSpPr/>
          <p:nvPr/>
        </p:nvCxnSpPr>
        <p:spPr>
          <a:xfrm>
            <a:off x="10860785" y="224673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id="{B2DECBAD-7FA1-4011-A99D-8AB2BB8CA819}"/>
              </a:ext>
            </a:extLst>
          </p:cNvPr>
          <p:cNvGrpSpPr/>
          <p:nvPr/>
        </p:nvGrpSpPr>
        <p:grpSpPr>
          <a:xfrm>
            <a:off x="2482950" y="2260356"/>
            <a:ext cx="5096482" cy="0"/>
            <a:chOff x="2482950" y="2329903"/>
            <a:chExt cx="5096482" cy="0"/>
          </a:xfrm>
        </p:grpSpPr>
        <p:cxnSp>
          <p:nvCxnSpPr>
            <p:cNvPr id="42" name="Straight Connector 41">
              <a:extLst>
                <a:ext uri="{FF2B5EF4-FFF2-40B4-BE49-F238E27FC236}">
                  <a16:creationId xmlns:a16="http://schemas.microsoft.com/office/drawing/2014/main" id="{0577CB4B-51A8-4CDE-AE38-85FB94072B81}"/>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F0DABE1-EE05-4508-91A9-FADDDAD6D363}"/>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A39ED17-833C-4D4C-A775-7812DCB9B5B1}"/>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3271182-9269-4C97-8C86-0681DA7B4CC8}"/>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A61AE1F-252B-42F8-800F-EFD438327BB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aphicFrame>
        <p:nvGraphicFramePr>
          <p:cNvPr id="29" name="Chart1">
            <a:extLst>
              <a:ext uri="{FF2B5EF4-FFF2-40B4-BE49-F238E27FC236}">
                <a16:creationId xmlns:a16="http://schemas.microsoft.com/office/drawing/2014/main" id="{D1BD98FB-5A43-4B4F-B9C6-C34E4C99EADA}"/>
              </a:ext>
            </a:extLst>
          </p:cNvPr>
          <p:cNvGraphicFramePr/>
          <p:nvPr>
            <p:extLst>
              <p:ext uri="{D42A27DB-BD31-4B8C-83A1-F6EECF244321}">
                <p14:modId xmlns:p14="http://schemas.microsoft.com/office/powerpoint/2010/main" val="2155623037"/>
              </p:ext>
            </p:extLst>
          </p:nvPr>
        </p:nvGraphicFramePr>
        <p:xfrm>
          <a:off x="8160334" y="2343983"/>
          <a:ext cx="1741964" cy="403696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0" name="Chart2">
            <a:extLst>
              <a:ext uri="{FF2B5EF4-FFF2-40B4-BE49-F238E27FC236}">
                <a16:creationId xmlns:a16="http://schemas.microsoft.com/office/drawing/2014/main" id="{5E5BE68B-6CCA-4518-AF85-59FDDCD569EA}"/>
              </a:ext>
            </a:extLst>
          </p:cNvPr>
          <p:cNvGraphicFramePr/>
          <p:nvPr>
            <p:extLst>
              <p:ext uri="{D42A27DB-BD31-4B8C-83A1-F6EECF244321}">
                <p14:modId xmlns:p14="http://schemas.microsoft.com/office/powerpoint/2010/main" val="2459734253"/>
              </p:ext>
            </p:extLst>
          </p:nvPr>
        </p:nvGraphicFramePr>
        <p:xfrm>
          <a:off x="10090066" y="2329660"/>
          <a:ext cx="1741964" cy="4036967"/>
        </p:xfrm>
        <a:graphic>
          <a:graphicData uri="http://schemas.openxmlformats.org/drawingml/2006/chart">
            <c:chart xmlns:c="http://schemas.openxmlformats.org/drawingml/2006/chart" xmlns:r="http://schemas.openxmlformats.org/officeDocument/2006/relationships" r:id="rId7"/>
          </a:graphicData>
        </a:graphic>
      </p:graphicFrame>
      <p:sp>
        <p:nvSpPr>
          <p:cNvPr id="3" name="Slide Number Placeholder 2">
            <a:extLst>
              <a:ext uri="{FF2B5EF4-FFF2-40B4-BE49-F238E27FC236}">
                <a16:creationId xmlns:a16="http://schemas.microsoft.com/office/drawing/2014/main" id="{C8A4C130-D5E0-4195-A68D-8B730CD76A18}"/>
              </a:ext>
            </a:extLst>
          </p:cNvPr>
          <p:cNvSpPr>
            <a:spLocks noGrp="1"/>
          </p:cNvSpPr>
          <p:nvPr>
            <p:ph type="sldNum" sz="quarter" idx="4"/>
          </p:nvPr>
        </p:nvSpPr>
        <p:spPr/>
        <p:txBody>
          <a:bodyPr/>
          <a:lstStyle/>
          <a:p>
            <a:fld id="{A26DCA39-FE7E-4B33-9419-C9BB65BD885E}" type="slidenum">
              <a:rPr lang="en-US" smtClean="0"/>
              <a:t>69</a:t>
            </a:fld>
            <a:endParaRPr lang="en-US"/>
          </a:p>
        </p:txBody>
      </p:sp>
    </p:spTree>
    <p:extLst>
      <p:ext uri="{BB962C8B-B14F-4D97-AF65-F5344CB8AC3E}">
        <p14:creationId xmlns:p14="http://schemas.microsoft.com/office/powerpoint/2010/main" val="3374855660"/>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6719" y="365125"/>
            <a:ext cx="11089005" cy="549275"/>
          </a:xfrm>
        </p:spPr>
        <p:txBody>
          <a:bodyPr>
            <a:normAutofit fontScale="90000"/>
          </a:bodyPr>
          <a:lstStyle/>
          <a:p>
            <a:r>
              <a:rPr lang="en-US"/>
              <a:t>By understanding our strategic goals for the framework and applying the eating occasion definition, we developed a data-driven eating occasion framework. </a:t>
            </a:r>
          </a:p>
        </p:txBody>
      </p:sp>
      <p:pic>
        <p:nvPicPr>
          <p:cNvPr id="11" name="Picture 10"/>
          <p:cNvPicPr>
            <a:picLocks noChangeAspect="1"/>
          </p:cNvPicPr>
          <p:nvPr/>
        </p:nvPicPr>
        <p:blipFill>
          <a:blip r:embed="rId3">
            <a:extLst>
              <a:ext uri="{28A0092B-C50C-407E-A947-70E740481C1C}">
                <a14:useLocalDpi xmlns:a14="http://schemas.microsoft.com/office/drawing/2010/main"/>
              </a:ext>
            </a:extLst>
          </a:blip>
          <a:stretch>
            <a:fillRect/>
          </a:stretch>
        </p:blipFill>
        <p:spPr>
          <a:xfrm flipH="1">
            <a:off x="4939507" y="1554472"/>
            <a:ext cx="7250400" cy="4079998"/>
          </a:xfrm>
          <a:prstGeom prst="rect">
            <a:avLst/>
          </a:prstGeom>
        </p:spPr>
      </p:pic>
      <p:sp>
        <p:nvSpPr>
          <p:cNvPr id="9" name="Rectangle 20"/>
          <p:cNvSpPr/>
          <p:nvPr/>
        </p:nvSpPr>
        <p:spPr>
          <a:xfrm flipH="1">
            <a:off x="4842343" y="1374232"/>
            <a:ext cx="3927944" cy="4441656"/>
          </a:xfrm>
          <a:prstGeom prst="rect">
            <a:avLst/>
          </a:prstGeom>
          <a:gradFill flip="none" rotWithShape="1">
            <a:gsLst>
              <a:gs pos="0">
                <a:schemeClr val="bg1">
                  <a:alpha val="0"/>
                </a:schemeClr>
              </a:gs>
              <a:gs pos="10000">
                <a:schemeClr val="bg1">
                  <a:alpha val="50000"/>
                </a:schemeClr>
              </a:gs>
              <a:gs pos="60000">
                <a:srgbClr val="FFFFFF">
                  <a:alpha val="80000"/>
                </a:srgbClr>
              </a:gs>
              <a:gs pos="30000">
                <a:schemeClr val="bg1">
                  <a:alpha val="60000"/>
                </a:schemeClr>
              </a:gs>
              <a:gs pos="100000">
                <a:schemeClr val="bg1"/>
              </a:gs>
            </a:gsLst>
            <a:lin ang="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a:ea typeface="+mn-ea"/>
              <a:cs typeface="Arial"/>
            </a:endParaRPr>
          </a:p>
        </p:txBody>
      </p:sp>
      <p:sp>
        <p:nvSpPr>
          <p:cNvPr id="10" name="Title 1">
            <a:extLst>
              <a:ext uri="{FF2B5EF4-FFF2-40B4-BE49-F238E27FC236}">
                <a16:creationId xmlns:a16="http://schemas.microsoft.com/office/drawing/2014/main" id="{1B6A0072-6442-F24B-B9DE-2E043CBAC82C}"/>
              </a:ext>
            </a:extLst>
          </p:cNvPr>
          <p:cNvSpPr txBox="1"/>
          <p:nvPr/>
        </p:nvSpPr>
        <p:spPr>
          <a:xfrm>
            <a:off x="155448" y="2122862"/>
            <a:ext cx="5844210" cy="1247308"/>
          </a:xfrm>
          <a:prstGeom prst="rect">
            <a:avLst/>
          </a:prstGeom>
          <a:noFill/>
        </p:spPr>
        <p:txBody>
          <a:bodyPr vert="horz" wrap="square" lIns="457200" tIns="45720" rIns="45720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Franklin Gothic Medium" panose="020B0603020102020204" pitchFamily="34" charset="0"/>
                <a:ea typeface="+mj-ea"/>
                <a:cs typeface="Arial"/>
              </a:rPr>
              <a:t>Our data comes directly from</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Franklin Gothic Medium" panose="020B0603020102020204" pitchFamily="34" charset="0"/>
                <a:ea typeface="+mj-ea"/>
                <a:cs typeface="Arial"/>
              </a:rPr>
              <a:t>Consumers. </a:t>
            </a:r>
          </a:p>
          <a:p>
            <a:pPr marL="0" marR="0" lvl="0" indent="0" algn="l" defTabSz="914400" rtl="0" eaLnBrk="1" fontAlgn="auto"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Franklin Gothic Medium" panose="020B0603020102020204" pitchFamily="34" charset="0"/>
              <a:ea typeface="+mj-ea"/>
              <a:cs typeface="Arial"/>
            </a:endParaRP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Franklin Gothic Medium" panose="020B0603020102020204" pitchFamily="34" charset="0"/>
                <a:ea typeface="+mj-ea"/>
                <a:cs typeface="Arial"/>
              </a:rPr>
              <a:t>We captured well over</a:t>
            </a:r>
          </a:p>
        </p:txBody>
      </p:sp>
      <p:sp>
        <p:nvSpPr>
          <p:cNvPr id="12" name="Rectangle 11">
            <a:extLst>
              <a:ext uri="{FF2B5EF4-FFF2-40B4-BE49-F238E27FC236}">
                <a16:creationId xmlns:a16="http://schemas.microsoft.com/office/drawing/2014/main" id="{E731825C-E91E-0F4F-B82C-0D463DFA3B18}"/>
              </a:ext>
            </a:extLst>
          </p:cNvPr>
          <p:cNvSpPr/>
          <p:nvPr/>
        </p:nvSpPr>
        <p:spPr>
          <a:xfrm>
            <a:off x="574413" y="3875130"/>
            <a:ext cx="1813317" cy="400110"/>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Franklin Gothic Medium Cond"/>
                <a:ea typeface="+mn-ea"/>
                <a:cs typeface="Arial"/>
              </a:rPr>
              <a:t>eating occasions </a:t>
            </a:r>
            <a:endParaRPr kumimoji="0" lang="en-US" sz="2000" b="0" i="0" u="none" strike="noStrike" kern="1200" cap="none" spc="0" normalizeH="0" baseline="0" noProof="0">
              <a:ln>
                <a:noFill/>
              </a:ln>
              <a:solidFill>
                <a:prstClr val="black"/>
              </a:solidFill>
              <a:effectLst/>
              <a:uLnTx/>
              <a:uFillTx/>
              <a:latin typeface="Arial"/>
              <a:ea typeface="+mn-ea"/>
              <a:cs typeface="Arial"/>
            </a:endParaRPr>
          </a:p>
        </p:txBody>
      </p:sp>
      <p:sp>
        <p:nvSpPr>
          <p:cNvPr id="13" name="Rectangle 12">
            <a:extLst>
              <a:ext uri="{FF2B5EF4-FFF2-40B4-BE49-F238E27FC236}">
                <a16:creationId xmlns:a16="http://schemas.microsoft.com/office/drawing/2014/main" id="{F8DA010B-6925-2F44-B8E7-A9EAE679E65C}"/>
              </a:ext>
            </a:extLst>
          </p:cNvPr>
          <p:cNvSpPr/>
          <p:nvPr/>
        </p:nvSpPr>
        <p:spPr>
          <a:xfrm>
            <a:off x="2822303" y="3881811"/>
            <a:ext cx="2552302" cy="400110"/>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Franklin Gothic Medium Cond"/>
                <a:ea typeface="+mn-ea"/>
                <a:cs typeface="Arial"/>
              </a:rPr>
              <a:t>consumers in     countries</a:t>
            </a:r>
            <a:endParaRPr kumimoji="0" lang="en-US" sz="2000" b="0" i="0" u="none" strike="noStrike" kern="1200" cap="none" spc="0" normalizeH="0" baseline="0" noProof="0">
              <a:ln>
                <a:noFill/>
              </a:ln>
              <a:solidFill>
                <a:prstClr val="black"/>
              </a:solidFill>
              <a:effectLst/>
              <a:uLnTx/>
              <a:uFillTx/>
              <a:latin typeface="Arial"/>
              <a:ea typeface="+mn-ea"/>
              <a:cs typeface="Arial"/>
            </a:endParaRPr>
          </a:p>
        </p:txBody>
      </p:sp>
      <p:sp>
        <p:nvSpPr>
          <p:cNvPr id="14" name="Title 1">
            <a:extLst>
              <a:ext uri="{FF2B5EF4-FFF2-40B4-BE49-F238E27FC236}">
                <a16:creationId xmlns:a16="http://schemas.microsoft.com/office/drawing/2014/main" id="{43447197-E16E-2549-A86E-FE4512CD8185}"/>
              </a:ext>
            </a:extLst>
          </p:cNvPr>
          <p:cNvSpPr txBox="1"/>
          <p:nvPr/>
        </p:nvSpPr>
        <p:spPr>
          <a:xfrm>
            <a:off x="155448" y="4343007"/>
            <a:ext cx="5239911" cy="864754"/>
          </a:xfrm>
          <a:prstGeom prst="rect">
            <a:avLst/>
          </a:prstGeom>
          <a:noFill/>
        </p:spPr>
        <p:txBody>
          <a:bodyPr vert="horz" wrap="square" lIns="457200" tIns="45720" rIns="45720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during the first quarter of 2019. This foundational data was captured via a diary where consumers provided information about all eating and drinking occasions over a 24-hour period.</a:t>
            </a:r>
          </a:p>
        </p:txBody>
      </p:sp>
      <p:sp>
        <p:nvSpPr>
          <p:cNvPr id="15" name="Title 1">
            <a:extLst>
              <a:ext uri="{FF2B5EF4-FFF2-40B4-BE49-F238E27FC236}">
                <a16:creationId xmlns:a16="http://schemas.microsoft.com/office/drawing/2014/main" id="{1B6A0072-6442-F24B-B9DE-2E043CBAC82C}"/>
              </a:ext>
            </a:extLst>
          </p:cNvPr>
          <p:cNvSpPr txBox="1"/>
          <p:nvPr/>
        </p:nvSpPr>
        <p:spPr>
          <a:xfrm>
            <a:off x="2350343" y="3930062"/>
            <a:ext cx="658368" cy="367225"/>
          </a:xfrm>
          <a:prstGeom prst="rect">
            <a:avLst/>
          </a:prstGeom>
          <a:noFill/>
        </p:spPr>
        <p:txBody>
          <a:bodyPr vert="horz" wrap="square" lIns="0" tIns="45720" rIns="0" bIns="45720" rtlCol="0" anchor="t">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Franklin Gothic Medium Cond"/>
                <a:ea typeface="+mj-ea"/>
                <a:cs typeface="Arial"/>
              </a:rPr>
              <a:t>from</a:t>
            </a:r>
          </a:p>
        </p:txBody>
      </p:sp>
      <p:sp>
        <p:nvSpPr>
          <p:cNvPr id="4" name="TextBox 3">
            <a:extLst>
              <a:ext uri="{FF2B5EF4-FFF2-40B4-BE49-F238E27FC236}">
                <a16:creationId xmlns:a16="http://schemas.microsoft.com/office/drawing/2014/main" id="{17D4066A-1985-4B4B-B6B0-BACB466270A4}"/>
              </a:ext>
            </a:extLst>
          </p:cNvPr>
          <p:cNvSpPr txBox="1"/>
          <p:nvPr/>
        </p:nvSpPr>
        <p:spPr>
          <a:xfrm>
            <a:off x="584087" y="3398598"/>
            <a:ext cx="1542410" cy="1077218"/>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rgbClr val="DC2347"/>
                </a:solidFill>
                <a:effectLst/>
                <a:uLnTx/>
                <a:uFillTx/>
                <a:latin typeface="Franklin Gothic Medium Cond"/>
                <a:ea typeface="+mn-ea"/>
                <a:cs typeface="Arial"/>
              </a:rPr>
              <a:t>200,000</a:t>
            </a:r>
          </a:p>
          <a:p>
            <a:pPr marL="0" marR="0" lvl="0" indent="0" algn="l" defTabSz="914400" rtl="0" eaLnBrk="1" fontAlgn="auto" latinLnBrk="0" hangingPunct="1">
              <a:lnSpc>
                <a:spcPct val="100000"/>
              </a:lnSpc>
              <a:spcBef>
                <a:spcPct val="0"/>
              </a:spcBef>
              <a:spcAft>
                <a:spcPct val="0"/>
              </a:spcAft>
              <a:buClrTx/>
              <a:buSzTx/>
              <a:buFontTx/>
              <a:buNone/>
              <a:tabLst/>
              <a:defRPr/>
            </a:pPr>
            <a:endParaRPr kumimoji="0" lang="en-IN" sz="3200" b="0" i="0" u="none" strike="noStrike" kern="1200" cap="none" spc="0" normalizeH="0" baseline="0" noProof="0">
              <a:ln>
                <a:noFill/>
              </a:ln>
              <a:solidFill>
                <a:prstClr val="black"/>
              </a:solidFill>
              <a:effectLst/>
              <a:uLnTx/>
              <a:uFillTx/>
              <a:latin typeface="Arial"/>
              <a:ea typeface="+mn-ea"/>
              <a:cs typeface="Arial"/>
            </a:endParaRPr>
          </a:p>
        </p:txBody>
      </p:sp>
      <p:sp>
        <p:nvSpPr>
          <p:cNvPr id="5" name="TextBox 4">
            <a:extLst>
              <a:ext uri="{FF2B5EF4-FFF2-40B4-BE49-F238E27FC236}">
                <a16:creationId xmlns:a16="http://schemas.microsoft.com/office/drawing/2014/main" id="{C1231C16-BC4A-42E3-81C2-7DC1EC5FFC13}"/>
              </a:ext>
            </a:extLst>
          </p:cNvPr>
          <p:cNvSpPr txBox="1"/>
          <p:nvPr/>
        </p:nvSpPr>
        <p:spPr>
          <a:xfrm>
            <a:off x="2836818" y="3397507"/>
            <a:ext cx="1332416" cy="1077218"/>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rgbClr val="DC2347"/>
                </a:solidFill>
                <a:effectLst/>
                <a:uLnTx/>
                <a:uFillTx/>
                <a:latin typeface="Franklin Gothic Medium Cond"/>
                <a:ea typeface="+mn-ea"/>
                <a:cs typeface="Arial"/>
              </a:rPr>
              <a:t>40,000</a:t>
            </a:r>
          </a:p>
          <a:p>
            <a:pPr marL="0" marR="0" lvl="0" indent="0" algn="l" defTabSz="914400" rtl="0" eaLnBrk="1" fontAlgn="auto" latinLnBrk="0" hangingPunct="1">
              <a:lnSpc>
                <a:spcPct val="100000"/>
              </a:lnSpc>
              <a:spcBef>
                <a:spcPct val="0"/>
              </a:spcBef>
              <a:spcAft>
                <a:spcPct val="0"/>
              </a:spcAft>
              <a:buClrTx/>
              <a:buSzTx/>
              <a:buFontTx/>
              <a:buNone/>
              <a:tabLst/>
              <a:defRPr/>
            </a:pPr>
            <a:endParaRPr kumimoji="0" lang="en-IN" sz="3200" b="0" i="0" u="none" strike="noStrike" kern="1200" cap="none" spc="0" normalizeH="0" baseline="0" noProof="0">
              <a:ln>
                <a:noFill/>
              </a:ln>
              <a:solidFill>
                <a:prstClr val="black"/>
              </a:solidFill>
              <a:effectLst/>
              <a:uLnTx/>
              <a:uFillTx/>
              <a:latin typeface="Arial"/>
              <a:ea typeface="+mn-ea"/>
              <a:cs typeface="Arial"/>
            </a:endParaRPr>
          </a:p>
        </p:txBody>
      </p:sp>
      <p:sp>
        <p:nvSpPr>
          <p:cNvPr id="6" name="TextBox 5">
            <a:extLst>
              <a:ext uri="{FF2B5EF4-FFF2-40B4-BE49-F238E27FC236}">
                <a16:creationId xmlns:a16="http://schemas.microsoft.com/office/drawing/2014/main" id="{E8E35596-2B89-40F8-A23E-CCD5836ED0E5}"/>
              </a:ext>
            </a:extLst>
          </p:cNvPr>
          <p:cNvSpPr txBox="1"/>
          <p:nvPr/>
        </p:nvSpPr>
        <p:spPr>
          <a:xfrm>
            <a:off x="4074071" y="3888784"/>
            <a:ext cx="35939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Franklin Gothic Medium Cond"/>
                <a:ea typeface="+mn-ea"/>
                <a:cs typeface="Arial"/>
              </a:rPr>
              <a:t> </a:t>
            </a:r>
            <a:r>
              <a:rPr kumimoji="0" lang="en-US" sz="2000" b="0" i="0" u="none" strike="noStrike" kern="1200" cap="none" spc="0" normalizeH="0" baseline="0" noProof="0">
                <a:ln>
                  <a:noFill/>
                </a:ln>
                <a:solidFill>
                  <a:prstClr val="black"/>
                </a:solidFill>
                <a:effectLst/>
                <a:uLnTx/>
                <a:uFillTx/>
                <a:latin typeface="Franklin Gothic Medium Cond"/>
                <a:ea typeface="+mn-ea"/>
                <a:cs typeface="Arial"/>
              </a:rPr>
              <a:t>6</a:t>
            </a:r>
            <a:endParaRPr kumimoji="0" lang="en-IN" sz="2000" b="0" i="0" u="none" strike="noStrike" kern="1200" cap="none" spc="0" normalizeH="0" baseline="0" noProof="0">
              <a:ln>
                <a:noFill/>
              </a:ln>
              <a:solidFill>
                <a:prstClr val="black"/>
              </a:solidFill>
              <a:effectLst/>
              <a:uLnTx/>
              <a:uFillTx/>
              <a:latin typeface="Arial"/>
              <a:ea typeface="+mn-ea"/>
              <a:cs typeface="Arial"/>
            </a:endParaRPr>
          </a:p>
        </p:txBody>
      </p:sp>
      <p:sp>
        <p:nvSpPr>
          <p:cNvPr id="7" name="Slide Number Placeholder 6">
            <a:extLst>
              <a:ext uri="{FF2B5EF4-FFF2-40B4-BE49-F238E27FC236}">
                <a16:creationId xmlns:a16="http://schemas.microsoft.com/office/drawing/2014/main" id="{5D7E7259-0081-4332-A310-D6CA926B39EF}"/>
              </a:ext>
            </a:extLst>
          </p:cNvPr>
          <p:cNvSpPr>
            <a:spLocks noGrp="1"/>
          </p:cNvSpPr>
          <p:nvPr>
            <p:ph type="sldNum" sz="quarter" idx="4"/>
          </p:nvPr>
        </p:nvSpPr>
        <p:spPr/>
        <p:txBody>
          <a:bodyPr/>
          <a:lstStyle/>
          <a:p>
            <a:fld id="{A26DCA39-FE7E-4B33-9419-C9BB65BD885E}" type="slidenum">
              <a:rPr lang="en-US" smtClean="0"/>
              <a:t>7</a:t>
            </a:fld>
            <a:endParaRPr lang="en-US"/>
          </a:p>
        </p:txBody>
      </p:sp>
    </p:spTree>
    <p:extLst>
      <p:ext uri="{BB962C8B-B14F-4D97-AF65-F5344CB8AC3E}">
        <p14:creationId xmlns:p14="http://schemas.microsoft.com/office/powerpoint/2010/main" val="556879735"/>
      </p:ext>
    </p:extLst>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a:t>&lt;Competitive&gt; </a:t>
            </a:r>
            <a:r>
              <a:rPr lang="en-US" dirty="0"/>
              <a:t>by Occasion</a:t>
            </a:r>
          </a:p>
          <a:p>
            <a:pPr lvl="0">
              <a:spcAft>
                <a:spcPct val="0"/>
              </a:spcAft>
              <a:defRPr/>
            </a:pPr>
            <a:r>
              <a:rPr lang="en-IN" sz="1600" dirty="0"/>
              <a:t>(OVERALL occasion change, who's driving change and Channel Driver)</a:t>
            </a:r>
          </a:p>
        </p:txBody>
      </p:sp>
      <p:sp>
        <p:nvSpPr>
          <p:cNvPr id="74" name="Rectangle 73">
            <a:extLst>
              <a:ext uri="{FF2B5EF4-FFF2-40B4-BE49-F238E27FC236}">
                <a16:creationId xmlns:a16="http://schemas.microsoft.com/office/drawing/2014/main" id="{1D4BC46E-ECFD-4E93-990F-F53D17EAF46D}"/>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78" name="Table1">
            <a:extLst>
              <a:ext uri="{FF2B5EF4-FFF2-40B4-BE49-F238E27FC236}">
                <a16:creationId xmlns:a16="http://schemas.microsoft.com/office/drawing/2014/main" id="{D3AACB67-4D48-4985-A8F5-8A157E416F66}"/>
              </a:ext>
            </a:extLst>
          </p:cNvPr>
          <p:cNvGraphicFramePr>
            <a:graphicFrameLocks noGrp="1"/>
          </p:cNvGraphicFramePr>
          <p:nvPr>
            <p:extLst>
              <p:ext uri="{D42A27DB-BD31-4B8C-83A1-F6EECF244321}">
                <p14:modId xmlns:p14="http://schemas.microsoft.com/office/powerpoint/2010/main" val="886089139"/>
              </p:ext>
            </p:extLst>
          </p:nvPr>
        </p:nvGraphicFramePr>
        <p:xfrm>
          <a:off x="416247" y="1935672"/>
          <a:ext cx="11592240" cy="4491164"/>
        </p:xfrm>
        <a:graphic>
          <a:graphicData uri="http://schemas.openxmlformats.org/drawingml/2006/table">
            <a:tbl>
              <a:tblPr firstRow="1" bandRow="1">
                <a:tableStyleId>{9D7B26C5-4107-4FEC-AEDC-1716B250A1EF}</a:tableStyleId>
              </a:tblPr>
              <a:tblGrid>
                <a:gridCol w="835037">
                  <a:extLst>
                    <a:ext uri="{9D8B030D-6E8A-4147-A177-3AD203B41FA5}">
                      <a16:colId xmlns:a16="http://schemas.microsoft.com/office/drawing/2014/main" val="4076324199"/>
                    </a:ext>
                  </a:extLst>
                </a:gridCol>
                <a:gridCol w="613993">
                  <a:extLst>
                    <a:ext uri="{9D8B030D-6E8A-4147-A177-3AD203B41FA5}">
                      <a16:colId xmlns:a16="http://schemas.microsoft.com/office/drawing/2014/main" val="3447748990"/>
                    </a:ext>
                  </a:extLst>
                </a:gridCol>
                <a:gridCol w="724515">
                  <a:extLst>
                    <a:ext uri="{9D8B030D-6E8A-4147-A177-3AD203B41FA5}">
                      <a16:colId xmlns:a16="http://schemas.microsoft.com/office/drawing/2014/main" val="2795493340"/>
                    </a:ext>
                  </a:extLst>
                </a:gridCol>
                <a:gridCol w="724515">
                  <a:extLst>
                    <a:ext uri="{9D8B030D-6E8A-4147-A177-3AD203B41FA5}">
                      <a16:colId xmlns:a16="http://schemas.microsoft.com/office/drawing/2014/main" val="3154036636"/>
                    </a:ext>
                  </a:extLst>
                </a:gridCol>
                <a:gridCol w="724515">
                  <a:extLst>
                    <a:ext uri="{9D8B030D-6E8A-4147-A177-3AD203B41FA5}">
                      <a16:colId xmlns:a16="http://schemas.microsoft.com/office/drawing/2014/main" val="3857182859"/>
                    </a:ext>
                  </a:extLst>
                </a:gridCol>
                <a:gridCol w="724515">
                  <a:extLst>
                    <a:ext uri="{9D8B030D-6E8A-4147-A177-3AD203B41FA5}">
                      <a16:colId xmlns:a16="http://schemas.microsoft.com/office/drawing/2014/main" val="148815539"/>
                    </a:ext>
                  </a:extLst>
                </a:gridCol>
                <a:gridCol w="724515">
                  <a:extLst>
                    <a:ext uri="{9D8B030D-6E8A-4147-A177-3AD203B41FA5}">
                      <a16:colId xmlns:a16="http://schemas.microsoft.com/office/drawing/2014/main" val="888160949"/>
                    </a:ext>
                  </a:extLst>
                </a:gridCol>
                <a:gridCol w="724515">
                  <a:extLst>
                    <a:ext uri="{9D8B030D-6E8A-4147-A177-3AD203B41FA5}">
                      <a16:colId xmlns:a16="http://schemas.microsoft.com/office/drawing/2014/main" val="506333412"/>
                    </a:ext>
                  </a:extLst>
                </a:gridCol>
                <a:gridCol w="724515">
                  <a:extLst>
                    <a:ext uri="{9D8B030D-6E8A-4147-A177-3AD203B41FA5}">
                      <a16:colId xmlns:a16="http://schemas.microsoft.com/office/drawing/2014/main" val="1155276217"/>
                    </a:ext>
                  </a:extLst>
                </a:gridCol>
                <a:gridCol w="724515">
                  <a:extLst>
                    <a:ext uri="{9D8B030D-6E8A-4147-A177-3AD203B41FA5}">
                      <a16:colId xmlns:a16="http://schemas.microsoft.com/office/drawing/2014/main" val="2337777857"/>
                    </a:ext>
                  </a:extLst>
                </a:gridCol>
                <a:gridCol w="724515">
                  <a:extLst>
                    <a:ext uri="{9D8B030D-6E8A-4147-A177-3AD203B41FA5}">
                      <a16:colId xmlns:a16="http://schemas.microsoft.com/office/drawing/2014/main" val="3496291335"/>
                    </a:ext>
                  </a:extLst>
                </a:gridCol>
                <a:gridCol w="724515">
                  <a:extLst>
                    <a:ext uri="{9D8B030D-6E8A-4147-A177-3AD203B41FA5}">
                      <a16:colId xmlns:a16="http://schemas.microsoft.com/office/drawing/2014/main" val="1446530676"/>
                    </a:ext>
                  </a:extLst>
                </a:gridCol>
                <a:gridCol w="724515">
                  <a:extLst>
                    <a:ext uri="{9D8B030D-6E8A-4147-A177-3AD203B41FA5}">
                      <a16:colId xmlns:a16="http://schemas.microsoft.com/office/drawing/2014/main" val="1816550095"/>
                    </a:ext>
                  </a:extLst>
                </a:gridCol>
                <a:gridCol w="724515">
                  <a:extLst>
                    <a:ext uri="{9D8B030D-6E8A-4147-A177-3AD203B41FA5}">
                      <a16:colId xmlns:a16="http://schemas.microsoft.com/office/drawing/2014/main" val="2924678775"/>
                    </a:ext>
                  </a:extLst>
                </a:gridCol>
                <a:gridCol w="724515">
                  <a:extLst>
                    <a:ext uri="{9D8B030D-6E8A-4147-A177-3AD203B41FA5}">
                      <a16:colId xmlns:a16="http://schemas.microsoft.com/office/drawing/2014/main" val="1555317484"/>
                    </a:ext>
                  </a:extLst>
                </a:gridCol>
                <a:gridCol w="724515">
                  <a:extLst>
                    <a:ext uri="{9D8B030D-6E8A-4147-A177-3AD203B41FA5}">
                      <a16:colId xmlns:a16="http://schemas.microsoft.com/office/drawing/2014/main" val="3479355505"/>
                    </a:ext>
                  </a:extLst>
                </a:gridCol>
              </a:tblGrid>
              <a:tr h="337405">
                <a:tc>
                  <a:txBody>
                    <a:bodyPr/>
                    <a:lstStyle/>
                    <a:p>
                      <a:pPr algn="ctr"/>
                      <a:r>
                        <a:rPr lang="en-US" sz="1000" b="0" dirty="0">
                          <a:latin typeface="+mj-lt"/>
                        </a:rPr>
                        <a:t>AOPC</a:t>
                      </a:r>
                    </a:p>
                    <a:p>
                      <a:pPr algn="ctr"/>
                      <a:r>
                        <a:rPr lang="en-US" sz="1000" b="0" dirty="0">
                          <a:latin typeface="+mj-lt"/>
                        </a:rPr>
                        <a:t> </a:t>
                      </a:r>
                      <a:r>
                        <a:rPr lang="en-US" sz="1000" b="0" dirty="0" err="1">
                          <a:latin typeface="+mj-lt"/>
                        </a:rPr>
                        <a:t>Chg</a:t>
                      </a:r>
                      <a:r>
                        <a:rPr lang="en-US" sz="1000" b="0" dirty="0">
                          <a:latin typeface="+mj-lt"/>
                        </a:rPr>
                        <a:t> YA /2 YA</a:t>
                      </a: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a:effectLst/>
                          <a:latin typeface="+mj-lt"/>
                        </a:rPr>
                        <a:t>Total</a:t>
                      </a:r>
                      <a:endParaRPr lang="en-US" sz="1000" b="0" dirty="0">
                        <a:effectLst/>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dirty="0">
                          <a:latin typeface="Franklin Gothic Medium" panose="020B0603020102020204" pitchFamily="34" charset="0"/>
                        </a:rPr>
                        <a:t>Early </a:t>
                      </a:r>
                      <a:br>
                        <a:rPr lang="en-US" sz="800" b="0" dirty="0">
                          <a:latin typeface="Franklin Gothic Medium" panose="020B0603020102020204" pitchFamily="34" charset="0"/>
                        </a:rPr>
                      </a:br>
                      <a:r>
                        <a:rPr lang="en-US" sz="800" b="0" dirty="0">
                          <a:latin typeface="Franklin Gothic Medium" panose="020B0603020102020204" pitchFamily="34" charset="0"/>
                        </a:rPr>
                        <a:t>Morning </a:t>
                      </a:r>
                      <a:br>
                        <a:rPr lang="en-US" sz="800" b="0" dirty="0">
                          <a:latin typeface="Franklin Gothic Medium" panose="020B0603020102020204" pitchFamily="34" charset="0"/>
                        </a:rPr>
                      </a:br>
                      <a:r>
                        <a:rPr lang="en-US" sz="8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281171">
                <a:tc>
                  <a:txBody>
                    <a:bodyPr/>
                    <a:lstStyle/>
                    <a:p>
                      <a:r>
                        <a:rPr lang="en-US" sz="900" dirty="0">
                          <a:latin typeface="Franklin Gothic Book" panose="020B0503020102020204" pitchFamily="34" charset="0"/>
                        </a:rPr>
                        <a:t>Kids + Teens</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234962">
                <a:tc>
                  <a:txBody>
                    <a:bodyPr/>
                    <a:lstStyle/>
                    <a:p>
                      <a:pPr lvl="0">
                        <a:buNone/>
                      </a:pPr>
                      <a:r>
                        <a:rPr lang="en-US" sz="900" b="0" i="0" u="none" strike="noStrike" noProof="0" dirty="0">
                          <a:latin typeface="Franklin Gothic Book" panose="020B0503020102020204" pitchFamily="34" charset="0"/>
                        </a:rPr>
                        <a:t>Adults</a:t>
                      </a:r>
                      <a:endParaRPr lang="en-US" sz="900" dirty="0">
                        <a:latin typeface="Franklin Gothic Book" panose="020B0503020102020204" pitchFamily="34" charset="0"/>
                      </a:endParaRP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234962">
                <a:tc>
                  <a:txBody>
                    <a:bodyPr/>
                    <a:lstStyle/>
                    <a:p>
                      <a:r>
                        <a:rPr lang="en-US" sz="900" dirty="0">
                          <a:latin typeface="Franklin Gothic Book" panose="020B0503020102020204" pitchFamily="34" charset="0"/>
                        </a:rPr>
                        <a:t>Low</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234962">
                <a:tc>
                  <a:txBody>
                    <a:bodyPr/>
                    <a:lstStyle/>
                    <a:p>
                      <a:r>
                        <a:rPr lang="en-US" sz="900" dirty="0">
                          <a:latin typeface="Franklin Gothic Book" panose="020B0503020102020204" pitchFamily="34" charset="0"/>
                        </a:rPr>
                        <a:t>Mid</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r h="234962">
                <a:tc>
                  <a:txBody>
                    <a:bodyPr/>
                    <a:lstStyle/>
                    <a:p>
                      <a:r>
                        <a:rPr lang="en-US" sz="900" dirty="0">
                          <a:latin typeface="Franklin Gothic Book" panose="020B0503020102020204" pitchFamily="34" charset="0"/>
                        </a:rPr>
                        <a:t>High</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4121815513"/>
                  </a:ext>
                </a:extLst>
              </a:tr>
              <a:tr h="234962">
                <a:tc>
                  <a:txBody>
                    <a:bodyPr/>
                    <a:lstStyle/>
                    <a:p>
                      <a:r>
                        <a:rPr lang="en-US" sz="900" dirty="0">
                          <a:latin typeface="Franklin Gothic Book" panose="020B0503020102020204" pitchFamily="34" charset="0"/>
                        </a:rPr>
                        <a:t>AA</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869407161"/>
                  </a:ext>
                </a:extLst>
              </a:tr>
              <a:tr h="234962">
                <a:tc>
                  <a:txBody>
                    <a:bodyPr/>
                    <a:lstStyle/>
                    <a:p>
                      <a:r>
                        <a:rPr lang="en-US" sz="900" dirty="0">
                          <a:latin typeface="Franklin Gothic Book" panose="020B0503020102020204" pitchFamily="34" charset="0"/>
                        </a:rPr>
                        <a:t>Hispanic</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566234650"/>
                  </a:ext>
                </a:extLst>
              </a:tr>
              <a:tr h="281171">
                <a:tc>
                  <a:txBody>
                    <a:bodyPr/>
                    <a:lstStyle/>
                    <a:p>
                      <a:r>
                        <a:rPr lang="en-US" sz="900" dirty="0">
                          <a:latin typeface="Franklin Gothic Book" panose="020B0503020102020204" pitchFamily="34" charset="0"/>
                        </a:rPr>
                        <a:t>Consumed: At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678776383"/>
                  </a:ext>
                </a:extLst>
              </a:tr>
              <a:tr h="318620">
                <a:tc>
                  <a:txBody>
                    <a:bodyPr/>
                    <a:lstStyle/>
                    <a:p>
                      <a:r>
                        <a:rPr lang="en-US" sz="900" dirty="0">
                          <a:latin typeface="Franklin Gothic Book" panose="020B0503020102020204" pitchFamily="34" charset="0"/>
                        </a:rPr>
                        <a:t>Consumed: Away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2728653091"/>
                  </a:ext>
                </a:extLst>
              </a:tr>
              <a:tr h="234962">
                <a:tc gridSpan="16">
                  <a:txBody>
                    <a:bodyPr/>
                    <a:lstStyle/>
                    <a:p>
                      <a:r>
                        <a:rPr lang="en-US" sz="900" b="1" dirty="0">
                          <a:latin typeface="Franklin Gothic Book" panose="020B0503020102020204" pitchFamily="34" charset="0"/>
                        </a:rPr>
                        <a:t>Share of Item</a:t>
                      </a:r>
                    </a:p>
                  </a:txBody>
                  <a:tcPr marL="45720" marR="0" marT="0" marB="0" anchor="ctr">
                    <a:lnL w="6350" cap="flat" cmpd="sng" algn="ctr">
                      <a:no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chemeClr val="bg1">
                        <a:lumMod val="85000"/>
                      </a:schemeClr>
                    </a:solidFill>
                  </a:tcPr>
                </a:tc>
                <a:tc hMerge="1">
                  <a:txBody>
                    <a:bodyPr/>
                    <a:lstStyle/>
                    <a:p>
                      <a:endParaRPr lang="en-US"/>
                    </a:p>
                  </a:txBody>
                  <a:tcPr>
                    <a:lnL w="3175" cap="flat" cmpd="sng" algn="ctr">
                      <a:noFill/>
                      <a:prstDash val="sysDot"/>
                      <a:round/>
                      <a:headEnd type="none" w="med" len="med"/>
                      <a:tailEnd type="none" w="med" len="med"/>
                    </a:lnL>
                    <a:lnT w="3175" cap="flat" cmpd="sng" algn="ctr">
                      <a:solidFill>
                        <a:srgbClr val="BFBFBF"/>
                      </a:solidFill>
                      <a:prstDash val="sysDot"/>
                      <a:round/>
                      <a:headEnd type="none" w="med" len="med"/>
                      <a:tailEnd type="none" w="med" len="med"/>
                    </a:lnT>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597821066"/>
                  </a:ext>
                </a:extLst>
              </a:tr>
              <a:tr h="281171">
                <a:tc>
                  <a:txBody>
                    <a:bodyPr/>
                    <a:lstStyle/>
                    <a:p>
                      <a:r>
                        <a:rPr lang="en-US" sz="900" dirty="0">
                          <a:latin typeface="Franklin Gothic Book" panose="020B0503020102020204" pitchFamily="34" charset="0"/>
                        </a:rPr>
                        <a:t>Purchased: Retail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711142108"/>
                  </a:ext>
                </a:extLst>
              </a:tr>
              <a:tr h="281171">
                <a:tc>
                  <a:txBody>
                    <a:bodyPr/>
                    <a:lstStyle/>
                    <a:p>
                      <a:r>
                        <a:rPr lang="en-US" sz="900" dirty="0">
                          <a:latin typeface="Franklin Gothic Book" panose="020B0503020102020204" pitchFamily="34" charset="0"/>
                        </a:rPr>
                        <a:t>Purchased: AFH</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721214179"/>
                  </a:ext>
                </a:extLst>
              </a:tr>
              <a:tr h="281171">
                <a:tc>
                  <a:txBody>
                    <a:bodyPr/>
                    <a:lstStyle/>
                    <a:p>
                      <a:r>
                        <a:rPr lang="en-US" sz="900" dirty="0">
                          <a:latin typeface="Franklin Gothic Book" panose="020B0503020102020204" pitchFamily="34" charset="0"/>
                        </a:rPr>
                        <a:t>Purchased: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803430410"/>
                  </a:ext>
                </a:extLst>
              </a:tr>
              <a:tr h="421756">
                <a:tc>
                  <a:txBody>
                    <a:bodyPr/>
                    <a:lstStyle/>
                    <a:p>
                      <a:r>
                        <a:rPr lang="en-US" sz="900" dirty="0">
                          <a:latin typeface="Franklin Gothic Book" panose="020B0503020102020204" pitchFamily="34" charset="0"/>
                        </a:rPr>
                        <a:t>Purchased : Non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646486354"/>
                  </a:ext>
                </a:extLst>
              </a:tr>
              <a:tr h="281171">
                <a:tc>
                  <a:txBody>
                    <a:bodyPr/>
                    <a:lstStyle/>
                    <a:p>
                      <a:r>
                        <a:rPr lang="en-US" sz="900" dirty="0">
                          <a:latin typeface="Franklin Gothic Book" panose="020B0503020102020204" pitchFamily="34" charset="0"/>
                        </a:rPr>
                        <a:t>Purchased: Convenience</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90499830"/>
                  </a:ext>
                </a:extLst>
              </a:tr>
            </a:tbl>
          </a:graphicData>
        </a:graphic>
      </p:graphicFrame>
      <p:pic>
        <p:nvPicPr>
          <p:cNvPr id="81" name="Picture 80">
            <a:extLst>
              <a:ext uri="{FF2B5EF4-FFF2-40B4-BE49-F238E27FC236}">
                <a16:creationId xmlns:a16="http://schemas.microsoft.com/office/drawing/2014/main" id="{88F2DA15-18F1-4A58-91AC-DAB597E52C72}"/>
              </a:ext>
            </a:extLst>
          </p:cNvPr>
          <p:cNvPicPr/>
          <p:nvPr/>
        </p:nvPicPr>
        <p:blipFill>
          <a:blip r:embed="rId4">
            <a:extLst>
              <a:ext uri="{28A0092B-C50C-407E-A947-70E740481C1C}">
                <a14:useLocalDpi xmlns:a14="http://schemas.microsoft.com/office/drawing/2010/main"/>
              </a:ext>
            </a:extLst>
          </a:blip>
          <a:stretch>
            <a:fillRect/>
          </a:stretch>
        </p:blipFill>
        <p:spPr>
          <a:xfrm>
            <a:off x="0" y="2305276"/>
            <a:ext cx="12039600" cy="45719"/>
          </a:xfrm>
          <a:prstGeom prst="rect">
            <a:avLst/>
          </a:prstGeom>
        </p:spPr>
      </p:pic>
      <p:grpSp>
        <p:nvGrpSpPr>
          <p:cNvPr id="82" name="Group 81">
            <a:extLst>
              <a:ext uri="{FF2B5EF4-FFF2-40B4-BE49-F238E27FC236}">
                <a16:creationId xmlns:a16="http://schemas.microsoft.com/office/drawing/2014/main" id="{07DF5039-6695-4A12-A459-7B5124BB569C}"/>
              </a:ext>
            </a:extLst>
          </p:cNvPr>
          <p:cNvGrpSpPr/>
          <p:nvPr/>
        </p:nvGrpSpPr>
        <p:grpSpPr>
          <a:xfrm>
            <a:off x="1432767" y="2305276"/>
            <a:ext cx="10381546" cy="0"/>
            <a:chOff x="1348114" y="2340744"/>
            <a:chExt cx="10381546" cy="0"/>
          </a:xfrm>
        </p:grpSpPr>
        <p:cxnSp>
          <p:nvCxnSpPr>
            <p:cNvPr id="83" name="Straight Connector 82">
              <a:extLst>
                <a:ext uri="{FF2B5EF4-FFF2-40B4-BE49-F238E27FC236}">
                  <a16:creationId xmlns:a16="http://schemas.microsoft.com/office/drawing/2014/main" id="{3D836CD9-35F6-4629-B0BC-263A0724ADAC}"/>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F6C2D16-BFB4-4F78-8A60-783180491265}"/>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48F2495B-C51F-4B7C-8597-71FBEF379347}"/>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3092388A-5E6B-4971-89E8-11DF6A37283F}"/>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76950C04-823C-4440-B3F1-0D2FDE0B7DBF}"/>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709B6845-FFED-4D9E-90C9-811BB2403D5D}"/>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67C96544-3499-4BC0-B55C-92CF3E44B841}"/>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E6BA0094-F38F-45CA-AEFE-A7D99F3E6CDE}"/>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BA37E14C-34EB-46A7-8BBF-27B44157C75C}"/>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ADA23C61-81AD-4320-B4D2-779CC1FD7E41}"/>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ADDA01C2-4D52-4E72-80E8-38ECF7907941}"/>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75664399-040D-481A-A1E0-5048E1581AB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027CBEA1-2D68-47BC-A7BF-0F4F9391D1EB}"/>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577DCEAC-BA72-45E9-A55A-232CBFF63A17}"/>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D60901B6-82F3-40DC-8AD3-9A621CB82CB7}"/>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nvGrpSpPr>
          <p:cNvPr id="99" name="Group 98">
            <a:extLst>
              <a:ext uri="{FF2B5EF4-FFF2-40B4-BE49-F238E27FC236}">
                <a16:creationId xmlns:a16="http://schemas.microsoft.com/office/drawing/2014/main" id="{26713B4B-3D53-4DB1-99C1-E37B4CF0AE8A}"/>
              </a:ext>
            </a:extLst>
          </p:cNvPr>
          <p:cNvGrpSpPr/>
          <p:nvPr/>
        </p:nvGrpSpPr>
        <p:grpSpPr>
          <a:xfrm>
            <a:off x="3692976" y="6453235"/>
            <a:ext cx="6309360" cy="369332"/>
            <a:chOff x="3692976" y="6453235"/>
            <a:chExt cx="6309360" cy="369332"/>
          </a:xfrm>
        </p:grpSpPr>
        <p:sp>
          <p:nvSpPr>
            <p:cNvPr id="100" name="TextBox 99">
              <a:extLst>
                <a:ext uri="{FF2B5EF4-FFF2-40B4-BE49-F238E27FC236}">
                  <a16:creationId xmlns:a16="http://schemas.microsoft.com/office/drawing/2014/main" id="{4488C64C-ED2C-49F0-9C48-3712B5F189C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101" name="Flowchart: Connector 100">
              <a:extLst>
                <a:ext uri="{FF2B5EF4-FFF2-40B4-BE49-F238E27FC236}">
                  <a16:creationId xmlns:a16="http://schemas.microsoft.com/office/drawing/2014/main" id="{297EF5C6-43B4-4058-8C59-572BC67E3DE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2" name="Flowchart: Connector 101">
              <a:extLst>
                <a:ext uri="{FF2B5EF4-FFF2-40B4-BE49-F238E27FC236}">
                  <a16:creationId xmlns:a16="http://schemas.microsoft.com/office/drawing/2014/main" id="{41E42172-098C-4B64-A5E8-92D1A5E9C432}"/>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7D824FB5-4BF1-4820-AA63-3332E5733574}"/>
              </a:ext>
            </a:extLst>
          </p:cNvPr>
          <p:cNvSpPr>
            <a:spLocks noGrp="1"/>
          </p:cNvSpPr>
          <p:nvPr>
            <p:ph type="sldNum" sz="quarter" idx="4"/>
          </p:nvPr>
        </p:nvSpPr>
        <p:spPr/>
        <p:txBody>
          <a:bodyPr/>
          <a:lstStyle/>
          <a:p>
            <a:fld id="{A26DCA39-FE7E-4B33-9419-C9BB65BD885E}" type="slidenum">
              <a:rPr lang="en-US" smtClean="0"/>
              <a:t>70</a:t>
            </a:fld>
            <a:endParaRPr lang="en-US"/>
          </a:p>
        </p:txBody>
      </p:sp>
    </p:spTree>
    <p:extLst>
      <p:ext uri="{BB962C8B-B14F-4D97-AF65-F5344CB8AC3E}">
        <p14:creationId xmlns:p14="http://schemas.microsoft.com/office/powerpoint/2010/main" val="334860050"/>
      </p:ext>
    </p:extLst>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19" name="Title 64">
            <a:extLst>
              <a:ext uri="{FF2B5EF4-FFF2-40B4-BE49-F238E27FC236}">
                <a16:creationId xmlns:a16="http://schemas.microsoft.com/office/drawing/2014/main" id="{7616C0D0-8FEE-4F17-9EC2-727D80662041}"/>
              </a:ext>
            </a:extLst>
          </p:cNvPr>
          <p:cNvSpPr txBox="1"/>
          <p:nvPr/>
        </p:nvSpPr>
        <p:spPr>
          <a:xfrm>
            <a:off x="281482" y="483746"/>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Competitive map</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(What are our COMPETITOR Strength, Where did they grow Last Year?)</a:t>
            </a:r>
          </a:p>
          <a:p>
            <a:pPr lvl="0">
              <a:spcAft>
                <a:spcPct val="0"/>
              </a:spcAft>
              <a:defRPr/>
            </a:pPr>
            <a:endParaRPr lang="en-US" dirty="0"/>
          </a:p>
        </p:txBody>
      </p:sp>
      <p:sp>
        <p:nvSpPr>
          <p:cNvPr id="17" name="Rectangle 16">
            <a:extLst>
              <a:ext uri="{FF2B5EF4-FFF2-40B4-BE49-F238E27FC236}">
                <a16:creationId xmlns:a16="http://schemas.microsoft.com/office/drawing/2014/main" id="{1B25DE2D-CC0B-471D-9C21-806038B8D089}"/>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04DB6A2-8FF1-48B5-A484-E357AD74B8F9}"/>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20" name="Picture 19">
            <a:extLst>
              <a:ext uri="{FF2B5EF4-FFF2-40B4-BE49-F238E27FC236}">
                <a16:creationId xmlns:a16="http://schemas.microsoft.com/office/drawing/2014/main" id="{199266E8-4964-48EA-9719-88F5ED91373A}"/>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21" name="Rectangle 20">
            <a:extLst>
              <a:ext uri="{FF2B5EF4-FFF2-40B4-BE49-F238E27FC236}">
                <a16:creationId xmlns:a16="http://schemas.microsoft.com/office/drawing/2014/main" id="{C046E272-C362-48C8-9ADE-C5A193B27C7E}"/>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22" name="Table1">
            <a:extLst>
              <a:ext uri="{FF2B5EF4-FFF2-40B4-BE49-F238E27FC236}">
                <a16:creationId xmlns:a16="http://schemas.microsoft.com/office/drawing/2014/main" id="{7E4D24F9-B059-4BDF-8F3A-2A1FACEF7DCF}"/>
              </a:ext>
            </a:extLst>
          </p:cNvPr>
          <p:cNvGraphicFramePr>
            <a:graphicFrameLocks/>
          </p:cNvGraphicFramePr>
          <p:nvPr>
            <p:extLst>
              <p:ext uri="{D42A27DB-BD31-4B8C-83A1-F6EECF244321}">
                <p14:modId xmlns:p14="http://schemas.microsoft.com/office/powerpoint/2010/main" val="1044791001"/>
              </p:ext>
            </p:extLst>
          </p:nvPr>
        </p:nvGraphicFramePr>
        <p:xfrm>
          <a:off x="228603" y="2161850"/>
          <a:ext cx="11734813" cy="3263594"/>
        </p:xfrm>
        <a:graphic>
          <a:graphicData uri="http://schemas.openxmlformats.org/drawingml/2006/table">
            <a:tbl>
              <a:tblPr/>
              <a:tblGrid>
                <a:gridCol w="746757">
                  <a:extLst>
                    <a:ext uri="{9D8B030D-6E8A-4147-A177-3AD203B41FA5}">
                      <a16:colId xmlns:a16="http://schemas.microsoft.com/office/drawing/2014/main" val="3489286050"/>
                    </a:ext>
                  </a:extLst>
                </a:gridCol>
                <a:gridCol w="641509">
                  <a:extLst>
                    <a:ext uri="{9D8B030D-6E8A-4147-A177-3AD203B41FA5}">
                      <a16:colId xmlns:a16="http://schemas.microsoft.com/office/drawing/2014/main" val="4274401841"/>
                    </a:ext>
                  </a:extLst>
                </a:gridCol>
                <a:gridCol w="641509">
                  <a:extLst>
                    <a:ext uri="{9D8B030D-6E8A-4147-A177-3AD203B41FA5}">
                      <a16:colId xmlns:a16="http://schemas.microsoft.com/office/drawing/2014/main" val="3533185103"/>
                    </a:ext>
                  </a:extLst>
                </a:gridCol>
                <a:gridCol w="641509">
                  <a:extLst>
                    <a:ext uri="{9D8B030D-6E8A-4147-A177-3AD203B41FA5}">
                      <a16:colId xmlns:a16="http://schemas.microsoft.com/office/drawing/2014/main" val="1504225908"/>
                    </a:ext>
                  </a:extLst>
                </a:gridCol>
                <a:gridCol w="641509">
                  <a:extLst>
                    <a:ext uri="{9D8B030D-6E8A-4147-A177-3AD203B41FA5}">
                      <a16:colId xmlns:a16="http://schemas.microsoft.com/office/drawing/2014/main" val="1875542209"/>
                    </a:ext>
                  </a:extLst>
                </a:gridCol>
                <a:gridCol w="641509">
                  <a:extLst>
                    <a:ext uri="{9D8B030D-6E8A-4147-A177-3AD203B41FA5}">
                      <a16:colId xmlns:a16="http://schemas.microsoft.com/office/drawing/2014/main" val="3114971819"/>
                    </a:ext>
                  </a:extLst>
                </a:gridCol>
                <a:gridCol w="641509">
                  <a:extLst>
                    <a:ext uri="{9D8B030D-6E8A-4147-A177-3AD203B41FA5}">
                      <a16:colId xmlns:a16="http://schemas.microsoft.com/office/drawing/2014/main" val="1397450062"/>
                    </a:ext>
                  </a:extLst>
                </a:gridCol>
                <a:gridCol w="641509">
                  <a:extLst>
                    <a:ext uri="{9D8B030D-6E8A-4147-A177-3AD203B41FA5}">
                      <a16:colId xmlns:a16="http://schemas.microsoft.com/office/drawing/2014/main" val="1986466452"/>
                    </a:ext>
                  </a:extLst>
                </a:gridCol>
                <a:gridCol w="641509">
                  <a:extLst>
                    <a:ext uri="{9D8B030D-6E8A-4147-A177-3AD203B41FA5}">
                      <a16:colId xmlns:a16="http://schemas.microsoft.com/office/drawing/2014/main" val="3271604951"/>
                    </a:ext>
                  </a:extLst>
                </a:gridCol>
                <a:gridCol w="641509">
                  <a:extLst>
                    <a:ext uri="{9D8B030D-6E8A-4147-A177-3AD203B41FA5}">
                      <a16:colId xmlns:a16="http://schemas.microsoft.com/office/drawing/2014/main" val="1731002627"/>
                    </a:ext>
                  </a:extLst>
                </a:gridCol>
                <a:gridCol w="641509">
                  <a:extLst>
                    <a:ext uri="{9D8B030D-6E8A-4147-A177-3AD203B41FA5}">
                      <a16:colId xmlns:a16="http://schemas.microsoft.com/office/drawing/2014/main" val="1177329377"/>
                    </a:ext>
                  </a:extLst>
                </a:gridCol>
                <a:gridCol w="641509">
                  <a:extLst>
                    <a:ext uri="{9D8B030D-6E8A-4147-A177-3AD203B41FA5}">
                      <a16:colId xmlns:a16="http://schemas.microsoft.com/office/drawing/2014/main" val="1173960167"/>
                    </a:ext>
                  </a:extLst>
                </a:gridCol>
                <a:gridCol w="641509">
                  <a:extLst>
                    <a:ext uri="{9D8B030D-6E8A-4147-A177-3AD203B41FA5}">
                      <a16:colId xmlns:a16="http://schemas.microsoft.com/office/drawing/2014/main" val="958212973"/>
                    </a:ext>
                  </a:extLst>
                </a:gridCol>
                <a:gridCol w="641509">
                  <a:extLst>
                    <a:ext uri="{9D8B030D-6E8A-4147-A177-3AD203B41FA5}">
                      <a16:colId xmlns:a16="http://schemas.microsoft.com/office/drawing/2014/main" val="706615941"/>
                    </a:ext>
                  </a:extLst>
                </a:gridCol>
                <a:gridCol w="641509">
                  <a:extLst>
                    <a:ext uri="{9D8B030D-6E8A-4147-A177-3AD203B41FA5}">
                      <a16:colId xmlns:a16="http://schemas.microsoft.com/office/drawing/2014/main" val="4180317953"/>
                    </a:ext>
                  </a:extLst>
                </a:gridCol>
                <a:gridCol w="641509">
                  <a:extLst>
                    <a:ext uri="{9D8B030D-6E8A-4147-A177-3AD203B41FA5}">
                      <a16:colId xmlns:a16="http://schemas.microsoft.com/office/drawing/2014/main" val="1523669778"/>
                    </a:ext>
                  </a:extLst>
                </a:gridCol>
                <a:gridCol w="641509">
                  <a:extLst>
                    <a:ext uri="{9D8B030D-6E8A-4147-A177-3AD203B41FA5}">
                      <a16:colId xmlns:a16="http://schemas.microsoft.com/office/drawing/2014/main" val="813701817"/>
                    </a:ext>
                  </a:extLst>
                </a:gridCol>
                <a:gridCol w="723912">
                  <a:extLst>
                    <a:ext uri="{9D8B030D-6E8A-4147-A177-3AD203B41FA5}">
                      <a16:colId xmlns:a16="http://schemas.microsoft.com/office/drawing/2014/main" val="560429623"/>
                    </a:ext>
                  </a:extLst>
                </a:gridCol>
              </a:tblGrid>
              <a:tr h="804074">
                <a:tc>
                  <a:txBody>
                    <a:bodyPr/>
                    <a:lstStyle/>
                    <a:p>
                      <a:pPr algn="ctr" fontAlgn="ctr"/>
                      <a:r>
                        <a:rPr lang="en-US" sz="1000" b="0" i="0" u="none" strike="noStrike" dirty="0">
                          <a:solidFill>
                            <a:srgbClr val="000000"/>
                          </a:solidFill>
                          <a:effectLst/>
                          <a:latin typeface="Franklin Gothic Medium" panose="020B0603020102020204" pitchFamily="34" charset="0"/>
                        </a:rPr>
                        <a:t>Mfr. Total Share</a:t>
                      </a:r>
                    </a:p>
                    <a:p>
                      <a:pPr algn="ctr" fontAlgn="ctr"/>
                      <a:r>
                        <a:rPr lang="en-US" sz="1000" b="0" i="0" u="none" strike="noStrike" dirty="0">
                          <a:solidFill>
                            <a:srgbClr val="000000"/>
                          </a:solidFill>
                          <a:effectLst/>
                          <a:latin typeface="Franklin Gothic Medium" panose="020B0603020102020204" pitchFamily="34" charset="0"/>
                        </a:rPr>
                        <a:t>_share_%</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Early Morning Bite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Breakfast For One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Family Breakfast</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Breakfast @ Work / School</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Mid Morning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Lunch</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Lunch Alternative</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Afternoon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After Work / School Bite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Dinner</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Dinner Alternative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Evening </a:t>
                      </a:r>
                    </a:p>
                    <a:p>
                      <a:pPr algn="ctr" fontAlgn="ctr"/>
                      <a:r>
                        <a:rPr lang="en-US" sz="1000" b="0" i="0" u="none" strike="noStrike" dirty="0">
                          <a:solidFill>
                            <a:srgbClr val="000000"/>
                          </a:solidFill>
                          <a:effectLst/>
                          <a:latin typeface="Franklin Gothic Medium" panose="020B0603020102020204" pitchFamily="34" charset="0"/>
                        </a:rPr>
                        <a:t>Me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Evening </a:t>
                      </a:r>
                    </a:p>
                    <a:p>
                      <a:pPr algn="ctr" fontAlgn="ctr"/>
                      <a:r>
                        <a:rPr lang="en-US" sz="1000" b="0" i="0" u="none" strike="noStrike" dirty="0">
                          <a:solidFill>
                            <a:srgbClr val="000000"/>
                          </a:solidFill>
                          <a:effectLst/>
                          <a:latin typeface="Franklin Gothic Medium" panose="020B0603020102020204" pitchFamily="34" charset="0"/>
                        </a:rPr>
                        <a:t>We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Bedtime / Late Night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Total Distribution</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Category Distribution</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Franklin Gothic Medium" panose="020B0603020102020204" pitchFamily="34" charset="0"/>
                        </a:rPr>
                        <a:t>Manufacture Distribution</a:t>
                      </a:r>
                    </a:p>
                    <a:p>
                      <a:pPr algn="ctr" fontAlgn="ct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extLst>
                  <a:ext uri="{0D108BD9-81ED-4DB2-BD59-A6C34878D82A}">
                    <a16:rowId xmlns:a16="http://schemas.microsoft.com/office/drawing/2014/main" val="1036242282"/>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Z 4-12</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23.0%;</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30.0%;</a:t>
                      </a:r>
                    </a:p>
                    <a:p>
                      <a:pPr algn="ctr" fontAlgn="ctr"/>
                      <a:r>
                        <a:rPr lang="en-US" sz="900" b="0" i="0" u="none" strike="noStrike" dirty="0">
                          <a:solidFill>
                            <a:srgbClr val="000000"/>
                          </a:solidFill>
                          <a:effectLst/>
                          <a:latin typeface="Franklin Gothic Book" panose="020B0503020102020204" pitchFamily="34" charset="0"/>
                        </a:rPr>
                        <a:t>$1.1M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30.5%;</a:t>
                      </a:r>
                    </a:p>
                    <a:p>
                      <a:pPr algn="ctr" fontAlgn="ctr"/>
                      <a:r>
                        <a:rPr lang="en-US" sz="900" b="0" i="0" u="none" strike="noStrike" dirty="0">
                          <a:solidFill>
                            <a:srgbClr val="000000"/>
                          </a:solidFill>
                          <a:effectLst/>
                          <a:latin typeface="Franklin Gothic Book" panose="020B0503020102020204" pitchFamily="34" charset="0"/>
                        </a:rPr>
                        <a:t>$11.5M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25.2%;</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29.0%;</a:t>
                      </a:r>
                    </a:p>
                    <a:p>
                      <a:pPr algn="ctr" fontAlgn="ctr"/>
                      <a:r>
                        <a:rPr lang="en-US" sz="900" b="0" i="0" u="none" strike="noStrike" dirty="0">
                          <a:solidFill>
                            <a:srgbClr val="000000"/>
                          </a:solidFill>
                          <a:effectLst/>
                          <a:latin typeface="Franklin Gothic Book" panose="020B0503020102020204" pitchFamily="34" charset="0"/>
                        </a:rPr>
                        <a:t>$1.0M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34.8%;</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12.7%;</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20.0%;</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18.6%;</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9.5%;</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23.1%;</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38.0%;</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18.6%;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17.4%;</a:t>
                      </a:r>
                    </a:p>
                    <a:p>
                      <a:pPr algn="ctr" fontAlgn="ctr"/>
                      <a:r>
                        <a:rPr lang="en-US" sz="900" b="0" i="0" u="none" strike="noStrike" dirty="0">
                          <a:solidFill>
                            <a:schemeClr val="bg1"/>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20.9%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18.9%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18.9%</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644006279"/>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Z 13-21</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25.7%;</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33.1%;</a:t>
                      </a:r>
                    </a:p>
                    <a:p>
                      <a:pPr algn="ctr" fontAlgn="ctr"/>
                      <a:r>
                        <a:rPr lang="en-US" sz="900" b="0" i="0" u="none" strike="noStrike" dirty="0">
                          <a:solidFill>
                            <a:schemeClr val="bg1"/>
                          </a:solidFill>
                          <a:effectLst/>
                          <a:latin typeface="Franklin Gothic Book" panose="020B0503020102020204" pitchFamily="34" charset="0"/>
                        </a:rPr>
                        <a:t>$3.7M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32.4%;</a:t>
                      </a:r>
                    </a:p>
                    <a:p>
                      <a:pPr algn="ctr" fontAlgn="ctr"/>
                      <a:r>
                        <a:rPr lang="en-US" sz="900" b="0" i="0" u="none" strike="noStrike" dirty="0">
                          <a:solidFill>
                            <a:schemeClr val="bg1"/>
                          </a:solidFill>
                          <a:effectLst/>
                          <a:latin typeface="Franklin Gothic Book" panose="020B0503020102020204" pitchFamily="34" charset="0"/>
                        </a:rPr>
                        <a:t>$3.2M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22.4%;</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33.3%;</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22.6%;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25.5%;</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7C74F"/>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23.6%;</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19.2%;</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24.1%;</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37.1%;</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41.0%;</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25.6%;</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25.6%;</a:t>
                      </a:r>
                    </a:p>
                    <a:p>
                      <a:pPr algn="ctr" fontAlgn="ctr"/>
                      <a:r>
                        <a:rPr lang="en-US" sz="900" b="0" i="0" u="none" strike="noStrike" dirty="0">
                          <a:solidFill>
                            <a:srgbClr val="000000"/>
                          </a:solidFill>
                          <a:effectLst/>
                          <a:latin typeface="Franklin Gothic Book" panose="020B0503020102020204" pitchFamily="34" charset="0"/>
                        </a:rPr>
                        <a:t>$1.3M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14.9%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14.6%</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14.6%</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2002958737"/>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Millennials</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18.4%;</a:t>
                      </a:r>
                    </a:p>
                    <a:p>
                      <a:pPr algn="ctr" fontAlgn="ctr"/>
                      <a:r>
                        <a:rPr lang="en-US" sz="900" b="0" i="0" u="none" strike="noStrike" dirty="0">
                          <a:solidFill>
                            <a:schemeClr val="bg1"/>
                          </a:solidFill>
                          <a:effectLst/>
                          <a:latin typeface="Franklin Gothic Book" panose="020B0503020102020204" pitchFamily="34" charset="0"/>
                        </a:rPr>
                        <a:t>$1.8M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31.3%;</a:t>
                      </a:r>
                    </a:p>
                    <a:p>
                      <a:pPr algn="ctr" fontAlgn="ctr"/>
                      <a:r>
                        <a:rPr lang="en-US" sz="900" b="0" i="0" u="none" strike="noStrike" dirty="0">
                          <a:solidFill>
                            <a:srgbClr val="000000"/>
                          </a:solidFill>
                          <a:effectLst/>
                          <a:latin typeface="Franklin Gothic Book" panose="020B0503020102020204" pitchFamily="34" charset="0"/>
                        </a:rPr>
                        <a:t>$7.1M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28.3%;</a:t>
                      </a:r>
                    </a:p>
                    <a:p>
                      <a:pPr algn="ctr" fontAlgn="ctr"/>
                      <a:r>
                        <a:rPr lang="en-US" sz="900" b="0" i="0" u="none" strike="noStrike" dirty="0">
                          <a:solidFill>
                            <a:srgbClr val="000000"/>
                          </a:solidFill>
                          <a:effectLst/>
                          <a:latin typeface="Franklin Gothic Book" panose="020B0503020102020204" pitchFamily="34" charset="0"/>
                        </a:rPr>
                        <a:t>$5.6M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25.8%;</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29.9%;</a:t>
                      </a:r>
                    </a:p>
                    <a:p>
                      <a:pPr algn="ctr" fontAlgn="ctr"/>
                      <a:r>
                        <a:rPr lang="en-US" sz="900" b="0" i="0" u="none" strike="noStrike" dirty="0">
                          <a:solidFill>
                            <a:srgbClr val="000000"/>
                          </a:solidFill>
                          <a:effectLst/>
                          <a:latin typeface="Franklin Gothic Book" panose="020B0503020102020204" pitchFamily="34" charset="0"/>
                        </a:rPr>
                        <a:t>$1.8M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30.7%;</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19.6%;</a:t>
                      </a:r>
                    </a:p>
                    <a:p>
                      <a:pPr algn="ctr" fontAlgn="ctr"/>
                      <a:r>
                        <a:rPr lang="en-US" sz="900" b="0" i="0" u="none" strike="noStrike" dirty="0">
                          <a:solidFill>
                            <a:schemeClr val="bg1"/>
                          </a:solidFill>
                          <a:effectLst/>
                          <a:latin typeface="Franklin Gothic Book" panose="020B0503020102020204" pitchFamily="34" charset="0"/>
                        </a:rPr>
                        <a:t>$1.3M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21.8%;</a:t>
                      </a:r>
                    </a:p>
                    <a:p>
                      <a:pPr algn="ctr" fontAlgn="ctr"/>
                      <a:r>
                        <a:rPr lang="en-US" sz="900" b="0" i="0" u="none" strike="noStrike" dirty="0">
                          <a:solidFill>
                            <a:schemeClr val="bg1"/>
                          </a:solidFill>
                          <a:effectLst/>
                          <a:latin typeface="Franklin Gothic Book" panose="020B0503020102020204" pitchFamily="34" charset="0"/>
                        </a:rPr>
                        <a:t>$0.9M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23.0%;</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22.0%;</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26.7%;</a:t>
                      </a:r>
                    </a:p>
                    <a:p>
                      <a:pPr algn="ctr" fontAlgn="ctr"/>
                      <a:r>
                        <a:rPr lang="en-US" sz="900" b="0" i="0" u="none" strike="noStrike" dirty="0">
                          <a:solidFill>
                            <a:srgbClr val="000000"/>
                          </a:solidFill>
                          <a:effectLst/>
                          <a:latin typeface="Franklin Gothic Book" panose="020B0503020102020204" pitchFamily="34" charset="0"/>
                        </a:rPr>
                        <a:t>$0.9M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43.0%;</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24.6%;</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27.7%;</a:t>
                      </a:r>
                    </a:p>
                    <a:p>
                      <a:pPr algn="ctr" fontAlgn="ctr"/>
                      <a:r>
                        <a:rPr lang="en-US" sz="900" b="0" i="0" u="none" strike="noStrike" dirty="0">
                          <a:solidFill>
                            <a:srgbClr val="000000"/>
                          </a:solidFill>
                          <a:effectLst/>
                          <a:latin typeface="Franklin Gothic Book" panose="020B0503020102020204" pitchFamily="34" charset="0"/>
                        </a:rPr>
                        <a:t>$2.2M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28.6%</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26.0%</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26.0%</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3859050964"/>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X</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20.2%;</a:t>
                      </a:r>
                    </a:p>
                    <a:p>
                      <a:pPr algn="ctr" fontAlgn="ctr"/>
                      <a:r>
                        <a:rPr lang="en-US" sz="900" b="0" i="0" u="none" strike="noStrike" dirty="0">
                          <a:solidFill>
                            <a:schemeClr val="bg1"/>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36.6%;</a:t>
                      </a:r>
                    </a:p>
                    <a:p>
                      <a:pPr algn="ctr" fontAlgn="ctr"/>
                      <a:r>
                        <a:rPr lang="en-US" sz="900" b="0" i="0" u="none" strike="noStrike" dirty="0">
                          <a:solidFill>
                            <a:schemeClr val="bg1"/>
                          </a:solidFill>
                          <a:effectLst/>
                          <a:latin typeface="Franklin Gothic Book" panose="020B0503020102020204" pitchFamily="34" charset="0"/>
                        </a:rPr>
                        <a:t>$6.3M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32.6%;</a:t>
                      </a:r>
                    </a:p>
                    <a:p>
                      <a:pPr algn="ctr" fontAlgn="ctr"/>
                      <a:r>
                        <a:rPr lang="en-US" sz="900" b="0" i="0" u="none" strike="noStrike" dirty="0">
                          <a:solidFill>
                            <a:schemeClr val="bg1"/>
                          </a:solidFill>
                          <a:effectLst/>
                          <a:latin typeface="Franklin Gothic Book" panose="020B0503020102020204" pitchFamily="34" charset="0"/>
                        </a:rPr>
                        <a:t>$3.4M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24.5%;</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31.5%;</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38.6%;</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21.2%;</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19.3%;</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23.7%;</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49.3%;</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31.7%;</a:t>
                      </a:r>
                    </a:p>
                    <a:p>
                      <a:pPr algn="ctr" fontAlgn="ctr"/>
                      <a:r>
                        <a:rPr lang="en-US" sz="900" b="0" i="0" u="none" strike="noStrike" dirty="0">
                          <a:solidFill>
                            <a:srgbClr val="000000"/>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37.2%;</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33.9%;</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42.8%;</a:t>
                      </a:r>
                    </a:p>
                    <a:p>
                      <a:pPr algn="ctr" fontAlgn="ctr"/>
                      <a:r>
                        <a:rPr lang="en-US" sz="900" b="0" i="0" u="none" strike="noStrike" dirty="0">
                          <a:solidFill>
                            <a:schemeClr val="bg1"/>
                          </a:solidFill>
                          <a:effectLst/>
                          <a:latin typeface="Franklin Gothic Book" panose="020B0503020102020204" pitchFamily="34" charset="0"/>
                        </a:rPr>
                        <a:t>$1.2M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18.5%</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20.3%</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20.3%</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2375585832"/>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Boomers</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20.9%;</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38.9%;</a:t>
                      </a:r>
                    </a:p>
                    <a:p>
                      <a:pPr algn="ctr" fontAlgn="ctr"/>
                      <a:r>
                        <a:rPr lang="en-US" sz="900" b="0" i="0" u="none" strike="noStrike" dirty="0">
                          <a:solidFill>
                            <a:schemeClr val="bg1"/>
                          </a:solidFill>
                          <a:effectLst/>
                          <a:latin typeface="Franklin Gothic Book" panose="020B0503020102020204" pitchFamily="34" charset="0"/>
                        </a:rPr>
                        <a:t>$8.1M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31.6%;</a:t>
                      </a:r>
                    </a:p>
                    <a:p>
                      <a:pPr algn="ctr" fontAlgn="ctr"/>
                      <a:r>
                        <a:rPr lang="en-US" sz="900" b="0" i="0" u="none" strike="noStrike" dirty="0">
                          <a:solidFill>
                            <a:srgbClr val="000000"/>
                          </a:solidFill>
                          <a:effectLst/>
                          <a:latin typeface="Franklin Gothic Book" panose="020B0503020102020204" pitchFamily="34" charset="0"/>
                        </a:rPr>
                        <a:t>$3.1M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12.6%;</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39.5%;</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31.4%;</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27.2%;</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25.2%;</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19.0%;</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54.2%;</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35.8%;</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38.5%;</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a:solidFill>
                            <a:srgbClr val="000000"/>
                          </a:solidFill>
                          <a:effectLst/>
                          <a:latin typeface="Franklin Gothic Book" panose="020B0503020102020204" pitchFamily="34" charset="0"/>
                        </a:rPr>
                        <a:t>44.0%;</a:t>
                      </a:r>
                    </a:p>
                    <a:p>
                      <a:pPr algn="ctr" fontAlgn="ctr"/>
                      <a:r>
                        <a:rPr lang="en-US" sz="900" b="0" i="0" u="none" strike="noStrike">
                          <a:solidFill>
                            <a:srgbClr val="000000"/>
                          </a:solidFill>
                          <a:effectLst/>
                          <a:latin typeface="Franklin Gothic Book" panose="020B0503020102020204" pitchFamily="34" charset="0"/>
                        </a:rPr>
                        <a:t>$</a:t>
                      </a: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17.2%</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20.2%</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20.2%</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extLst>
                  <a:ext uri="{0D108BD9-81ED-4DB2-BD59-A6C34878D82A}">
                    <a16:rowId xmlns:a16="http://schemas.microsoft.com/office/drawing/2014/main" val="1133039733"/>
                  </a:ext>
                </a:extLst>
              </a:tr>
            </a:tbl>
          </a:graphicData>
        </a:graphic>
      </p:graphicFrame>
      <p:graphicFrame>
        <p:nvGraphicFramePr>
          <p:cNvPr id="24" name="Table2">
            <a:extLst>
              <a:ext uri="{FF2B5EF4-FFF2-40B4-BE49-F238E27FC236}">
                <a16:creationId xmlns:a16="http://schemas.microsoft.com/office/drawing/2014/main" id="{E6230CC7-E96B-4715-822F-470A61E17777}"/>
              </a:ext>
            </a:extLst>
          </p:cNvPr>
          <p:cNvGraphicFramePr>
            <a:graphicFrameLocks noGrp="1"/>
          </p:cNvGraphicFramePr>
          <p:nvPr>
            <p:extLst>
              <p:ext uri="{D42A27DB-BD31-4B8C-83A1-F6EECF244321}">
                <p14:modId xmlns:p14="http://schemas.microsoft.com/office/powerpoint/2010/main" val="2546906173"/>
              </p:ext>
            </p:extLst>
          </p:nvPr>
        </p:nvGraphicFramePr>
        <p:xfrm>
          <a:off x="228576" y="5425444"/>
          <a:ext cx="11734820" cy="756778"/>
        </p:xfrm>
        <a:graphic>
          <a:graphicData uri="http://schemas.openxmlformats.org/drawingml/2006/table">
            <a:tbl>
              <a:tblPr/>
              <a:tblGrid>
                <a:gridCol w="756926">
                  <a:extLst>
                    <a:ext uri="{9D8B030D-6E8A-4147-A177-3AD203B41FA5}">
                      <a16:colId xmlns:a16="http://schemas.microsoft.com/office/drawing/2014/main" val="3984656992"/>
                    </a:ext>
                  </a:extLst>
                </a:gridCol>
                <a:gridCol w="641533">
                  <a:extLst>
                    <a:ext uri="{9D8B030D-6E8A-4147-A177-3AD203B41FA5}">
                      <a16:colId xmlns:a16="http://schemas.microsoft.com/office/drawing/2014/main" val="3384339472"/>
                    </a:ext>
                  </a:extLst>
                </a:gridCol>
                <a:gridCol w="641533">
                  <a:extLst>
                    <a:ext uri="{9D8B030D-6E8A-4147-A177-3AD203B41FA5}">
                      <a16:colId xmlns:a16="http://schemas.microsoft.com/office/drawing/2014/main" val="912069014"/>
                    </a:ext>
                  </a:extLst>
                </a:gridCol>
                <a:gridCol w="641533">
                  <a:extLst>
                    <a:ext uri="{9D8B030D-6E8A-4147-A177-3AD203B41FA5}">
                      <a16:colId xmlns:a16="http://schemas.microsoft.com/office/drawing/2014/main" val="1345988627"/>
                    </a:ext>
                  </a:extLst>
                </a:gridCol>
                <a:gridCol w="641533">
                  <a:extLst>
                    <a:ext uri="{9D8B030D-6E8A-4147-A177-3AD203B41FA5}">
                      <a16:colId xmlns:a16="http://schemas.microsoft.com/office/drawing/2014/main" val="2159426135"/>
                    </a:ext>
                  </a:extLst>
                </a:gridCol>
                <a:gridCol w="641533">
                  <a:extLst>
                    <a:ext uri="{9D8B030D-6E8A-4147-A177-3AD203B41FA5}">
                      <a16:colId xmlns:a16="http://schemas.microsoft.com/office/drawing/2014/main" val="25247948"/>
                    </a:ext>
                  </a:extLst>
                </a:gridCol>
                <a:gridCol w="641533">
                  <a:extLst>
                    <a:ext uri="{9D8B030D-6E8A-4147-A177-3AD203B41FA5}">
                      <a16:colId xmlns:a16="http://schemas.microsoft.com/office/drawing/2014/main" val="754316789"/>
                    </a:ext>
                  </a:extLst>
                </a:gridCol>
                <a:gridCol w="641533">
                  <a:extLst>
                    <a:ext uri="{9D8B030D-6E8A-4147-A177-3AD203B41FA5}">
                      <a16:colId xmlns:a16="http://schemas.microsoft.com/office/drawing/2014/main" val="866562859"/>
                    </a:ext>
                  </a:extLst>
                </a:gridCol>
                <a:gridCol w="641533">
                  <a:extLst>
                    <a:ext uri="{9D8B030D-6E8A-4147-A177-3AD203B41FA5}">
                      <a16:colId xmlns:a16="http://schemas.microsoft.com/office/drawing/2014/main" val="1688070037"/>
                    </a:ext>
                  </a:extLst>
                </a:gridCol>
                <a:gridCol w="641533">
                  <a:extLst>
                    <a:ext uri="{9D8B030D-6E8A-4147-A177-3AD203B41FA5}">
                      <a16:colId xmlns:a16="http://schemas.microsoft.com/office/drawing/2014/main" val="2669681734"/>
                    </a:ext>
                  </a:extLst>
                </a:gridCol>
                <a:gridCol w="641533">
                  <a:extLst>
                    <a:ext uri="{9D8B030D-6E8A-4147-A177-3AD203B41FA5}">
                      <a16:colId xmlns:a16="http://schemas.microsoft.com/office/drawing/2014/main" val="1235573076"/>
                    </a:ext>
                  </a:extLst>
                </a:gridCol>
                <a:gridCol w="641533">
                  <a:extLst>
                    <a:ext uri="{9D8B030D-6E8A-4147-A177-3AD203B41FA5}">
                      <a16:colId xmlns:a16="http://schemas.microsoft.com/office/drawing/2014/main" val="2920356307"/>
                    </a:ext>
                  </a:extLst>
                </a:gridCol>
                <a:gridCol w="641533">
                  <a:extLst>
                    <a:ext uri="{9D8B030D-6E8A-4147-A177-3AD203B41FA5}">
                      <a16:colId xmlns:a16="http://schemas.microsoft.com/office/drawing/2014/main" val="3282384550"/>
                    </a:ext>
                  </a:extLst>
                </a:gridCol>
                <a:gridCol w="641533">
                  <a:extLst>
                    <a:ext uri="{9D8B030D-6E8A-4147-A177-3AD203B41FA5}">
                      <a16:colId xmlns:a16="http://schemas.microsoft.com/office/drawing/2014/main" val="60456373"/>
                    </a:ext>
                  </a:extLst>
                </a:gridCol>
                <a:gridCol w="641533">
                  <a:extLst>
                    <a:ext uri="{9D8B030D-6E8A-4147-A177-3AD203B41FA5}">
                      <a16:colId xmlns:a16="http://schemas.microsoft.com/office/drawing/2014/main" val="1436420650"/>
                    </a:ext>
                  </a:extLst>
                </a:gridCol>
                <a:gridCol w="1996432">
                  <a:extLst>
                    <a:ext uri="{9D8B030D-6E8A-4147-A177-3AD203B41FA5}">
                      <a16:colId xmlns:a16="http://schemas.microsoft.com/office/drawing/2014/main" val="3846938053"/>
                    </a:ext>
                  </a:extLst>
                </a:gridCol>
              </a:tblGrid>
              <a:tr h="378389">
                <a:tc>
                  <a:txBody>
                    <a:bodyPr/>
                    <a:lstStyle/>
                    <a:p>
                      <a:pPr algn="l" fontAlgn="b"/>
                      <a:r>
                        <a:rPr lang="en-US" sz="800" b="0" i="0" u="none" strike="noStrike" dirty="0">
                          <a:solidFill>
                            <a:srgbClr val="000000"/>
                          </a:solidFill>
                          <a:effectLst/>
                          <a:latin typeface="Franklin Gothic Book" panose="020B0503020102020204" pitchFamily="34" charset="0"/>
                        </a:rPr>
                        <a:t>Manufacturer </a:t>
                      </a:r>
                      <a:r>
                        <a:rPr lang="en-US" sz="800" b="0" i="0" u="none" strike="noStrike" dirty="0" err="1">
                          <a:solidFill>
                            <a:srgbClr val="000000"/>
                          </a:solidFill>
                          <a:effectLst/>
                          <a:latin typeface="Franklin Gothic Book" panose="020B0503020102020204" pitchFamily="34" charset="0"/>
                        </a:rPr>
                        <a:t>Chg</a:t>
                      </a:r>
                      <a:r>
                        <a:rPr lang="en-US" sz="800" b="0" i="0" u="none" strike="noStrike" dirty="0">
                          <a:solidFill>
                            <a:srgbClr val="000000"/>
                          </a:solidFill>
                          <a:effectLst/>
                          <a:latin typeface="Franklin Gothic Book" panose="020B0503020102020204" pitchFamily="34" charset="0"/>
                        </a:rPr>
                        <a:t>/2YA </a:t>
                      </a:r>
                      <a:r>
                        <a:rPr lang="en-US" sz="800" b="0" i="0" u="none" strike="noStrike" dirty="0" err="1">
                          <a:solidFill>
                            <a:srgbClr val="000000"/>
                          </a:solidFill>
                          <a:effectLst/>
                          <a:latin typeface="Franklin Gothic Book" panose="020B0503020102020204" pitchFamily="34" charset="0"/>
                        </a:rPr>
                        <a:t>chg</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000000"/>
                          </a:solidFill>
                          <a:effectLst/>
                          <a:latin typeface="Franklin Gothic Book" panose="020B0503020102020204" pitchFamily="34" charset="0"/>
                        </a:rPr>
                        <a:t>+1.4/</a:t>
                      </a:r>
                      <a:r>
                        <a:rPr lang="en-US" sz="800" b="0" i="0" u="none" strike="noStrike" dirty="0">
                          <a:solidFill>
                            <a:srgbClr val="FF0000"/>
                          </a:solidFill>
                          <a:effectLst/>
                          <a:latin typeface="Franklin Gothic Book" panose="020B0503020102020204" pitchFamily="34" charset="0"/>
                        </a:rPr>
                        <a:t>-3.4</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FF0000"/>
                          </a:solidFill>
                          <a:effectLst/>
                          <a:latin typeface="Franklin Gothic Book" panose="020B0503020102020204" pitchFamily="34" charset="0"/>
                        </a:rPr>
                        <a:t>-2.3</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000000"/>
                          </a:solidFill>
                          <a:effectLst/>
                          <a:latin typeface="Franklin Gothic Book" panose="020B0503020102020204" pitchFamily="34" charset="0"/>
                        </a:rPr>
                        <a:t>+4.5</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err="1">
                          <a:solidFill>
                            <a:srgbClr val="000000"/>
                          </a:solidFill>
                          <a:effectLst/>
                          <a:latin typeface="Franklin Gothic Book" panose="020B0503020102020204" pitchFamily="34" charset="0"/>
                        </a:rPr>
                        <a:t>etc</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noFill/>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rowSpan="2">
                  <a:txBody>
                    <a:bodyPr/>
                    <a:lstStyle/>
                    <a:p>
                      <a:pPr algn="ctr" fontAlgn="b"/>
                      <a:r>
                        <a:rPr lang="en-US" sz="800" b="0" i="0" u="none" strike="noStrike" dirty="0">
                          <a:solidFill>
                            <a:srgbClr val="000000"/>
                          </a:solidFill>
                          <a:effectLst/>
                          <a:latin typeface="Franklin Gothic Book" panose="020B0503020102020204" pitchFamily="34" charset="0"/>
                        </a:rPr>
                        <a:t>Mfr. Total:</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$_</a:t>
                      </a:r>
                      <a:r>
                        <a:rPr lang="en-US" sz="800" b="0" i="0" u="none" strike="noStrike" dirty="0" err="1">
                          <a:solidFill>
                            <a:srgbClr val="000000"/>
                          </a:solidFill>
                          <a:effectLst/>
                          <a:latin typeface="Franklin Gothic Book" panose="020B0503020102020204" pitchFamily="34" charset="0"/>
                        </a:rPr>
                        <a:t>catShare_M</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Universe Tot:</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$_</a:t>
                      </a:r>
                      <a:r>
                        <a:rPr lang="en-US" sz="800" b="0" i="0" u="none" strike="noStrike" dirty="0" err="1">
                          <a:solidFill>
                            <a:srgbClr val="000000"/>
                          </a:solidFill>
                          <a:effectLst/>
                          <a:latin typeface="Franklin Gothic Book" panose="020B0503020102020204" pitchFamily="34" charset="0"/>
                        </a:rPr>
                        <a:t>totShare_M</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extLst>
                  <a:ext uri="{0D108BD9-81ED-4DB2-BD59-A6C34878D82A}">
                    <a16:rowId xmlns:a16="http://schemas.microsoft.com/office/drawing/2014/main" val="2635803850"/>
                  </a:ext>
                </a:extLst>
              </a:tr>
              <a:tr h="378389">
                <a:tc>
                  <a:txBody>
                    <a:bodyPr/>
                    <a:lstStyle/>
                    <a:p>
                      <a:pPr algn="r" fontAlgn="b"/>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noFill/>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vMerge="1">
                  <a:txBody>
                    <a:bodyPr/>
                    <a:lstStyle/>
                    <a:p>
                      <a:pPr algn="l" fontAlgn="b"/>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0853615"/>
                  </a:ext>
                </a:extLst>
              </a:tr>
            </a:tbl>
          </a:graphicData>
        </a:graphic>
      </p:graphicFrame>
      <p:sp>
        <p:nvSpPr>
          <p:cNvPr id="4" name="Slide Number Placeholder 3">
            <a:extLst>
              <a:ext uri="{FF2B5EF4-FFF2-40B4-BE49-F238E27FC236}">
                <a16:creationId xmlns:a16="http://schemas.microsoft.com/office/drawing/2014/main" id="{CB6B0CF5-AD82-4F8D-96D2-549E7E5BE7EB}"/>
              </a:ext>
            </a:extLst>
          </p:cNvPr>
          <p:cNvSpPr>
            <a:spLocks noGrp="1"/>
          </p:cNvSpPr>
          <p:nvPr>
            <p:ph type="sldNum" sz="quarter" idx="4"/>
          </p:nvPr>
        </p:nvSpPr>
        <p:spPr/>
        <p:txBody>
          <a:bodyPr/>
          <a:lstStyle/>
          <a:p>
            <a:fld id="{A26DCA39-FE7E-4B33-9419-C9BB65BD885E}" type="slidenum">
              <a:rPr lang="en-US" smtClean="0"/>
              <a:t>71</a:t>
            </a:fld>
            <a:endParaRPr lang="en-US"/>
          </a:p>
        </p:txBody>
      </p:sp>
    </p:spTree>
    <p:extLst>
      <p:ext uri="{BB962C8B-B14F-4D97-AF65-F5344CB8AC3E}">
        <p14:creationId xmlns:p14="http://schemas.microsoft.com/office/powerpoint/2010/main" val="671511363"/>
      </p:ext>
    </p:extLst>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bowl of oatmeal porridge with banana and blueberries on a vintage table">
            <a:extLst>
              <a:ext uri="{FF2B5EF4-FFF2-40B4-BE49-F238E27FC236}">
                <a16:creationId xmlns:a16="http://schemas.microsoft.com/office/drawing/2014/main" id="{974C5C7A-93A9-4C64-BA82-366F6416647C}"/>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a:stretch/>
        </p:blipFill>
        <p:spPr>
          <a:xfrm>
            <a:off x="6569079" y="1556168"/>
            <a:ext cx="5618497" cy="3745664"/>
          </a:xfrm>
        </p:spPr>
      </p:pic>
      <p:sp>
        <p:nvSpPr>
          <p:cNvPr id="4" name="Text Placeholder 3">
            <a:extLst>
              <a:ext uri="{FF2B5EF4-FFF2-40B4-BE49-F238E27FC236}">
                <a16:creationId xmlns:a16="http://schemas.microsoft.com/office/drawing/2014/main" id="{1430B1AD-F78E-4FEA-AACB-738D67D98B88}"/>
              </a:ext>
            </a:extLst>
          </p:cNvPr>
          <p:cNvSpPr>
            <a:spLocks noGrp="1"/>
          </p:cNvSpPr>
          <p:nvPr>
            <p:ph type="body" sz="quarter" idx="10"/>
          </p:nvPr>
        </p:nvSpPr>
        <p:spPr/>
        <p:txBody>
          <a:bodyPr lIns="91440" tIns="45720" rIns="91440" bIns="45720" anchor="t">
            <a:normAutofit lnSpcReduction="10000"/>
          </a:bodyPr>
          <a:lstStyle/>
          <a:p>
            <a:r>
              <a:rPr lang="en-US" dirty="0"/>
              <a:t>Brand deep dives</a:t>
            </a:r>
          </a:p>
        </p:txBody>
      </p:sp>
    </p:spTree>
    <p:extLst>
      <p:ext uri="{BB962C8B-B14F-4D97-AF65-F5344CB8AC3E}">
        <p14:creationId xmlns:p14="http://schemas.microsoft.com/office/powerpoint/2010/main" val="419788043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73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Brand share</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0" y="1918869"/>
            <a:ext cx="12039600" cy="45719"/>
          </a:xfrm>
          <a:prstGeom prst="rect">
            <a:avLst/>
          </a:prstGeom>
        </p:spPr>
      </p:pic>
      <p:grpSp>
        <p:nvGrpSpPr>
          <p:cNvPr id="24" name="Group 23">
            <a:extLst>
              <a:ext uri="{FF2B5EF4-FFF2-40B4-BE49-F238E27FC236}">
                <a16:creationId xmlns:a16="http://schemas.microsoft.com/office/drawing/2014/main" id="{B4753BAE-D6F7-4CF3-B6FC-891727411850}"/>
              </a:ext>
            </a:extLst>
          </p:cNvPr>
          <p:cNvGrpSpPr/>
          <p:nvPr/>
        </p:nvGrpSpPr>
        <p:grpSpPr>
          <a:xfrm>
            <a:off x="3692976" y="6453235"/>
            <a:ext cx="6309360" cy="369332"/>
            <a:chOff x="3692976" y="6453235"/>
            <a:chExt cx="6309360" cy="369332"/>
          </a:xfrm>
        </p:grpSpPr>
        <p:sp>
          <p:nvSpPr>
            <p:cNvPr id="28" name="TextBox 27">
              <a:extLst>
                <a:ext uri="{FF2B5EF4-FFF2-40B4-BE49-F238E27FC236}">
                  <a16:creationId xmlns:a16="http://schemas.microsoft.com/office/drawing/2014/main" id="{F2CBB29B-5F65-45B8-8D64-0E8F1DF6B2F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Occasions Share | Change PP Vs year ago, Change PP Vs 2 year ago      Positive       Negative  </a:t>
              </a:r>
            </a:p>
          </p:txBody>
        </p:sp>
        <p:sp>
          <p:nvSpPr>
            <p:cNvPr id="29" name="Flowchart: Connector 28">
              <a:extLst>
                <a:ext uri="{FF2B5EF4-FFF2-40B4-BE49-F238E27FC236}">
                  <a16:creationId xmlns:a16="http://schemas.microsoft.com/office/drawing/2014/main" id="{8A6F3CD3-BB8F-4BF9-B005-A55EFC64B490}"/>
                </a:ext>
              </a:extLst>
            </p:cNvPr>
            <p:cNvSpPr/>
            <p:nvPr/>
          </p:nvSpPr>
          <p:spPr>
            <a:xfrm>
              <a:off x="7908991"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Flowchart: Connector 29">
              <a:extLst>
                <a:ext uri="{FF2B5EF4-FFF2-40B4-BE49-F238E27FC236}">
                  <a16:creationId xmlns:a16="http://schemas.microsoft.com/office/drawing/2014/main" id="{1A641E53-4893-4A6A-8879-6D8A0E0784DC}"/>
                </a:ext>
              </a:extLst>
            </p:cNvPr>
            <p:cNvSpPr/>
            <p:nvPr/>
          </p:nvSpPr>
          <p:spPr>
            <a:xfrm>
              <a:off x="852999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7752F092-91F0-45B9-AB19-BC2A2AEB1C2C}"/>
              </a:ext>
            </a:extLst>
          </p:cNvPr>
          <p:cNvSpPr>
            <a:spLocks noGrp="1"/>
          </p:cNvSpPr>
          <p:nvPr>
            <p:ph type="sldNum" sz="quarter" idx="4"/>
          </p:nvPr>
        </p:nvSpPr>
        <p:spPr/>
        <p:txBody>
          <a:bodyPr/>
          <a:lstStyle/>
          <a:p>
            <a:fld id="{A26DCA39-FE7E-4B33-9419-C9BB65BD885E}" type="slidenum">
              <a:rPr lang="en-US" smtClean="0"/>
              <a:t>73</a:t>
            </a:fld>
            <a:endParaRPr lang="en-US"/>
          </a:p>
        </p:txBody>
      </p:sp>
      <p:graphicFrame>
        <p:nvGraphicFramePr>
          <p:cNvPr id="14" name="Table1">
            <a:extLst>
              <a:ext uri="{FF2B5EF4-FFF2-40B4-BE49-F238E27FC236}">
                <a16:creationId xmlns:a16="http://schemas.microsoft.com/office/drawing/2014/main" id="{B4E1D752-DD53-471E-880E-5B48AAF00D9B}"/>
              </a:ext>
            </a:extLst>
          </p:cNvPr>
          <p:cNvGraphicFramePr>
            <a:graphicFrameLocks noGrp="1"/>
          </p:cNvGraphicFramePr>
          <p:nvPr>
            <p:extLst>
              <p:ext uri="{D42A27DB-BD31-4B8C-83A1-F6EECF244321}">
                <p14:modId xmlns:p14="http://schemas.microsoft.com/office/powerpoint/2010/main" val="3809093664"/>
              </p:ext>
            </p:extLst>
          </p:nvPr>
        </p:nvGraphicFramePr>
        <p:xfrm>
          <a:off x="254978" y="1397000"/>
          <a:ext cx="11780307" cy="4615500"/>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539810">
                <a:tc>
                  <a:txBody>
                    <a:bodyPr/>
                    <a:lstStyle/>
                    <a:p>
                      <a:pPr algn="ctr"/>
                      <a:r>
                        <a:rPr lang="en-US" sz="900" b="0" dirty="0">
                          <a:latin typeface="Franklin Gothic Medium" panose="020B0603020102020204" pitchFamily="34" charset="0"/>
                        </a:rPr>
                        <a:t>Share (</a:t>
                      </a:r>
                      <a:r>
                        <a:rPr lang="en-US" sz="900" b="0" dirty="0" err="1">
                          <a:latin typeface="Franklin Gothic Medium" panose="020B0603020102020204" pitchFamily="34" charset="0"/>
                        </a:rPr>
                        <a:t>Chg</a:t>
                      </a:r>
                      <a:r>
                        <a:rPr lang="en-US" sz="900" b="0" dirty="0">
                          <a:latin typeface="Franklin Gothic Medium" panose="020B0603020102020204" pitchFamily="34" charset="0"/>
                        </a:rPr>
                        <a:t> YA/</a:t>
                      </a:r>
                    </a:p>
                    <a:p>
                      <a:pPr algn="ctr"/>
                      <a:r>
                        <a:rPr lang="en-US" sz="900" b="0" dirty="0" err="1">
                          <a:latin typeface="Franklin Gothic Medium" panose="020B0603020102020204" pitchFamily="34" charset="0"/>
                        </a:rPr>
                        <a:t>Chg</a:t>
                      </a:r>
                      <a:r>
                        <a:rPr lang="en-US" sz="900" b="0" dirty="0">
                          <a:latin typeface="Franklin Gothic Medium" panose="020B0603020102020204" pitchFamily="34" charset="0"/>
                        </a:rPr>
                        <a:t> 2YA)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407569">
                <a:tc>
                  <a:txBody>
                    <a:bodyPr/>
                    <a:lstStyle/>
                    <a:p>
                      <a:pPr algn="l" fontAlgn="b"/>
                      <a:r>
                        <a:rPr lang="en-US" sz="800" b="0" i="0" u="none" strike="noStrike" dirty="0">
                          <a:solidFill>
                            <a:srgbClr val="000000"/>
                          </a:solidFill>
                          <a:effectLst/>
                          <a:latin typeface="Franklin Gothic Book" panose="020B0503020102020204" pitchFamily="34" charset="0"/>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bl>
          </a:graphicData>
        </a:graphic>
      </p:graphicFrame>
    </p:spTree>
    <p:extLst>
      <p:ext uri="{BB962C8B-B14F-4D97-AF65-F5344CB8AC3E}">
        <p14:creationId xmlns:p14="http://schemas.microsoft.com/office/powerpoint/2010/main" val="975655704"/>
      </p:ext>
    </p:extLst>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74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Brand AOPC</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0" y="1907293"/>
            <a:ext cx="12039600" cy="45719"/>
          </a:xfrm>
          <a:prstGeom prst="rect">
            <a:avLst/>
          </a:prstGeom>
        </p:spPr>
      </p:pic>
      <p:grpSp>
        <p:nvGrpSpPr>
          <p:cNvPr id="20" name="Group 19">
            <a:extLst>
              <a:ext uri="{FF2B5EF4-FFF2-40B4-BE49-F238E27FC236}">
                <a16:creationId xmlns:a16="http://schemas.microsoft.com/office/drawing/2014/main" id="{9BF908E9-033A-4E57-8407-6841B01A09F8}"/>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D29B4AE8-5C3A-4724-84B1-6255DFB1A3D2}"/>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EFDBB72C-CE86-401C-83D0-6B37967417FE}"/>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F9631481-0C47-4664-9D1C-2E001D15B99D}"/>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D113206C-4D37-45E0-8CF0-2BFEF5C45210}"/>
              </a:ext>
            </a:extLst>
          </p:cNvPr>
          <p:cNvSpPr>
            <a:spLocks noGrp="1"/>
          </p:cNvSpPr>
          <p:nvPr>
            <p:ph type="sldNum" sz="quarter" idx="4"/>
          </p:nvPr>
        </p:nvSpPr>
        <p:spPr/>
        <p:txBody>
          <a:bodyPr/>
          <a:lstStyle/>
          <a:p>
            <a:fld id="{A26DCA39-FE7E-4B33-9419-C9BB65BD885E}" type="slidenum">
              <a:rPr lang="en-US" smtClean="0"/>
              <a:t>74</a:t>
            </a:fld>
            <a:endParaRPr lang="en-US"/>
          </a:p>
        </p:txBody>
      </p:sp>
      <p:graphicFrame>
        <p:nvGraphicFramePr>
          <p:cNvPr id="18" name="Table1">
            <a:extLst>
              <a:ext uri="{FF2B5EF4-FFF2-40B4-BE49-F238E27FC236}">
                <a16:creationId xmlns:a16="http://schemas.microsoft.com/office/drawing/2014/main" id="{A5133D6D-2C98-45E9-913B-3A3C7E8E9E7C}"/>
              </a:ext>
            </a:extLst>
          </p:cNvPr>
          <p:cNvGraphicFramePr>
            <a:graphicFrameLocks noGrp="1"/>
          </p:cNvGraphicFramePr>
          <p:nvPr>
            <p:extLst>
              <p:ext uri="{D42A27DB-BD31-4B8C-83A1-F6EECF244321}">
                <p14:modId xmlns:p14="http://schemas.microsoft.com/office/powerpoint/2010/main" val="1117809071"/>
              </p:ext>
            </p:extLst>
          </p:nvPr>
        </p:nvGraphicFramePr>
        <p:xfrm>
          <a:off x="152400" y="1388382"/>
          <a:ext cx="11780307" cy="4637764"/>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542414">
                <a:tc>
                  <a:txBody>
                    <a:bodyPr/>
                    <a:lstStyle/>
                    <a:p>
                      <a:pPr algn="ctr"/>
                      <a:r>
                        <a:rPr lang="en-US" sz="900" b="0" dirty="0">
                          <a:latin typeface="Franklin Gothic Medium" panose="020B0603020102020204" pitchFamily="34" charset="0"/>
                        </a:rPr>
                        <a:t>APOC</a:t>
                      </a:r>
                    </a:p>
                    <a:p>
                      <a:pPr algn="ctr"/>
                      <a:r>
                        <a:rPr lang="en-US" sz="900" b="0" dirty="0" err="1">
                          <a:latin typeface="Franklin Gothic Medium" panose="020B0603020102020204" pitchFamily="34" charset="0"/>
                        </a:rPr>
                        <a:t>Chg</a:t>
                      </a:r>
                      <a:r>
                        <a:rPr lang="en-US" sz="900" b="0" dirty="0">
                          <a:latin typeface="Franklin Gothic Medium" panose="020B0603020102020204" pitchFamily="34" charset="0"/>
                        </a:rPr>
                        <a:t> YA/</a:t>
                      </a:r>
                      <a:r>
                        <a:rPr lang="en-US" sz="900" b="0" dirty="0" err="1">
                          <a:latin typeface="Franklin Gothic Medium" panose="020B0603020102020204" pitchFamily="34" charset="0"/>
                        </a:rPr>
                        <a:t>Chg</a:t>
                      </a:r>
                      <a:r>
                        <a:rPr lang="en-US" sz="900" b="0" dirty="0">
                          <a:latin typeface="Franklin Gothic Medium" panose="020B0603020102020204" pitchFamily="34" charset="0"/>
                        </a:rPr>
                        <a:t> 2YA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409535">
                <a:tc>
                  <a:txBody>
                    <a:bodyPr/>
                    <a:lstStyle/>
                    <a:p>
                      <a:pPr algn="l" fontAlgn="b"/>
                      <a:r>
                        <a:rPr lang="en-US" sz="800" b="0" i="0" u="none" strike="noStrike" dirty="0">
                          <a:solidFill>
                            <a:srgbClr val="000000"/>
                          </a:solidFill>
                          <a:effectLst/>
                          <a:latin typeface="Franklin Gothic Book" panose="020B0503020102020204" pitchFamily="34" charset="0"/>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bl>
          </a:graphicData>
        </a:graphic>
      </p:graphicFrame>
    </p:spTree>
    <p:extLst>
      <p:ext uri="{BB962C8B-B14F-4D97-AF65-F5344CB8AC3E}">
        <p14:creationId xmlns:p14="http://schemas.microsoft.com/office/powerpoint/2010/main" val="2414641127"/>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75</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273938"/>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a:t>
            </a:r>
          </a:p>
          <a:p>
            <a:pPr marL="0" marR="0" lvl="0" indent="0" algn="l" defTabSz="914400" rtl="0" eaLnBrk="1" fontAlgn="auto" latinLnBrk="0" hangingPunct="1">
              <a:lnSpc>
                <a:spcPct val="90000"/>
              </a:lnSpc>
              <a:spcBef>
                <a:spcPct val="0"/>
              </a:spcBef>
              <a:spcAft>
                <a:spcPct val="0"/>
              </a:spcAft>
              <a:buClrTx/>
              <a:buSzTx/>
              <a:buFontTx/>
              <a:buNone/>
              <a:defRPr/>
            </a:pPr>
            <a:r>
              <a:rPr lang="en-US" sz="1600" dirty="0">
                <a:latin typeface="Franklin Gothic Medium Cond"/>
              </a:rPr>
              <a:t>(Measure: Brand Share  of  Category Occasion)</a:t>
            </a:r>
            <a:endParaRPr lang="en-US" sz="1600" dirty="0"/>
          </a:p>
        </p:txBody>
      </p:sp>
      <p:grpSp>
        <p:nvGrpSpPr>
          <p:cNvPr id="6" name="Group 5">
            <a:extLst>
              <a:ext uri="{FF2B5EF4-FFF2-40B4-BE49-F238E27FC236}">
                <a16:creationId xmlns:a16="http://schemas.microsoft.com/office/drawing/2014/main" id="{C899BE44-968D-4B55-BD70-366E2FBDAAD7}"/>
              </a:ext>
            </a:extLst>
          </p:cNvPr>
          <p:cNvGrpSpPr/>
          <p:nvPr/>
        </p:nvGrpSpPr>
        <p:grpSpPr>
          <a:xfrm>
            <a:off x="3732881" y="6559721"/>
            <a:ext cx="6309360" cy="230832"/>
            <a:chOff x="3732881" y="6559721"/>
            <a:chExt cx="6309360" cy="230832"/>
          </a:xfrm>
        </p:grpSpPr>
        <p:sp>
          <p:nvSpPr>
            <p:cNvPr id="88" name="TextBox 87">
              <a:extLst>
                <a:ext uri="{FF2B5EF4-FFF2-40B4-BE49-F238E27FC236}">
                  <a16:creationId xmlns:a16="http://schemas.microsoft.com/office/drawing/2014/main" id="{128121D0-981E-41D5-9EA0-7E9367623CED}"/>
                </a:ext>
              </a:extLst>
            </p:cNvPr>
            <p:cNvSpPr txBox="1"/>
            <p:nvPr/>
          </p:nvSpPr>
          <p:spPr>
            <a:xfrm>
              <a:off x="3732881" y="6559721"/>
              <a:ext cx="6309360" cy="230832"/>
            </a:xfrm>
            <a:prstGeom prst="rect">
              <a:avLst/>
            </a:prstGeom>
            <a:noFill/>
          </p:spPr>
          <p:txBody>
            <a:bodyPr wrap="square" rtlCol="0">
              <a:spAutoFit/>
            </a:bodyPr>
            <a:lstStyle/>
            <a:p>
              <a:pPr lvl="0">
                <a:defRPr/>
              </a:pPr>
              <a:r>
                <a:rPr lang="en-US" sz="900" dirty="0">
                  <a:solidFill>
                    <a:prstClr val="black">
                      <a:lumMod val="50000"/>
                      <a:lumOff val="50000"/>
                    </a:prstClr>
                  </a:solidFill>
                </a:rPr>
                <a:t>Measure: Brand Share of Occasion | Change Vs year ago , Change Vs 2 year ago       Positive       Negative  </a:t>
              </a:r>
            </a:p>
          </p:txBody>
        </p:sp>
        <p:sp>
          <p:nvSpPr>
            <p:cNvPr id="5" name="Flowchart: Connector 4">
              <a:extLst>
                <a:ext uri="{FF2B5EF4-FFF2-40B4-BE49-F238E27FC236}">
                  <a16:creationId xmlns:a16="http://schemas.microsoft.com/office/drawing/2014/main" id="{30D7226F-BEE1-49E3-BA76-83F6E41601F4}"/>
                </a:ext>
              </a:extLst>
            </p:cNvPr>
            <p:cNvSpPr/>
            <p:nvPr/>
          </p:nvSpPr>
          <p:spPr>
            <a:xfrm>
              <a:off x="8181479" y="6607348"/>
              <a:ext cx="108284" cy="111504"/>
            </a:xfrm>
            <a:prstGeom prst="flowChartConnector">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8" name="Flowchart: Connector 107">
              <a:extLst>
                <a:ext uri="{FF2B5EF4-FFF2-40B4-BE49-F238E27FC236}">
                  <a16:creationId xmlns:a16="http://schemas.microsoft.com/office/drawing/2014/main" id="{9DDA305B-33F3-4573-A5FC-0D69F0B3763F}"/>
                </a:ext>
              </a:extLst>
            </p:cNvPr>
            <p:cNvSpPr/>
            <p:nvPr/>
          </p:nvSpPr>
          <p:spPr>
            <a:xfrm>
              <a:off x="8803111" y="6607348"/>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3" name="Rectangle 112">
            <a:extLst>
              <a:ext uri="{FF2B5EF4-FFF2-40B4-BE49-F238E27FC236}">
                <a16:creationId xmlns:a16="http://schemas.microsoft.com/office/drawing/2014/main" id="{0AE13449-952D-4F48-9A12-3336C8E0B2DB}"/>
              </a:ext>
            </a:extLst>
          </p:cNvPr>
          <p:cNvSpPr/>
          <p:nvPr/>
        </p:nvSpPr>
        <p:spPr>
          <a:xfrm>
            <a:off x="281482"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387615B9-D163-4A27-AFE7-F179D5F039D4}"/>
              </a:ext>
            </a:extLst>
          </p:cNvPr>
          <p:cNvSpPr/>
          <p:nvPr/>
        </p:nvSpPr>
        <p:spPr>
          <a:xfrm>
            <a:off x="4237290"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1559F6B2-8F42-4443-83F8-636FC71E148A}"/>
              </a:ext>
            </a:extLst>
          </p:cNvPr>
          <p:cNvSpPr/>
          <p:nvPr/>
        </p:nvSpPr>
        <p:spPr>
          <a:xfrm>
            <a:off x="281482"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a:extLst>
              <a:ext uri="{FF2B5EF4-FFF2-40B4-BE49-F238E27FC236}">
                <a16:creationId xmlns:a16="http://schemas.microsoft.com/office/drawing/2014/main" id="{B7A670CA-F858-4B28-93D5-9C4643E11C21}"/>
              </a:ext>
            </a:extLst>
          </p:cNvPr>
          <p:cNvSpPr/>
          <p:nvPr/>
        </p:nvSpPr>
        <p:spPr>
          <a:xfrm>
            <a:off x="4237290"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6" name="Picture 125" descr="A picture containing knife&#10;&#10;Description automatically generated">
            <a:extLst>
              <a:ext uri="{FF2B5EF4-FFF2-40B4-BE49-F238E27FC236}">
                <a16:creationId xmlns:a16="http://schemas.microsoft.com/office/drawing/2014/main" id="{A6C92886-26B1-43E5-A05C-B94A2ED8B0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995024"/>
            <a:ext cx="326697" cy="345860"/>
          </a:xfrm>
          <a:prstGeom prst="rect">
            <a:avLst/>
          </a:prstGeom>
        </p:spPr>
      </p:pic>
      <p:sp>
        <p:nvSpPr>
          <p:cNvPr id="127" name="Rectangle 126">
            <a:extLst>
              <a:ext uri="{FF2B5EF4-FFF2-40B4-BE49-F238E27FC236}">
                <a16:creationId xmlns:a16="http://schemas.microsoft.com/office/drawing/2014/main" id="{60EF5E86-1B7B-48E2-9C71-6A86AEE0CAF8}"/>
              </a:ext>
            </a:extLst>
          </p:cNvPr>
          <p:cNvSpPr/>
          <p:nvPr/>
        </p:nvSpPr>
        <p:spPr>
          <a:xfrm>
            <a:off x="850926" y="1063297"/>
            <a:ext cx="866712" cy="276999"/>
          </a:xfrm>
          <a:prstGeom prst="rect">
            <a:avLst/>
          </a:prstGeom>
        </p:spPr>
        <p:txBody>
          <a:bodyPr wrap="none">
            <a:spAutoFit/>
          </a:bodyPr>
          <a:lstStyle/>
          <a:p>
            <a:pPr fontAlgn="t"/>
            <a:r>
              <a:rPr lang="en-US" sz="1200" b="1">
                <a:latin typeface="Franklin Gothic Book" panose="020B0503020102020204" pitchFamily="34" charset="0"/>
              </a:rPr>
              <a:t>WHO EATS</a:t>
            </a:r>
          </a:p>
        </p:txBody>
      </p:sp>
      <p:pic>
        <p:nvPicPr>
          <p:cNvPr id="128" name="Picture 127">
            <a:extLst>
              <a:ext uri="{FF2B5EF4-FFF2-40B4-BE49-F238E27FC236}">
                <a16:creationId xmlns:a16="http://schemas.microsoft.com/office/drawing/2014/main" id="{26ADB681-797D-4A3B-938D-30FB9F54CB85}"/>
              </a:ext>
            </a:extLst>
          </p:cNvPr>
          <p:cNvPicPr/>
          <p:nvPr/>
        </p:nvPicPr>
        <p:blipFill>
          <a:blip r:embed="rId4">
            <a:extLst>
              <a:ext uri="{28A0092B-C50C-407E-A947-70E740481C1C}">
                <a14:useLocalDpi xmlns:a14="http://schemas.microsoft.com/office/drawing/2010/main" val="0"/>
              </a:ext>
            </a:extLst>
          </a:blip>
          <a:stretch>
            <a:fillRect/>
          </a:stretch>
        </p:blipFill>
        <p:spPr>
          <a:xfrm>
            <a:off x="281482" y="1362777"/>
            <a:ext cx="3744000" cy="114300"/>
          </a:xfrm>
          <a:prstGeom prst="rect">
            <a:avLst/>
          </a:prstGeom>
        </p:spPr>
      </p:pic>
      <p:pic>
        <p:nvPicPr>
          <p:cNvPr id="130" name="Picture 129">
            <a:extLst>
              <a:ext uri="{FF2B5EF4-FFF2-40B4-BE49-F238E27FC236}">
                <a16:creationId xmlns:a16="http://schemas.microsoft.com/office/drawing/2014/main" id="{AF738898-9B8D-4002-A321-A8046935DC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5916" y="1026511"/>
            <a:ext cx="288000" cy="288000"/>
          </a:xfrm>
          <a:prstGeom prst="rect">
            <a:avLst/>
          </a:prstGeom>
        </p:spPr>
      </p:pic>
      <p:pic>
        <p:nvPicPr>
          <p:cNvPr id="131" name="Picture 130" descr="A picture containing knife&#10;&#10;Description automatically generated">
            <a:extLst>
              <a:ext uri="{FF2B5EF4-FFF2-40B4-BE49-F238E27FC236}">
                <a16:creationId xmlns:a16="http://schemas.microsoft.com/office/drawing/2014/main" id="{CD3104D0-DC8A-4AD6-9191-1F7A53B536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995024"/>
            <a:ext cx="326697" cy="345860"/>
          </a:xfrm>
          <a:prstGeom prst="rect">
            <a:avLst/>
          </a:prstGeom>
        </p:spPr>
      </p:pic>
      <p:sp>
        <p:nvSpPr>
          <p:cNvPr id="132" name="Rectangle 131">
            <a:extLst>
              <a:ext uri="{FF2B5EF4-FFF2-40B4-BE49-F238E27FC236}">
                <a16:creationId xmlns:a16="http://schemas.microsoft.com/office/drawing/2014/main" id="{6B7B46F3-DB4D-4639-BBC4-E8896EC411D4}"/>
              </a:ext>
            </a:extLst>
          </p:cNvPr>
          <p:cNvSpPr/>
          <p:nvPr/>
        </p:nvSpPr>
        <p:spPr>
          <a:xfrm>
            <a:off x="4806414" y="1063297"/>
            <a:ext cx="596638" cy="276999"/>
          </a:xfrm>
          <a:prstGeom prst="rect">
            <a:avLst/>
          </a:prstGeom>
        </p:spPr>
        <p:txBody>
          <a:bodyPr wrap="none">
            <a:spAutoFit/>
          </a:bodyPr>
          <a:lstStyle/>
          <a:p>
            <a:pPr fontAlgn="t"/>
            <a:r>
              <a:rPr lang="en-US" sz="1200" b="1">
                <a:latin typeface="Franklin Gothic Book" panose="020B0503020102020204" pitchFamily="34" charset="0"/>
              </a:rPr>
              <a:t>WHEN</a:t>
            </a:r>
          </a:p>
        </p:txBody>
      </p:sp>
      <p:pic>
        <p:nvPicPr>
          <p:cNvPr id="133" name="Picture 132">
            <a:extLst>
              <a:ext uri="{FF2B5EF4-FFF2-40B4-BE49-F238E27FC236}">
                <a16:creationId xmlns:a16="http://schemas.microsoft.com/office/drawing/2014/main" id="{ECF63DAC-5BDB-45F9-A057-EE23BE4EE41E}"/>
              </a:ext>
            </a:extLst>
          </p:cNvPr>
          <p:cNvPicPr/>
          <p:nvPr/>
        </p:nvPicPr>
        <p:blipFill>
          <a:blip r:embed="rId4">
            <a:extLst>
              <a:ext uri="{28A0092B-C50C-407E-A947-70E740481C1C}">
                <a14:useLocalDpi xmlns:a14="http://schemas.microsoft.com/office/drawing/2010/main" val="0"/>
              </a:ext>
            </a:extLst>
          </a:blip>
          <a:stretch>
            <a:fillRect/>
          </a:stretch>
        </p:blipFill>
        <p:spPr>
          <a:xfrm>
            <a:off x="4236970" y="1362777"/>
            <a:ext cx="3744000" cy="114300"/>
          </a:xfrm>
          <a:prstGeom prst="rect">
            <a:avLst/>
          </a:prstGeom>
        </p:spPr>
      </p:pic>
      <p:pic>
        <p:nvPicPr>
          <p:cNvPr id="159" name="Picture 158">
            <a:extLst>
              <a:ext uri="{FF2B5EF4-FFF2-40B4-BE49-F238E27FC236}">
                <a16:creationId xmlns:a16="http://schemas.microsoft.com/office/drawing/2014/main" id="{55BE0D13-1A75-428F-96E5-70956B97BBE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8157" y="1045154"/>
            <a:ext cx="288000" cy="288000"/>
          </a:xfrm>
          <a:prstGeom prst="rect">
            <a:avLst/>
          </a:prstGeom>
        </p:spPr>
      </p:pic>
      <p:pic>
        <p:nvPicPr>
          <p:cNvPr id="166" name="Picture 165" descr="A picture containing knife&#10;&#10;Description automatically generated">
            <a:extLst>
              <a:ext uri="{FF2B5EF4-FFF2-40B4-BE49-F238E27FC236}">
                <a16:creationId xmlns:a16="http://schemas.microsoft.com/office/drawing/2014/main" id="{62B128BC-059C-481B-A5B3-BF5079754D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3755157"/>
            <a:ext cx="326697" cy="345860"/>
          </a:xfrm>
          <a:prstGeom prst="rect">
            <a:avLst/>
          </a:prstGeom>
        </p:spPr>
      </p:pic>
      <p:sp>
        <p:nvSpPr>
          <p:cNvPr id="167" name="Rectangle 166">
            <a:extLst>
              <a:ext uri="{FF2B5EF4-FFF2-40B4-BE49-F238E27FC236}">
                <a16:creationId xmlns:a16="http://schemas.microsoft.com/office/drawing/2014/main" id="{0625DBFB-BDA2-4CD5-8C20-340F32157E9A}"/>
              </a:ext>
            </a:extLst>
          </p:cNvPr>
          <p:cNvSpPr/>
          <p:nvPr/>
        </p:nvSpPr>
        <p:spPr>
          <a:xfrm>
            <a:off x="850926" y="3823430"/>
            <a:ext cx="1795492" cy="276999"/>
          </a:xfrm>
          <a:prstGeom prst="rect">
            <a:avLst/>
          </a:prstGeom>
        </p:spPr>
        <p:txBody>
          <a:bodyPr wrap="none">
            <a:spAutoFit/>
          </a:bodyPr>
          <a:lstStyle/>
          <a:p>
            <a:pPr fontAlgn="t"/>
            <a:r>
              <a:rPr lang="en-US" sz="1200" b="1">
                <a:latin typeface="Franklin Gothic Book" panose="020B0503020102020204" pitchFamily="34" charset="0"/>
              </a:rPr>
              <a:t>TOP PRODUCT BENEFITS</a:t>
            </a:r>
          </a:p>
        </p:txBody>
      </p:sp>
      <p:pic>
        <p:nvPicPr>
          <p:cNvPr id="168" name="Picture 167">
            <a:extLst>
              <a:ext uri="{FF2B5EF4-FFF2-40B4-BE49-F238E27FC236}">
                <a16:creationId xmlns:a16="http://schemas.microsoft.com/office/drawing/2014/main" id="{D77962F5-F64D-4C3D-8E0A-64DA08B449B7}"/>
              </a:ext>
            </a:extLst>
          </p:cNvPr>
          <p:cNvPicPr/>
          <p:nvPr/>
        </p:nvPicPr>
        <p:blipFill>
          <a:blip r:embed="rId4">
            <a:extLst>
              <a:ext uri="{28A0092B-C50C-407E-A947-70E740481C1C}">
                <a14:useLocalDpi xmlns:a14="http://schemas.microsoft.com/office/drawing/2010/main" val="0"/>
              </a:ext>
            </a:extLst>
          </a:blip>
          <a:stretch>
            <a:fillRect/>
          </a:stretch>
        </p:blipFill>
        <p:spPr>
          <a:xfrm>
            <a:off x="281482" y="4122910"/>
            <a:ext cx="3744000" cy="114300"/>
          </a:xfrm>
          <a:prstGeom prst="rect">
            <a:avLst/>
          </a:prstGeom>
        </p:spPr>
      </p:pic>
      <p:pic>
        <p:nvPicPr>
          <p:cNvPr id="169" name="Picture 168">
            <a:extLst>
              <a:ext uri="{FF2B5EF4-FFF2-40B4-BE49-F238E27FC236}">
                <a16:creationId xmlns:a16="http://schemas.microsoft.com/office/drawing/2014/main" id="{C02B5F66-3C06-4C96-A2D1-2FE5172A394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2446" y="3803871"/>
            <a:ext cx="288000" cy="288000"/>
          </a:xfrm>
          <a:prstGeom prst="rect">
            <a:avLst/>
          </a:prstGeom>
        </p:spPr>
      </p:pic>
      <p:pic>
        <p:nvPicPr>
          <p:cNvPr id="170" name="Picture 169" descr="A picture containing knife&#10;&#10;Description automatically generated">
            <a:extLst>
              <a:ext uri="{FF2B5EF4-FFF2-40B4-BE49-F238E27FC236}">
                <a16:creationId xmlns:a16="http://schemas.microsoft.com/office/drawing/2014/main" id="{9185AE10-9C05-457B-A720-7A6148C63F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3755157"/>
            <a:ext cx="326697" cy="345860"/>
          </a:xfrm>
          <a:prstGeom prst="rect">
            <a:avLst/>
          </a:prstGeom>
        </p:spPr>
      </p:pic>
      <p:sp>
        <p:nvSpPr>
          <p:cNvPr id="171" name="Rectangle 170">
            <a:extLst>
              <a:ext uri="{FF2B5EF4-FFF2-40B4-BE49-F238E27FC236}">
                <a16:creationId xmlns:a16="http://schemas.microsoft.com/office/drawing/2014/main" id="{7B3A5AB7-254B-4369-8746-80C811AC9BA6}"/>
              </a:ext>
            </a:extLst>
          </p:cNvPr>
          <p:cNvSpPr/>
          <p:nvPr/>
        </p:nvSpPr>
        <p:spPr>
          <a:xfrm>
            <a:off x="4806414" y="3823430"/>
            <a:ext cx="2029017" cy="276999"/>
          </a:xfrm>
          <a:prstGeom prst="rect">
            <a:avLst/>
          </a:prstGeom>
        </p:spPr>
        <p:txBody>
          <a:bodyPr wrap="none">
            <a:spAutoFit/>
          </a:bodyPr>
          <a:lstStyle/>
          <a:p>
            <a:pPr fontAlgn="t"/>
            <a:r>
              <a:rPr lang="en-US" sz="1200" b="1">
                <a:latin typeface="Franklin Gothic Book" panose="020B0503020102020204" pitchFamily="34" charset="0"/>
              </a:rPr>
              <a:t>TOP DETAILED MOTIVATIONS</a:t>
            </a:r>
          </a:p>
        </p:txBody>
      </p:sp>
      <p:pic>
        <p:nvPicPr>
          <p:cNvPr id="172" name="Picture 171">
            <a:extLst>
              <a:ext uri="{FF2B5EF4-FFF2-40B4-BE49-F238E27FC236}">
                <a16:creationId xmlns:a16="http://schemas.microsoft.com/office/drawing/2014/main" id="{AF32D41D-43A2-4DFE-9293-0C67C60C742C}"/>
              </a:ext>
            </a:extLst>
          </p:cNvPr>
          <p:cNvPicPr/>
          <p:nvPr/>
        </p:nvPicPr>
        <p:blipFill>
          <a:blip r:embed="rId4">
            <a:extLst>
              <a:ext uri="{28A0092B-C50C-407E-A947-70E740481C1C}">
                <a14:useLocalDpi xmlns:a14="http://schemas.microsoft.com/office/drawing/2010/main" val="0"/>
              </a:ext>
            </a:extLst>
          </a:blip>
          <a:stretch>
            <a:fillRect/>
          </a:stretch>
        </p:blipFill>
        <p:spPr>
          <a:xfrm>
            <a:off x="4236970" y="4122910"/>
            <a:ext cx="3744000" cy="114300"/>
          </a:xfrm>
          <a:prstGeom prst="rect">
            <a:avLst/>
          </a:prstGeom>
        </p:spPr>
      </p:pic>
      <p:pic>
        <p:nvPicPr>
          <p:cNvPr id="173" name="Picture 172">
            <a:extLst>
              <a:ext uri="{FF2B5EF4-FFF2-40B4-BE49-F238E27FC236}">
                <a16:creationId xmlns:a16="http://schemas.microsoft.com/office/drawing/2014/main" id="{F3B3A202-EE5A-4D57-98C3-B746943B46E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695" y="3807907"/>
            <a:ext cx="288000" cy="288000"/>
          </a:xfrm>
          <a:prstGeom prst="rect">
            <a:avLst/>
          </a:prstGeom>
        </p:spPr>
      </p:pic>
      <p:graphicFrame>
        <p:nvGraphicFramePr>
          <p:cNvPr id="178" name="Table21">
            <a:extLst>
              <a:ext uri="{FF2B5EF4-FFF2-40B4-BE49-F238E27FC236}">
                <a16:creationId xmlns:a16="http://schemas.microsoft.com/office/drawing/2014/main" id="{B8C9E948-D836-424D-B695-05C1A666C198}"/>
              </a:ext>
            </a:extLst>
          </p:cNvPr>
          <p:cNvGraphicFramePr>
            <a:graphicFrameLocks noGrp="1"/>
          </p:cNvGraphicFramePr>
          <p:nvPr>
            <p:extLst>
              <p:ext uri="{D42A27DB-BD31-4B8C-83A1-F6EECF244321}">
                <p14:modId xmlns:p14="http://schemas.microsoft.com/office/powerpoint/2010/main" val="3299758033"/>
              </p:ext>
            </p:extLst>
          </p:nvPr>
        </p:nvGraphicFramePr>
        <p:xfrm>
          <a:off x="4296763" y="1447129"/>
          <a:ext cx="3600000" cy="2016000"/>
        </p:xfrm>
        <a:graphic>
          <a:graphicData uri="http://schemas.openxmlformats.org/drawingml/2006/table">
            <a:tbl>
              <a:tblPr>
                <a:tableStyleId>{5C22544A-7EE6-4342-B048-85BDC9FD1C3A}</a:tableStyleId>
              </a:tblPr>
              <a:tblGrid>
                <a:gridCol w="720000">
                  <a:extLst>
                    <a:ext uri="{9D8B030D-6E8A-4147-A177-3AD203B41FA5}">
                      <a16:colId xmlns:a16="http://schemas.microsoft.com/office/drawing/2014/main" val="4275716243"/>
                    </a:ext>
                  </a:extLst>
                </a:gridCol>
                <a:gridCol w="720000">
                  <a:extLst>
                    <a:ext uri="{9D8B030D-6E8A-4147-A177-3AD203B41FA5}">
                      <a16:colId xmlns:a16="http://schemas.microsoft.com/office/drawing/2014/main" val="3465158040"/>
                    </a:ext>
                  </a:extLst>
                </a:gridCol>
                <a:gridCol w="720000">
                  <a:extLst>
                    <a:ext uri="{9D8B030D-6E8A-4147-A177-3AD203B41FA5}">
                      <a16:colId xmlns:a16="http://schemas.microsoft.com/office/drawing/2014/main" val="3357660258"/>
                    </a:ext>
                  </a:extLst>
                </a:gridCol>
                <a:gridCol w="720000">
                  <a:extLst>
                    <a:ext uri="{9D8B030D-6E8A-4147-A177-3AD203B41FA5}">
                      <a16:colId xmlns:a16="http://schemas.microsoft.com/office/drawing/2014/main" val="4154744504"/>
                    </a:ext>
                  </a:extLst>
                </a:gridCol>
                <a:gridCol w="720000">
                  <a:extLst>
                    <a:ext uri="{9D8B030D-6E8A-4147-A177-3AD203B41FA5}">
                      <a16:colId xmlns:a16="http://schemas.microsoft.com/office/drawing/2014/main" val="2467509639"/>
                    </a:ext>
                  </a:extLst>
                </a:gridCol>
              </a:tblGrid>
              <a:tr h="336000">
                <a:tc>
                  <a:txBody>
                    <a:bodyPr/>
                    <a:lstStyle/>
                    <a:p>
                      <a:pPr algn="ctr" fontAlgn="t"/>
                      <a:r>
                        <a:rPr lang="en-US" sz="800" b="0" i="0" u="none" strike="noStrike">
                          <a:solidFill>
                            <a:srgbClr val="C00000"/>
                          </a:solidFill>
                          <a:effectLst/>
                          <a:latin typeface="Franklin Gothic Medium" panose="020B0603020102020204" pitchFamily="34" charset="0"/>
                        </a:rPr>
                        <a:t>Early Morning Bite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E84518"/>
                          </a:solidFill>
                          <a:effectLst/>
                          <a:latin typeface="Franklin Gothic Medium" panose="020B0603020102020204" pitchFamily="34" charset="0"/>
                        </a:rPr>
                        <a:t>Breakfast For One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6600"/>
                          </a:solidFill>
                          <a:effectLst/>
                          <a:latin typeface="Franklin Gothic Medium" panose="020B0603020102020204" pitchFamily="34" charset="0"/>
                        </a:rPr>
                        <a:t>Family </a:t>
                      </a:r>
                      <a:br>
                        <a:rPr lang="en-US" sz="800" b="0" i="0" u="none" strike="noStrike">
                          <a:solidFill>
                            <a:srgbClr val="FF6600"/>
                          </a:solidFill>
                          <a:effectLst/>
                          <a:latin typeface="Franklin Gothic Medium" panose="020B0603020102020204" pitchFamily="34" charset="0"/>
                        </a:rPr>
                      </a:br>
                      <a:r>
                        <a:rPr lang="en-US" sz="800" b="0" i="0" u="none" strike="noStrike">
                          <a:solidFill>
                            <a:srgbClr val="FF6600"/>
                          </a:solidFill>
                          <a:effectLst/>
                          <a:latin typeface="Franklin Gothic Medium" panose="020B0603020102020204" pitchFamily="34" charset="0"/>
                        </a:rPr>
                        <a:t>Breakfast</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A349"/>
                          </a:solidFill>
                          <a:effectLst/>
                          <a:latin typeface="Franklin Gothic Medium" panose="020B0603020102020204" pitchFamily="34" charset="0"/>
                        </a:rPr>
                        <a:t>Breakfast @ Work / School</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C000"/>
                          </a:solidFill>
                          <a:effectLst/>
                          <a:latin typeface="Franklin Gothic Medium" panose="020B0603020102020204" pitchFamily="34" charset="0"/>
                        </a:rPr>
                        <a:t>Mid Morning Snack</a:t>
                      </a:r>
                    </a:p>
                  </a:txBody>
                  <a:tcPr marL="0" marR="0" marT="0" marB="0" anchor="ctr">
                    <a:lnL w="9525" cap="flat" cmpd="sng" algn="ctr">
                      <a:solidFill>
                        <a:schemeClr val="bg1">
                          <a:lumMod val="85000"/>
                        </a:schemeClr>
                      </a:solidFill>
                      <a:prstDash val="dot"/>
                      <a:round/>
                      <a:headEnd type="none" w="med" len="med"/>
                      <a:tailEnd type="none" w="med" len="med"/>
                    </a:lnL>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336000">
                <a:tc>
                  <a:txBody>
                    <a:bodyPr/>
                    <a:lstStyle/>
                    <a:p>
                      <a:pPr algn="ctr" fontAlgn="t"/>
                      <a:r>
                        <a:rPr lang="en-US" sz="800" b="0" i="0" u="none" strike="noStrike" kern="1200">
                          <a:solidFill>
                            <a:srgbClr val="D1D105"/>
                          </a:solidFill>
                          <a:effectLst/>
                          <a:latin typeface="Franklin Gothic Medium" panose="020B0603020102020204" pitchFamily="34" charset="0"/>
                          <a:ea typeface="+mn-ea"/>
                          <a:cs typeface="+mn-cs"/>
                        </a:rPr>
                        <a:t>Lunch</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4EB9D2"/>
                          </a:solidFill>
                          <a:effectLst/>
                          <a:latin typeface="Franklin Gothic Medium" panose="020B0603020102020204" pitchFamily="34" charset="0"/>
                          <a:ea typeface="+mn-ea"/>
                          <a:cs typeface="+mn-cs"/>
                        </a:rPr>
                        <a:t>Lunch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4D8DD3"/>
                          </a:solidFill>
                          <a:effectLst/>
                          <a:latin typeface="Franklin Gothic Medium" panose="020B0603020102020204" pitchFamily="34" charset="0"/>
                          <a:ea typeface="+mn-ea"/>
                          <a:cs typeface="+mn-cs"/>
                        </a:rPr>
                        <a:t>Afternoon </a:t>
                      </a:r>
                      <a:br>
                        <a:rPr lang="en-US" sz="800" b="0" i="0" u="none" strike="noStrike" kern="1200">
                          <a:solidFill>
                            <a:srgbClr val="4D8DD3"/>
                          </a:solidFill>
                          <a:effectLst/>
                          <a:latin typeface="Franklin Gothic Medium" panose="020B0603020102020204" pitchFamily="34" charset="0"/>
                          <a:ea typeface="+mn-ea"/>
                          <a:cs typeface="+mn-cs"/>
                        </a:rPr>
                      </a:br>
                      <a:r>
                        <a:rPr lang="en-US" sz="800" b="0" i="0" u="none" strike="noStrike" kern="1200">
                          <a:solidFill>
                            <a:srgbClr val="4D8DD3"/>
                          </a:solidFill>
                          <a:effectLst/>
                          <a:latin typeface="Franklin Gothic Medium" panose="020B0603020102020204" pitchFamily="34" charset="0"/>
                          <a:ea typeface="+mn-ea"/>
                          <a:cs typeface="+mn-cs"/>
                        </a:rPr>
                        <a:t>Snack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dirty="0">
                          <a:solidFill>
                            <a:srgbClr val="3558EB"/>
                          </a:solidFill>
                          <a:effectLst/>
                          <a:latin typeface="Franklin Gothic Medium" panose="020B0603020102020204" pitchFamily="34" charset="0"/>
                          <a:ea typeface="+mn-ea"/>
                          <a:cs typeface="+mn-cs"/>
                        </a:rPr>
                        <a:t>After Work / School Bite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a:endParaRPr lang="en-US" sz="8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336000">
                <a:tc>
                  <a:txBody>
                    <a:bodyPr/>
                    <a:lstStyle/>
                    <a:p>
                      <a:pPr algn="ctr" fontAlgn="t"/>
                      <a:r>
                        <a:rPr lang="en-US" sz="800" b="0" i="0" u="none" strike="noStrike" kern="1200">
                          <a:solidFill>
                            <a:srgbClr val="005086"/>
                          </a:solidFill>
                          <a:effectLst/>
                          <a:latin typeface="Franklin Gothic Medium" panose="020B0603020102020204" pitchFamily="34" charset="0"/>
                          <a:ea typeface="+mn-ea"/>
                          <a:cs typeface="+mn-cs"/>
                        </a:rPr>
                        <a:t>Dinner</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002D4C"/>
                          </a:solidFill>
                          <a:effectLst/>
                          <a:latin typeface="Franklin Gothic Medium" panose="020B0603020102020204" pitchFamily="34" charset="0"/>
                          <a:ea typeface="+mn-ea"/>
                          <a:cs typeface="+mn-cs"/>
                        </a:rPr>
                        <a:t>Dinner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3E3E3E"/>
                          </a:solidFill>
                          <a:effectLst/>
                          <a:latin typeface="Franklin Gothic Medium" panose="020B0603020102020204" pitchFamily="34" charset="0"/>
                          <a:ea typeface="+mn-ea"/>
                          <a:cs typeface="+mn-cs"/>
                        </a:rPr>
                        <a:t>Evening </a:t>
                      </a:r>
                      <a:br>
                        <a:rPr lang="en-US" sz="800" b="0" i="0" u="none" strike="noStrike" kern="1200">
                          <a:solidFill>
                            <a:srgbClr val="3E3E3E"/>
                          </a:solidFill>
                          <a:effectLst/>
                          <a:latin typeface="Franklin Gothic Medium" panose="020B0603020102020204" pitchFamily="34" charset="0"/>
                          <a:ea typeface="+mn-ea"/>
                          <a:cs typeface="+mn-cs"/>
                        </a:rPr>
                      </a:br>
                      <a:r>
                        <a:rPr lang="en-US" sz="800" b="0" i="0" u="none" strike="noStrike" kern="1200">
                          <a:solidFill>
                            <a:srgbClr val="3E3E3E"/>
                          </a:solidFill>
                          <a:effectLst/>
                          <a:latin typeface="Franklin Gothic Medium" panose="020B0603020102020204" pitchFamily="34" charset="0"/>
                          <a:ea typeface="+mn-ea"/>
                          <a:cs typeface="+mn-cs"/>
                        </a:rPr>
                        <a:t>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7E7E7E"/>
                          </a:solidFill>
                          <a:effectLst/>
                          <a:latin typeface="Franklin Gothic Medium" panose="020B0603020102020204" pitchFamily="34" charset="0"/>
                          <a:ea typeface="+mn-ea"/>
                          <a:cs typeface="+mn-cs"/>
                        </a:rPr>
                        <a:t>Evening </a:t>
                      </a:r>
                      <a:br>
                        <a:rPr lang="en-US" sz="800" b="0" i="0" u="none" strike="noStrike" kern="1200">
                          <a:solidFill>
                            <a:srgbClr val="7E7E7E"/>
                          </a:solidFill>
                          <a:effectLst/>
                          <a:latin typeface="Franklin Gothic Medium" panose="020B0603020102020204" pitchFamily="34" charset="0"/>
                          <a:ea typeface="+mn-ea"/>
                          <a:cs typeface="+mn-cs"/>
                        </a:rPr>
                      </a:br>
                      <a:r>
                        <a:rPr lang="en-US" sz="800" b="0" i="0" u="none" strike="noStrike" kern="1200">
                          <a:solidFill>
                            <a:srgbClr val="7E7E7E"/>
                          </a:solidFill>
                          <a:effectLst/>
                          <a:latin typeface="Franklin Gothic Medium" panose="020B0603020102020204" pitchFamily="34" charset="0"/>
                          <a:ea typeface="+mn-ea"/>
                          <a:cs typeface="+mn-cs"/>
                        </a:rPr>
                        <a:t>We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BFBFBF"/>
                          </a:solidFill>
                          <a:effectLst/>
                          <a:latin typeface="Franklin Gothic Medium" panose="020B0603020102020204" pitchFamily="34" charset="0"/>
                          <a:ea typeface="+mn-ea"/>
                          <a:cs typeface="+mn-cs"/>
                        </a:rPr>
                        <a:t>Bedtime / Late Night Snack</a:t>
                      </a: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pic>
        <p:nvPicPr>
          <p:cNvPr id="179" name="Picture 178">
            <a:extLst>
              <a:ext uri="{FF2B5EF4-FFF2-40B4-BE49-F238E27FC236}">
                <a16:creationId xmlns:a16="http://schemas.microsoft.com/office/drawing/2014/main" id="{5D2CC19B-8882-4B73-AA50-DFD8C4B27D3B}"/>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024450"/>
            <a:ext cx="3744000" cy="53322"/>
          </a:xfrm>
          <a:prstGeom prst="rect">
            <a:avLst/>
          </a:prstGeom>
        </p:spPr>
      </p:pic>
      <p:sp>
        <p:nvSpPr>
          <p:cNvPr id="180" name="TextBox 179">
            <a:extLst>
              <a:ext uri="{FF2B5EF4-FFF2-40B4-BE49-F238E27FC236}">
                <a16:creationId xmlns:a16="http://schemas.microsoft.com/office/drawing/2014/main" id="{4F0D5583-6F15-4671-BB29-85BD885C3397}"/>
              </a:ext>
            </a:extLst>
          </p:cNvPr>
          <p:cNvSpPr txBox="1"/>
          <p:nvPr/>
        </p:nvSpPr>
        <p:spPr>
          <a:xfrm rot="16200000">
            <a:off x="65562" y="1597165"/>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Age</a:t>
            </a:r>
          </a:p>
        </p:txBody>
      </p:sp>
      <p:pic>
        <p:nvPicPr>
          <p:cNvPr id="181" name="Picture 180">
            <a:extLst>
              <a:ext uri="{FF2B5EF4-FFF2-40B4-BE49-F238E27FC236}">
                <a16:creationId xmlns:a16="http://schemas.microsoft.com/office/drawing/2014/main" id="{872C9A25-81F1-4568-88F7-2C05E4160C6C}"/>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743838"/>
            <a:ext cx="3744000" cy="53322"/>
          </a:xfrm>
          <a:prstGeom prst="rect">
            <a:avLst/>
          </a:prstGeom>
        </p:spPr>
      </p:pic>
      <p:sp>
        <p:nvSpPr>
          <p:cNvPr id="182" name="TextBox 181">
            <a:extLst>
              <a:ext uri="{FF2B5EF4-FFF2-40B4-BE49-F238E27FC236}">
                <a16:creationId xmlns:a16="http://schemas.microsoft.com/office/drawing/2014/main" id="{5247722F-7431-4F18-A1EB-6836BE136CF4}"/>
              </a:ext>
            </a:extLst>
          </p:cNvPr>
          <p:cNvSpPr txBox="1"/>
          <p:nvPr/>
        </p:nvSpPr>
        <p:spPr>
          <a:xfrm rot="16200000">
            <a:off x="65562" y="23156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Income</a:t>
            </a:r>
          </a:p>
        </p:txBody>
      </p:sp>
      <p:sp>
        <p:nvSpPr>
          <p:cNvPr id="183" name="TextBox 182">
            <a:extLst>
              <a:ext uri="{FF2B5EF4-FFF2-40B4-BE49-F238E27FC236}">
                <a16:creationId xmlns:a16="http://schemas.microsoft.com/office/drawing/2014/main" id="{6025EBB8-F95C-4A2F-882F-BFD8F7063C0C}"/>
              </a:ext>
            </a:extLst>
          </p:cNvPr>
          <p:cNvSpPr txBox="1"/>
          <p:nvPr/>
        </p:nvSpPr>
        <p:spPr>
          <a:xfrm rot="16200000">
            <a:off x="65562" y="30268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Race</a:t>
            </a:r>
          </a:p>
        </p:txBody>
      </p:sp>
      <p:graphicFrame>
        <p:nvGraphicFramePr>
          <p:cNvPr id="184" name="Table11">
            <a:extLst>
              <a:ext uri="{FF2B5EF4-FFF2-40B4-BE49-F238E27FC236}">
                <a16:creationId xmlns:a16="http://schemas.microsoft.com/office/drawing/2014/main" id="{10263708-682B-49F9-911A-EB0A4FE1032A}"/>
              </a:ext>
            </a:extLst>
          </p:cNvPr>
          <p:cNvGraphicFramePr>
            <a:graphicFrameLocks noGrp="1"/>
          </p:cNvGraphicFramePr>
          <p:nvPr>
            <p:extLst>
              <p:ext uri="{D42A27DB-BD31-4B8C-83A1-F6EECF244321}">
                <p14:modId xmlns:p14="http://schemas.microsoft.com/office/powerpoint/2010/main" val="2681766804"/>
              </p:ext>
            </p:extLst>
          </p:nvPr>
        </p:nvGraphicFramePr>
        <p:xfrm>
          <a:off x="546172" y="13810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dirty="0">
                          <a:solidFill>
                            <a:schemeClr val="tx1"/>
                          </a:solidFill>
                          <a:effectLst/>
                          <a:latin typeface="Franklin Gothic Medium" panose="020B0603020102020204" pitchFamily="34" charset="0"/>
                        </a:rPr>
                        <a:t>&lt;18</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18-34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35-64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65+</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29%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-0.9/-08</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12%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-8.3/-9.1</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0.2/1.2</a:t>
                      </a:r>
                      <a:endParaRPr lang="en-US" sz="1000" b="0">
                        <a:solidFill>
                          <a:srgbClr val="00B05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35%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0.2/1.2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5" name="Table12">
            <a:extLst>
              <a:ext uri="{FF2B5EF4-FFF2-40B4-BE49-F238E27FC236}">
                <a16:creationId xmlns:a16="http://schemas.microsoft.com/office/drawing/2014/main" id="{CE6BF316-1295-45AF-918C-F7561D5B6079}"/>
              </a:ext>
            </a:extLst>
          </p:cNvPr>
          <p:cNvGraphicFramePr>
            <a:graphicFrameLocks noGrp="1"/>
          </p:cNvGraphicFramePr>
          <p:nvPr>
            <p:extLst>
              <p:ext uri="{D42A27DB-BD31-4B8C-83A1-F6EECF244321}">
                <p14:modId xmlns:p14="http://schemas.microsoft.com/office/powerpoint/2010/main" val="1084969795"/>
              </p:ext>
            </p:extLst>
          </p:nvPr>
        </p:nvGraphicFramePr>
        <p:xfrm>
          <a:off x="546172" y="2077773"/>
          <a:ext cx="3365325" cy="576000"/>
        </p:xfrm>
        <a:graphic>
          <a:graphicData uri="http://schemas.openxmlformats.org/drawingml/2006/table">
            <a:tbl>
              <a:tblPr>
                <a:tableStyleId>{5C22544A-7EE6-4342-B048-85BDC9FD1C3A}</a:tableStyleId>
              </a:tblPr>
              <a:tblGrid>
                <a:gridCol w="1121775">
                  <a:extLst>
                    <a:ext uri="{9D8B030D-6E8A-4147-A177-3AD203B41FA5}">
                      <a16:colId xmlns:a16="http://schemas.microsoft.com/office/drawing/2014/main" val="4275716243"/>
                    </a:ext>
                  </a:extLst>
                </a:gridCol>
                <a:gridCol w="1121775">
                  <a:extLst>
                    <a:ext uri="{9D8B030D-6E8A-4147-A177-3AD203B41FA5}">
                      <a16:colId xmlns:a16="http://schemas.microsoft.com/office/drawing/2014/main" val="3465158040"/>
                    </a:ext>
                  </a:extLst>
                </a:gridCol>
                <a:gridCol w="1121775">
                  <a:extLst>
                    <a:ext uri="{9D8B030D-6E8A-4147-A177-3AD203B41FA5}">
                      <a16:colId xmlns:a16="http://schemas.microsoft.com/office/drawing/2014/main" val="3357660258"/>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Low income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Mid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High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-4.0/-3.2</a:t>
                      </a:r>
                      <a:endParaRPr lang="en-US" sz="1000" b="0" dirty="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6.1/7.9</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19%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6.1/3.1</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6" name="Table13">
            <a:extLst>
              <a:ext uri="{FF2B5EF4-FFF2-40B4-BE49-F238E27FC236}">
                <a16:creationId xmlns:a16="http://schemas.microsoft.com/office/drawing/2014/main" id="{1C7393AE-1DD6-4E81-8393-461E1582E675}"/>
              </a:ext>
            </a:extLst>
          </p:cNvPr>
          <p:cNvGraphicFramePr>
            <a:graphicFrameLocks noGrp="1"/>
          </p:cNvGraphicFramePr>
          <p:nvPr>
            <p:extLst>
              <p:ext uri="{D42A27DB-BD31-4B8C-83A1-F6EECF244321}">
                <p14:modId xmlns:p14="http://schemas.microsoft.com/office/powerpoint/2010/main" val="1245529888"/>
              </p:ext>
            </p:extLst>
          </p:nvPr>
        </p:nvGraphicFramePr>
        <p:xfrm>
          <a:off x="546172" y="28034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White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Black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Hispanic</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Other</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81%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+6.9/1.1</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6%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-3.9/-1.2</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-0.4/0.3</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 </a:t>
                      </a: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-2.6/9.2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95" name="Chart41">
            <a:extLst>
              <a:ext uri="{FF2B5EF4-FFF2-40B4-BE49-F238E27FC236}">
                <a16:creationId xmlns:a16="http://schemas.microsoft.com/office/drawing/2014/main" id="{C6A7706F-9301-4C16-9E18-F834599C45B0}"/>
              </a:ext>
            </a:extLst>
          </p:cNvPr>
          <p:cNvGraphicFramePr/>
          <p:nvPr>
            <p:extLst>
              <p:ext uri="{D42A27DB-BD31-4B8C-83A1-F6EECF244321}">
                <p14:modId xmlns:p14="http://schemas.microsoft.com/office/powerpoint/2010/main" val="2862385377"/>
              </p:ext>
            </p:extLst>
          </p:nvPr>
        </p:nvGraphicFramePr>
        <p:xfrm>
          <a:off x="333216" y="4405659"/>
          <a:ext cx="2535340" cy="1818972"/>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96" name="Table41">
            <a:extLst>
              <a:ext uri="{FF2B5EF4-FFF2-40B4-BE49-F238E27FC236}">
                <a16:creationId xmlns:a16="http://schemas.microsoft.com/office/drawing/2014/main" id="{C6A17690-FC2F-450C-96EF-18F4D7996D47}"/>
              </a:ext>
            </a:extLst>
          </p:cNvPr>
          <p:cNvGraphicFramePr>
            <a:graphicFrameLocks noGrp="1"/>
          </p:cNvGraphicFramePr>
          <p:nvPr>
            <p:extLst>
              <p:ext uri="{D42A27DB-BD31-4B8C-83A1-F6EECF244321}">
                <p14:modId xmlns:p14="http://schemas.microsoft.com/office/powerpoint/2010/main" val="2065393520"/>
              </p:ext>
            </p:extLst>
          </p:nvPr>
        </p:nvGraphicFramePr>
        <p:xfrm>
          <a:off x="2868556" y="4131190"/>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graphicFrame>
        <p:nvGraphicFramePr>
          <p:cNvPr id="197" name="Chart51">
            <a:extLst>
              <a:ext uri="{FF2B5EF4-FFF2-40B4-BE49-F238E27FC236}">
                <a16:creationId xmlns:a16="http://schemas.microsoft.com/office/drawing/2014/main" id="{74B620DA-B11D-488A-B4AC-196F89CFCCCC}"/>
              </a:ext>
            </a:extLst>
          </p:cNvPr>
          <p:cNvGraphicFramePr/>
          <p:nvPr>
            <p:extLst>
              <p:ext uri="{D42A27DB-BD31-4B8C-83A1-F6EECF244321}">
                <p14:modId xmlns:p14="http://schemas.microsoft.com/office/powerpoint/2010/main" val="2248384948"/>
              </p:ext>
            </p:extLst>
          </p:nvPr>
        </p:nvGraphicFramePr>
        <p:xfrm>
          <a:off x="4311828" y="4405640"/>
          <a:ext cx="2535340" cy="1818769"/>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30" name="Table51">
            <a:extLst>
              <a:ext uri="{FF2B5EF4-FFF2-40B4-BE49-F238E27FC236}">
                <a16:creationId xmlns:a16="http://schemas.microsoft.com/office/drawing/2014/main" id="{FAC27AC9-8B55-43BF-A921-9761EB924D0F}"/>
              </a:ext>
            </a:extLst>
          </p:cNvPr>
          <p:cNvGraphicFramePr>
            <a:graphicFrameLocks noGrp="1"/>
          </p:cNvGraphicFramePr>
          <p:nvPr>
            <p:extLst>
              <p:ext uri="{D42A27DB-BD31-4B8C-83A1-F6EECF244321}">
                <p14:modId xmlns:p14="http://schemas.microsoft.com/office/powerpoint/2010/main" val="1963059850"/>
              </p:ext>
            </p:extLst>
          </p:nvPr>
        </p:nvGraphicFramePr>
        <p:xfrm>
          <a:off x="6892758" y="4138351"/>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sp>
        <p:nvSpPr>
          <p:cNvPr id="124" name="Rectangle 123">
            <a:extLst>
              <a:ext uri="{FF2B5EF4-FFF2-40B4-BE49-F238E27FC236}">
                <a16:creationId xmlns:a16="http://schemas.microsoft.com/office/drawing/2014/main" id="{9B0B9640-F808-4524-B5C4-9648AE1D94FA}"/>
              </a:ext>
            </a:extLst>
          </p:cNvPr>
          <p:cNvSpPr/>
          <p:nvPr/>
        </p:nvSpPr>
        <p:spPr>
          <a:xfrm>
            <a:off x="8193097"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9" name="Picture 128" descr="A picture containing knife&#10;&#10;Description automatically generated">
            <a:extLst>
              <a:ext uri="{FF2B5EF4-FFF2-40B4-BE49-F238E27FC236}">
                <a16:creationId xmlns:a16="http://schemas.microsoft.com/office/drawing/2014/main" id="{0E65A795-CF7F-4692-BECD-E1190EC09C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995024"/>
            <a:ext cx="326697" cy="345860"/>
          </a:xfrm>
          <a:prstGeom prst="rect">
            <a:avLst/>
          </a:prstGeom>
        </p:spPr>
      </p:pic>
      <p:sp>
        <p:nvSpPr>
          <p:cNvPr id="134" name="Rectangle 133">
            <a:extLst>
              <a:ext uri="{FF2B5EF4-FFF2-40B4-BE49-F238E27FC236}">
                <a16:creationId xmlns:a16="http://schemas.microsoft.com/office/drawing/2014/main" id="{7FD97BD2-727A-420A-931E-A21021438C8C}"/>
              </a:ext>
            </a:extLst>
          </p:cNvPr>
          <p:cNvSpPr/>
          <p:nvPr/>
        </p:nvSpPr>
        <p:spPr>
          <a:xfrm>
            <a:off x="8776553" y="1052787"/>
            <a:ext cx="1801583" cy="276999"/>
          </a:xfrm>
          <a:prstGeom prst="rect">
            <a:avLst/>
          </a:prstGeom>
        </p:spPr>
        <p:txBody>
          <a:bodyPr wrap="none">
            <a:spAutoFit/>
          </a:bodyPr>
          <a:lstStyle/>
          <a:p>
            <a:pPr lvl="0" defTabSz="609570">
              <a:defRPr/>
            </a:pPr>
            <a:r>
              <a:rPr lang="en-US" sz="1200" b="1">
                <a:latin typeface="Franklin Gothic Book" panose="020B0503020102020204" pitchFamily="34" charset="0"/>
              </a:rPr>
              <a:t>ACTIVITY WHILE EATINGS</a:t>
            </a:r>
          </a:p>
        </p:txBody>
      </p:sp>
      <p:pic>
        <p:nvPicPr>
          <p:cNvPr id="135" name="Picture 134">
            <a:extLst>
              <a:ext uri="{FF2B5EF4-FFF2-40B4-BE49-F238E27FC236}">
                <a16:creationId xmlns:a16="http://schemas.microsoft.com/office/drawing/2014/main" id="{49FA3C61-E970-4A70-9660-95B6D515D8AF}"/>
              </a:ext>
            </a:extLst>
          </p:cNvPr>
          <p:cNvPicPr/>
          <p:nvPr/>
        </p:nvPicPr>
        <p:blipFill>
          <a:blip r:embed="rId4">
            <a:extLst>
              <a:ext uri="{28A0092B-C50C-407E-A947-70E740481C1C}">
                <a14:useLocalDpi xmlns:a14="http://schemas.microsoft.com/office/drawing/2010/main" val="0"/>
              </a:ext>
            </a:extLst>
          </a:blip>
          <a:stretch>
            <a:fillRect/>
          </a:stretch>
        </p:blipFill>
        <p:spPr>
          <a:xfrm>
            <a:off x="8199368" y="1362777"/>
            <a:ext cx="3744000" cy="114300"/>
          </a:xfrm>
          <a:prstGeom prst="rect">
            <a:avLst/>
          </a:prstGeom>
        </p:spPr>
      </p:pic>
      <p:pic>
        <p:nvPicPr>
          <p:cNvPr id="136" name="Picture 135">
            <a:extLst>
              <a:ext uri="{FF2B5EF4-FFF2-40B4-BE49-F238E27FC236}">
                <a16:creationId xmlns:a16="http://schemas.microsoft.com/office/drawing/2014/main" id="{5D6B35C2-EAE4-4413-8624-24B7C82E5D8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298398" y="1045900"/>
            <a:ext cx="288000" cy="288000"/>
          </a:xfrm>
          <a:prstGeom prst="rect">
            <a:avLst/>
          </a:prstGeom>
        </p:spPr>
      </p:pic>
      <p:sp>
        <p:nvSpPr>
          <p:cNvPr id="137" name="TextBox 136">
            <a:extLst>
              <a:ext uri="{FF2B5EF4-FFF2-40B4-BE49-F238E27FC236}">
                <a16:creationId xmlns:a16="http://schemas.microsoft.com/office/drawing/2014/main" id="{13F08441-10D6-4DF4-A44E-237294ECA805}"/>
              </a:ext>
            </a:extLst>
          </p:cNvPr>
          <p:cNvSpPr txBox="1"/>
          <p:nvPr/>
        </p:nvSpPr>
        <p:spPr>
          <a:xfrm>
            <a:off x="8197345" y="3295829"/>
            <a:ext cx="3744000" cy="200055"/>
          </a:xfrm>
          <a:prstGeom prst="rect">
            <a:avLst/>
          </a:prstGeom>
          <a:noFill/>
        </p:spPr>
        <p:txBody>
          <a:bodyPr wrap="square" rtlCol="0">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700" b="0" i="0" u="none" strike="noStrike" kern="1200" cap="none" spc="0" normalizeH="0" baseline="0" noProof="0">
                <a:ln>
                  <a:noFill/>
                </a:ln>
                <a:solidFill>
                  <a:prstClr val="black"/>
                </a:solidFill>
                <a:effectLst/>
                <a:uLnTx/>
                <a:uFillTx/>
                <a:latin typeface="Calibri"/>
                <a:ea typeface="+mn-ea"/>
                <a:cs typeface="+mn-cs"/>
              </a:rPr>
              <a:t>Change vs year ago/ Change vs 2 year ago</a:t>
            </a:r>
          </a:p>
        </p:txBody>
      </p:sp>
      <p:graphicFrame>
        <p:nvGraphicFramePr>
          <p:cNvPr id="138" name="Table31">
            <a:extLst>
              <a:ext uri="{FF2B5EF4-FFF2-40B4-BE49-F238E27FC236}">
                <a16:creationId xmlns:a16="http://schemas.microsoft.com/office/drawing/2014/main" id="{E8C3E4C0-9B1C-4B65-8E94-98FE1BA19BFC}"/>
              </a:ext>
            </a:extLst>
          </p:cNvPr>
          <p:cNvGraphicFramePr>
            <a:graphicFrameLocks noGrp="1"/>
          </p:cNvGraphicFramePr>
          <p:nvPr>
            <p:extLst>
              <p:ext uri="{D42A27DB-BD31-4B8C-83A1-F6EECF244321}">
                <p14:modId xmlns:p14="http://schemas.microsoft.com/office/powerpoint/2010/main" val="1829073938"/>
              </p:ext>
            </p:extLst>
          </p:nvPr>
        </p:nvGraphicFramePr>
        <p:xfrm>
          <a:off x="8265082" y="1447128"/>
          <a:ext cx="3568200" cy="1846800"/>
        </p:xfrm>
        <a:graphic>
          <a:graphicData uri="http://schemas.openxmlformats.org/drawingml/2006/table">
            <a:tbl>
              <a:tblPr>
                <a:tableStyleId>{5C22544A-7EE6-4342-B048-85BDC9FD1C3A}</a:tableStyleId>
              </a:tblPr>
              <a:tblGrid>
                <a:gridCol w="629781">
                  <a:extLst>
                    <a:ext uri="{9D8B030D-6E8A-4147-A177-3AD203B41FA5}">
                      <a16:colId xmlns:a16="http://schemas.microsoft.com/office/drawing/2014/main" val="4275716243"/>
                    </a:ext>
                  </a:extLst>
                </a:gridCol>
                <a:gridCol w="1148619">
                  <a:extLst>
                    <a:ext uri="{9D8B030D-6E8A-4147-A177-3AD203B41FA5}">
                      <a16:colId xmlns:a16="http://schemas.microsoft.com/office/drawing/2014/main" val="3465158040"/>
                    </a:ext>
                  </a:extLst>
                </a:gridCol>
                <a:gridCol w="630000">
                  <a:extLst>
                    <a:ext uri="{9D8B030D-6E8A-4147-A177-3AD203B41FA5}">
                      <a16:colId xmlns:a16="http://schemas.microsoft.com/office/drawing/2014/main" val="3357660258"/>
                    </a:ext>
                  </a:extLst>
                </a:gridCol>
                <a:gridCol w="1159800">
                  <a:extLst>
                    <a:ext uri="{9D8B030D-6E8A-4147-A177-3AD203B41FA5}">
                      <a16:colId xmlns:a16="http://schemas.microsoft.com/office/drawing/2014/main" val="4154744504"/>
                    </a:ext>
                  </a:extLst>
                </a:gridCol>
              </a:tblGrid>
              <a:tr h="615600">
                <a:tc>
                  <a:txBody>
                    <a:bodyPr/>
                    <a:lstStyle/>
                    <a:p>
                      <a:pPr algn="ctr"/>
                      <a:endParaRPr lang="en-US" sz="1000" b="1" dirty="0">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Nothing in</a:t>
                      </a:r>
                    </a:p>
                    <a:p>
                      <a:pPr algn="l"/>
                      <a:r>
                        <a:rPr lang="en-US" sz="1000" b="0" kern="1200" dirty="0">
                          <a:solidFill>
                            <a:schemeClr val="dk1"/>
                          </a:solidFill>
                          <a:latin typeface="Franklin Gothic Medium" panose="020B0603020102020204" pitchFamily="34" charset="0"/>
                          <a:ea typeface="+mn-ea"/>
                          <a:cs typeface="+mn-cs"/>
                        </a:rPr>
                        <a:t>Particular</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Watching TV</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615600">
                <a:tc>
                  <a:txBody>
                    <a:bodyPr/>
                    <a:lstStyle/>
                    <a:p>
                      <a:pPr algn="ctr" fontAlgn="t"/>
                      <a:endParaRPr lang="en-US" sz="800" b="1" i="0" u="none" strike="noStrike" kern="1200">
                        <a:solidFill>
                          <a:srgbClr val="D1D105"/>
                        </a:solidFill>
                        <a:effectLst/>
                        <a:latin typeface="Franklin Gothic Medium" panose="020B0603020102020204" pitchFamily="34" charset="0"/>
                        <a:ea typeface="+mn-ea"/>
                        <a:cs typeface="+mn-cs"/>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On the internet</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Traveling / In Car</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615600">
                <a:tc>
                  <a:txBody>
                    <a:bodyPr/>
                    <a:lstStyle/>
                    <a:p>
                      <a:pPr algn="ctr"/>
                      <a:endParaRPr lang="en-US" sz="1000" b="1">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US" sz="1000" b="0" kern="1200" noProof="0" dirty="0">
                          <a:solidFill>
                            <a:schemeClr val="dk1"/>
                          </a:solidFill>
                          <a:latin typeface="Franklin Gothic Medium" panose="020B0603020102020204" pitchFamily="34" charset="0"/>
                          <a:ea typeface="+mn-ea"/>
                          <a:cs typeface="+mn-cs"/>
                        </a:rPr>
                        <a:t>Playing video / computer games</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50" b="0"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Work/Homework /</a:t>
                      </a:r>
                    </a:p>
                    <a:p>
                      <a:pPr algn="l"/>
                      <a:r>
                        <a:rPr lang="en-US" sz="1000" b="0" kern="1200" dirty="0">
                          <a:solidFill>
                            <a:schemeClr val="dk1"/>
                          </a:solidFill>
                          <a:latin typeface="Franklin Gothic Medium" panose="020B0603020102020204" pitchFamily="34" charset="0"/>
                          <a:ea typeface="+mn-ea"/>
                          <a:cs typeface="+mn-cs"/>
                        </a:rPr>
                        <a:t>Break from Work</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bl>
          </a:graphicData>
        </a:graphic>
      </p:graphicFrame>
      <p:sp>
        <p:nvSpPr>
          <p:cNvPr id="139" name="Oval1">
            <a:extLst>
              <a:ext uri="{FF2B5EF4-FFF2-40B4-BE49-F238E27FC236}">
                <a16:creationId xmlns:a16="http://schemas.microsoft.com/office/drawing/2014/main" id="{B09F48E1-D85B-4735-8866-20AB0FFA93DF}"/>
              </a:ext>
            </a:extLst>
          </p:cNvPr>
          <p:cNvSpPr/>
          <p:nvPr/>
        </p:nvSpPr>
        <p:spPr>
          <a:xfrm>
            <a:off x="8376785"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40" name="Oval3">
            <a:extLst>
              <a:ext uri="{FF2B5EF4-FFF2-40B4-BE49-F238E27FC236}">
                <a16:creationId xmlns:a16="http://schemas.microsoft.com/office/drawing/2014/main" id="{F2C39E67-7CDA-41BA-B903-2BCF2B35CF5E}"/>
              </a:ext>
            </a:extLst>
          </p:cNvPr>
          <p:cNvSpPr/>
          <p:nvPr/>
        </p:nvSpPr>
        <p:spPr>
          <a:xfrm>
            <a:off x="8376785"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41" name="Oval5">
            <a:extLst>
              <a:ext uri="{FF2B5EF4-FFF2-40B4-BE49-F238E27FC236}">
                <a16:creationId xmlns:a16="http://schemas.microsoft.com/office/drawing/2014/main" id="{B7A95AB8-4839-4A92-AB38-E6A0D9A5B857}"/>
              </a:ext>
            </a:extLst>
          </p:cNvPr>
          <p:cNvSpPr/>
          <p:nvPr/>
        </p:nvSpPr>
        <p:spPr>
          <a:xfrm>
            <a:off x="8376785"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42" name="Oval2">
            <a:extLst>
              <a:ext uri="{FF2B5EF4-FFF2-40B4-BE49-F238E27FC236}">
                <a16:creationId xmlns:a16="http://schemas.microsoft.com/office/drawing/2014/main" id="{57FC74A7-187C-42B4-A266-2B758FB18AC9}"/>
              </a:ext>
            </a:extLst>
          </p:cNvPr>
          <p:cNvSpPr/>
          <p:nvPr/>
        </p:nvSpPr>
        <p:spPr>
          <a:xfrm>
            <a:off x="10161196"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43" name="Oval4">
            <a:extLst>
              <a:ext uri="{FF2B5EF4-FFF2-40B4-BE49-F238E27FC236}">
                <a16:creationId xmlns:a16="http://schemas.microsoft.com/office/drawing/2014/main" id="{E7A898A7-903D-4D05-8599-EDD1DADF56E1}"/>
              </a:ext>
            </a:extLst>
          </p:cNvPr>
          <p:cNvSpPr/>
          <p:nvPr/>
        </p:nvSpPr>
        <p:spPr>
          <a:xfrm>
            <a:off x="10161196"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44" name="Oval6">
            <a:extLst>
              <a:ext uri="{FF2B5EF4-FFF2-40B4-BE49-F238E27FC236}">
                <a16:creationId xmlns:a16="http://schemas.microsoft.com/office/drawing/2014/main" id="{C92CE9CC-319A-4760-97BA-96FAF7CA1A6E}"/>
              </a:ext>
            </a:extLst>
          </p:cNvPr>
          <p:cNvSpPr/>
          <p:nvPr/>
        </p:nvSpPr>
        <p:spPr>
          <a:xfrm>
            <a:off x="10161196"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900" i="0" u="none" strike="noStrike" kern="1200" cap="none" spc="0" normalizeH="0" baseline="0" noProof="0" dirty="0">
                <a:ln>
                  <a:noFill/>
                </a:ln>
                <a:solidFill>
                  <a:srgbClr val="FF0000"/>
                </a:solidFill>
                <a:effectLst/>
                <a:uLnTx/>
                <a:uFillTx/>
                <a:latin typeface="Arial"/>
                <a:cs typeface="Arial"/>
              </a:rPr>
              <a:t>-6.2</a:t>
            </a:r>
          </a:p>
        </p:txBody>
      </p:sp>
      <p:sp>
        <p:nvSpPr>
          <p:cNvPr id="125" name="Rectangle 124">
            <a:extLst>
              <a:ext uri="{FF2B5EF4-FFF2-40B4-BE49-F238E27FC236}">
                <a16:creationId xmlns:a16="http://schemas.microsoft.com/office/drawing/2014/main" id="{02AA80F2-58A2-4D0D-9C59-23175DC4AFBD}"/>
              </a:ext>
            </a:extLst>
          </p:cNvPr>
          <p:cNvSpPr/>
          <p:nvPr/>
        </p:nvSpPr>
        <p:spPr>
          <a:xfrm>
            <a:off x="8193097"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6" name="Picture 155" descr="A picture containing knife&#10;&#10;Description automatically generated">
            <a:extLst>
              <a:ext uri="{FF2B5EF4-FFF2-40B4-BE49-F238E27FC236}">
                <a16:creationId xmlns:a16="http://schemas.microsoft.com/office/drawing/2014/main" id="{9CFECFF0-2AD2-48F6-B24A-8EA6ABBB29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3755157"/>
            <a:ext cx="326697" cy="345860"/>
          </a:xfrm>
          <a:prstGeom prst="rect">
            <a:avLst/>
          </a:prstGeom>
        </p:spPr>
      </p:pic>
      <p:sp>
        <p:nvSpPr>
          <p:cNvPr id="157" name="Rectangle 156">
            <a:extLst>
              <a:ext uri="{FF2B5EF4-FFF2-40B4-BE49-F238E27FC236}">
                <a16:creationId xmlns:a16="http://schemas.microsoft.com/office/drawing/2014/main" id="{82784724-6F2F-4930-83A0-4E01C4E16F60}"/>
              </a:ext>
            </a:extLst>
          </p:cNvPr>
          <p:cNvSpPr/>
          <p:nvPr/>
        </p:nvSpPr>
        <p:spPr>
          <a:xfrm>
            <a:off x="8768812" y="3823430"/>
            <a:ext cx="675185" cy="276999"/>
          </a:xfrm>
          <a:prstGeom prst="rect">
            <a:avLst/>
          </a:prstGeom>
        </p:spPr>
        <p:txBody>
          <a:bodyPr wrap="none">
            <a:spAutoFit/>
          </a:bodyPr>
          <a:lstStyle/>
          <a:p>
            <a:pPr fontAlgn="t"/>
            <a:r>
              <a:rPr lang="en-US" sz="1200" b="1">
                <a:latin typeface="Franklin Gothic Book" panose="020B0503020102020204" pitchFamily="34" charset="0"/>
              </a:rPr>
              <a:t>WHERE</a:t>
            </a:r>
          </a:p>
        </p:txBody>
      </p:sp>
      <p:pic>
        <p:nvPicPr>
          <p:cNvPr id="158" name="Picture 157">
            <a:extLst>
              <a:ext uri="{FF2B5EF4-FFF2-40B4-BE49-F238E27FC236}">
                <a16:creationId xmlns:a16="http://schemas.microsoft.com/office/drawing/2014/main" id="{1D13BCA0-8790-45B4-8248-441F09BB4C35}"/>
              </a:ext>
            </a:extLst>
          </p:cNvPr>
          <p:cNvPicPr/>
          <p:nvPr/>
        </p:nvPicPr>
        <p:blipFill>
          <a:blip r:embed="rId4">
            <a:extLst>
              <a:ext uri="{28A0092B-C50C-407E-A947-70E740481C1C}">
                <a14:useLocalDpi xmlns:a14="http://schemas.microsoft.com/office/drawing/2010/main" val="0"/>
              </a:ext>
            </a:extLst>
          </a:blip>
          <a:stretch>
            <a:fillRect/>
          </a:stretch>
        </p:blipFill>
        <p:spPr>
          <a:xfrm>
            <a:off x="8199368" y="4122910"/>
            <a:ext cx="3744000" cy="114300"/>
          </a:xfrm>
          <a:prstGeom prst="rect">
            <a:avLst/>
          </a:prstGeom>
        </p:spPr>
      </p:pic>
      <p:pic>
        <p:nvPicPr>
          <p:cNvPr id="160" name="Picture 159">
            <a:extLst>
              <a:ext uri="{FF2B5EF4-FFF2-40B4-BE49-F238E27FC236}">
                <a16:creationId xmlns:a16="http://schemas.microsoft.com/office/drawing/2014/main" id="{48EF1A92-AA58-4E40-B2E4-4C85EDA19EA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318691" y="3788111"/>
            <a:ext cx="288000" cy="288000"/>
          </a:xfrm>
          <a:prstGeom prst="rect">
            <a:avLst/>
          </a:prstGeom>
        </p:spPr>
      </p:pic>
      <p:pic>
        <p:nvPicPr>
          <p:cNvPr id="161" name="Picture 160">
            <a:extLst>
              <a:ext uri="{FF2B5EF4-FFF2-40B4-BE49-F238E27FC236}">
                <a16:creationId xmlns:a16="http://schemas.microsoft.com/office/drawing/2014/main" id="{8BFA2E3A-F860-4EF1-B327-E7FB124BD11B}"/>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8412761" y="5166251"/>
            <a:ext cx="2130398" cy="53322"/>
          </a:xfrm>
          <a:prstGeom prst="rect">
            <a:avLst/>
          </a:prstGeom>
        </p:spPr>
      </p:pic>
      <p:pic>
        <p:nvPicPr>
          <p:cNvPr id="162" name="Picture 161">
            <a:extLst>
              <a:ext uri="{FF2B5EF4-FFF2-40B4-BE49-F238E27FC236}">
                <a16:creationId xmlns:a16="http://schemas.microsoft.com/office/drawing/2014/main" id="{355435C6-9BA3-4BE3-B2D4-C09BAE70B18E}"/>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9661879" y="5166251"/>
            <a:ext cx="2130398" cy="53322"/>
          </a:xfrm>
          <a:prstGeom prst="rect">
            <a:avLst/>
          </a:prstGeom>
        </p:spPr>
      </p:pic>
      <p:sp>
        <p:nvSpPr>
          <p:cNvPr id="163" name="Rectangle 162">
            <a:extLst>
              <a:ext uri="{FF2B5EF4-FFF2-40B4-BE49-F238E27FC236}">
                <a16:creationId xmlns:a16="http://schemas.microsoft.com/office/drawing/2014/main" id="{45EB23B2-6AAC-4E6A-A362-FFD99D6316F0}"/>
              </a:ext>
            </a:extLst>
          </p:cNvPr>
          <p:cNvSpPr/>
          <p:nvPr/>
        </p:nvSpPr>
        <p:spPr>
          <a:xfrm>
            <a:off x="819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Consumed</a:t>
            </a:r>
          </a:p>
        </p:txBody>
      </p:sp>
      <p:sp>
        <p:nvSpPr>
          <p:cNvPr id="164" name="Rectangle 163">
            <a:extLst>
              <a:ext uri="{FF2B5EF4-FFF2-40B4-BE49-F238E27FC236}">
                <a16:creationId xmlns:a16="http://schemas.microsoft.com/office/drawing/2014/main" id="{D4FBA6E8-300C-41E4-9AD7-DC6190C77ACB}"/>
              </a:ext>
            </a:extLst>
          </p:cNvPr>
          <p:cNvSpPr/>
          <p:nvPr/>
        </p:nvSpPr>
        <p:spPr>
          <a:xfrm>
            <a:off x="946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Purchased</a:t>
            </a:r>
          </a:p>
        </p:txBody>
      </p:sp>
      <p:sp>
        <p:nvSpPr>
          <p:cNvPr id="165" name="Rectangle 164">
            <a:extLst>
              <a:ext uri="{FF2B5EF4-FFF2-40B4-BE49-F238E27FC236}">
                <a16:creationId xmlns:a16="http://schemas.microsoft.com/office/drawing/2014/main" id="{49D668E6-07BC-4E34-A13D-D19BB50C0C85}"/>
              </a:ext>
            </a:extLst>
          </p:cNvPr>
          <p:cNvSpPr/>
          <p:nvPr/>
        </p:nvSpPr>
        <p:spPr>
          <a:xfrm>
            <a:off x="10701979" y="4202737"/>
            <a:ext cx="1235978" cy="253916"/>
          </a:xfrm>
          <a:prstGeom prst="rect">
            <a:avLst/>
          </a:prstGeom>
        </p:spPr>
        <p:txBody>
          <a:bodyPr wrap="square">
            <a:spAutoFit/>
          </a:bodyPr>
          <a:lstStyle/>
          <a:p>
            <a:pPr algn="ctr" fontAlgn="t"/>
            <a:r>
              <a:rPr lang="en-US" sz="1050">
                <a:latin typeface="Franklin Gothic Book" panose="020B0503020102020204" pitchFamily="34" charset="0"/>
              </a:rPr>
              <a:t>Solo vs. Social</a:t>
            </a:r>
          </a:p>
        </p:txBody>
      </p:sp>
      <p:grpSp>
        <p:nvGrpSpPr>
          <p:cNvPr id="174" name="Group1">
            <a:extLst>
              <a:ext uri="{FF2B5EF4-FFF2-40B4-BE49-F238E27FC236}">
                <a16:creationId xmlns:a16="http://schemas.microsoft.com/office/drawing/2014/main" id="{ACE29390-4242-4D84-8DE8-6D0B044C089A}"/>
              </a:ext>
            </a:extLst>
          </p:cNvPr>
          <p:cNvGrpSpPr/>
          <p:nvPr/>
        </p:nvGrpSpPr>
        <p:grpSpPr>
          <a:xfrm>
            <a:off x="8327176" y="5544147"/>
            <a:ext cx="1172533" cy="724026"/>
            <a:chOff x="8327176" y="5544147"/>
            <a:chExt cx="1172533" cy="724026"/>
          </a:xfrm>
        </p:grpSpPr>
        <p:sp>
          <p:nvSpPr>
            <p:cNvPr id="175" name="Value1">
              <a:extLst>
                <a:ext uri="{FF2B5EF4-FFF2-40B4-BE49-F238E27FC236}">
                  <a16:creationId xmlns:a16="http://schemas.microsoft.com/office/drawing/2014/main" id="{20CF4B8A-FDF4-467E-9D25-804A651A4888}"/>
                </a:ext>
              </a:extLst>
            </p:cNvPr>
            <p:cNvSpPr/>
            <p:nvPr/>
          </p:nvSpPr>
          <p:spPr>
            <a:xfrm>
              <a:off x="8888643"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176" name="Title1">
              <a:extLst>
                <a:ext uri="{FF2B5EF4-FFF2-40B4-BE49-F238E27FC236}">
                  <a16:creationId xmlns:a16="http://schemas.microsoft.com/office/drawing/2014/main" id="{C2D21CC3-059B-433E-86FD-89CD9A8C02A3}"/>
                </a:ext>
              </a:extLst>
            </p:cNvPr>
            <p:cNvSpPr/>
            <p:nvPr/>
          </p:nvSpPr>
          <p:spPr>
            <a:xfrm>
              <a:off x="8332927" y="5592784"/>
              <a:ext cx="963630" cy="230832"/>
            </a:xfrm>
            <a:prstGeom prst="rect">
              <a:avLst/>
            </a:prstGeom>
          </p:spPr>
          <p:txBody>
            <a:bodyPr wrap="square">
              <a:spAutoFit/>
            </a:bodyPr>
            <a:lstStyle/>
            <a:p>
              <a:pPr fontAlgn="t"/>
              <a:r>
                <a:rPr lang="en-US" sz="900" dirty="0">
                  <a:latin typeface="Franklin Gothic Book" panose="020B0503020102020204" pitchFamily="34" charset="0"/>
                </a:rPr>
                <a:t>At Home</a:t>
              </a:r>
            </a:p>
          </p:txBody>
        </p:sp>
        <p:sp>
          <p:nvSpPr>
            <p:cNvPr id="177" name="Title2">
              <a:extLst>
                <a:ext uri="{FF2B5EF4-FFF2-40B4-BE49-F238E27FC236}">
                  <a16:creationId xmlns:a16="http://schemas.microsoft.com/office/drawing/2014/main" id="{680AEA57-5609-4241-A8E6-EFFA8EAA9EAB}"/>
                </a:ext>
              </a:extLst>
            </p:cNvPr>
            <p:cNvSpPr/>
            <p:nvPr/>
          </p:nvSpPr>
          <p:spPr>
            <a:xfrm>
              <a:off x="8332927" y="5897195"/>
              <a:ext cx="870623" cy="369332"/>
            </a:xfrm>
            <a:prstGeom prst="rect">
              <a:avLst/>
            </a:prstGeom>
          </p:spPr>
          <p:txBody>
            <a:bodyPr wrap="square">
              <a:spAutoFit/>
            </a:bodyPr>
            <a:lstStyle/>
            <a:p>
              <a:pPr fontAlgn="t"/>
              <a:r>
                <a:rPr lang="en-US" sz="900" dirty="0">
                  <a:latin typeface="Franklin Gothic Book" panose="020B0503020102020204" pitchFamily="34" charset="0"/>
                </a:rPr>
                <a:t>Away from home</a:t>
              </a:r>
            </a:p>
          </p:txBody>
        </p:sp>
        <p:cxnSp>
          <p:nvCxnSpPr>
            <p:cNvPr id="187" name="Straight Connector 186">
              <a:extLst>
                <a:ext uri="{FF2B5EF4-FFF2-40B4-BE49-F238E27FC236}">
                  <a16:creationId xmlns:a16="http://schemas.microsoft.com/office/drawing/2014/main" id="{7CF77C48-65C5-463A-8AF4-263D80798433}"/>
                </a:ext>
              </a:extLst>
            </p:cNvPr>
            <p:cNvCxnSpPr/>
            <p:nvPr/>
          </p:nvCxnSpPr>
          <p:spPr>
            <a:xfrm flipH="1">
              <a:off x="8327176"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AF9A3C83-7A04-4A1E-87E7-FFCA3DCA771B}"/>
                </a:ext>
              </a:extLst>
            </p:cNvPr>
            <p:cNvCxnSpPr/>
            <p:nvPr/>
          </p:nvCxnSpPr>
          <p:spPr>
            <a:xfrm flipH="1">
              <a:off x="8327176"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189" name="Value2">
              <a:extLst>
                <a:ext uri="{FF2B5EF4-FFF2-40B4-BE49-F238E27FC236}">
                  <a16:creationId xmlns:a16="http://schemas.microsoft.com/office/drawing/2014/main" id="{34DF7C53-70F2-4E4D-8D19-61DBE7AD064B}"/>
                </a:ext>
              </a:extLst>
            </p:cNvPr>
            <p:cNvSpPr/>
            <p:nvPr/>
          </p:nvSpPr>
          <p:spPr>
            <a:xfrm>
              <a:off x="8864599" y="5883452"/>
              <a:ext cx="635110"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190" name="Group2">
            <a:extLst>
              <a:ext uri="{FF2B5EF4-FFF2-40B4-BE49-F238E27FC236}">
                <a16:creationId xmlns:a16="http://schemas.microsoft.com/office/drawing/2014/main" id="{9041B283-4AAC-42F1-B680-0CEEC8BBCB58}"/>
              </a:ext>
            </a:extLst>
          </p:cNvPr>
          <p:cNvGrpSpPr/>
          <p:nvPr/>
        </p:nvGrpSpPr>
        <p:grpSpPr>
          <a:xfrm>
            <a:off x="9586633" y="5544147"/>
            <a:ext cx="1172531" cy="724026"/>
            <a:chOff x="9586633" y="5544147"/>
            <a:chExt cx="1172531" cy="724026"/>
          </a:xfrm>
        </p:grpSpPr>
        <p:sp>
          <p:nvSpPr>
            <p:cNvPr id="191" name="Value1">
              <a:extLst>
                <a:ext uri="{FF2B5EF4-FFF2-40B4-BE49-F238E27FC236}">
                  <a16:creationId xmlns:a16="http://schemas.microsoft.com/office/drawing/2014/main" id="{0B3A3E57-9197-4F7A-BF27-E25A33A69103}"/>
                </a:ext>
              </a:extLst>
            </p:cNvPr>
            <p:cNvSpPr/>
            <p:nvPr/>
          </p:nvSpPr>
          <p:spPr>
            <a:xfrm>
              <a:off x="10148099"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192" name="Title1">
              <a:extLst>
                <a:ext uri="{FF2B5EF4-FFF2-40B4-BE49-F238E27FC236}">
                  <a16:creationId xmlns:a16="http://schemas.microsoft.com/office/drawing/2014/main" id="{AE8CB278-148A-458D-BEE5-5AB98230EACD}"/>
                </a:ext>
              </a:extLst>
            </p:cNvPr>
            <p:cNvSpPr/>
            <p:nvPr/>
          </p:nvSpPr>
          <p:spPr>
            <a:xfrm>
              <a:off x="9592384" y="5592784"/>
              <a:ext cx="963630" cy="230832"/>
            </a:xfrm>
            <a:prstGeom prst="rect">
              <a:avLst/>
            </a:prstGeom>
          </p:spPr>
          <p:txBody>
            <a:bodyPr wrap="square">
              <a:spAutoFit/>
            </a:bodyPr>
            <a:lstStyle/>
            <a:p>
              <a:pPr fontAlgn="t"/>
              <a:r>
                <a:rPr lang="en-US" sz="900">
                  <a:latin typeface="Franklin Gothic Book" panose="020B0503020102020204" pitchFamily="34" charset="0"/>
                </a:rPr>
                <a:t>Retail</a:t>
              </a:r>
            </a:p>
          </p:txBody>
        </p:sp>
        <p:sp>
          <p:nvSpPr>
            <p:cNvPr id="193" name="Title2">
              <a:extLst>
                <a:ext uri="{FF2B5EF4-FFF2-40B4-BE49-F238E27FC236}">
                  <a16:creationId xmlns:a16="http://schemas.microsoft.com/office/drawing/2014/main" id="{1D28E917-0B57-4CF9-BF80-C8787796A2DD}"/>
                </a:ext>
              </a:extLst>
            </p:cNvPr>
            <p:cNvSpPr/>
            <p:nvPr/>
          </p:nvSpPr>
          <p:spPr>
            <a:xfrm>
              <a:off x="9592384" y="5897195"/>
              <a:ext cx="870623" cy="369332"/>
            </a:xfrm>
            <a:prstGeom prst="rect">
              <a:avLst/>
            </a:prstGeom>
          </p:spPr>
          <p:txBody>
            <a:bodyPr wrap="square">
              <a:spAutoFit/>
            </a:bodyPr>
            <a:lstStyle/>
            <a:p>
              <a:pPr fontAlgn="t"/>
              <a:r>
                <a:rPr lang="en-US" sz="900" dirty="0">
                  <a:latin typeface="Franklin Gothic Book" panose="020B0503020102020204" pitchFamily="34" charset="0"/>
                </a:rPr>
                <a:t>AFH</a:t>
              </a:r>
            </a:p>
            <a:p>
              <a:pPr fontAlgn="t"/>
              <a:r>
                <a:rPr lang="en-US" sz="900" dirty="0">
                  <a:latin typeface="Franklin Gothic Book" panose="020B0503020102020204" pitchFamily="34" charset="0"/>
                </a:rPr>
                <a:t>Channels</a:t>
              </a:r>
            </a:p>
          </p:txBody>
        </p:sp>
        <p:cxnSp>
          <p:nvCxnSpPr>
            <p:cNvPr id="194" name="Straight Connector 193">
              <a:extLst>
                <a:ext uri="{FF2B5EF4-FFF2-40B4-BE49-F238E27FC236}">
                  <a16:creationId xmlns:a16="http://schemas.microsoft.com/office/drawing/2014/main" id="{CE888953-5EB4-4E06-A7B7-2101ACF71E26}"/>
                </a:ext>
              </a:extLst>
            </p:cNvPr>
            <p:cNvCxnSpPr/>
            <p:nvPr/>
          </p:nvCxnSpPr>
          <p:spPr>
            <a:xfrm flipH="1">
              <a:off x="9586633"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B27621B9-8611-463B-BEBA-A7A0CCC7FA0B}"/>
                </a:ext>
              </a:extLst>
            </p:cNvPr>
            <p:cNvCxnSpPr/>
            <p:nvPr/>
          </p:nvCxnSpPr>
          <p:spPr>
            <a:xfrm flipH="1">
              <a:off x="9586633"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199" name="Value2">
              <a:extLst>
                <a:ext uri="{FF2B5EF4-FFF2-40B4-BE49-F238E27FC236}">
                  <a16:creationId xmlns:a16="http://schemas.microsoft.com/office/drawing/2014/main" id="{C5DB54DF-1490-48D4-AD10-8E247C7967F1}"/>
                </a:ext>
              </a:extLst>
            </p:cNvPr>
            <p:cNvSpPr/>
            <p:nvPr/>
          </p:nvSpPr>
          <p:spPr>
            <a:xfrm>
              <a:off x="10124055" y="5883452"/>
              <a:ext cx="635109"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200" name="Group3">
            <a:extLst>
              <a:ext uri="{FF2B5EF4-FFF2-40B4-BE49-F238E27FC236}">
                <a16:creationId xmlns:a16="http://schemas.microsoft.com/office/drawing/2014/main" id="{C5488989-D112-409C-8072-73E5202EAE11}"/>
              </a:ext>
            </a:extLst>
          </p:cNvPr>
          <p:cNvGrpSpPr/>
          <p:nvPr/>
        </p:nvGrpSpPr>
        <p:grpSpPr>
          <a:xfrm>
            <a:off x="10817334" y="5544147"/>
            <a:ext cx="1142075" cy="724026"/>
            <a:chOff x="10817334" y="5544147"/>
            <a:chExt cx="1142075" cy="724026"/>
          </a:xfrm>
        </p:grpSpPr>
        <p:sp>
          <p:nvSpPr>
            <p:cNvPr id="201" name="Value1">
              <a:extLst>
                <a:ext uri="{FF2B5EF4-FFF2-40B4-BE49-F238E27FC236}">
                  <a16:creationId xmlns:a16="http://schemas.microsoft.com/office/drawing/2014/main" id="{89DA68A1-64E1-4A3A-BD83-E47E0A9D25EA}"/>
                </a:ext>
              </a:extLst>
            </p:cNvPr>
            <p:cNvSpPr/>
            <p:nvPr/>
          </p:nvSpPr>
          <p:spPr>
            <a:xfrm>
              <a:off x="11397235" y="5544147"/>
              <a:ext cx="550151" cy="384721"/>
            </a:xfrm>
            <a:prstGeom prst="rect">
              <a:avLst/>
            </a:prstGeom>
          </p:spPr>
          <p:txBody>
            <a:bodyPr wrap="none">
              <a:spAutoFit/>
            </a:bodyPr>
            <a:lstStyle/>
            <a:p>
              <a:pPr algn="ctr" fontAlgn="t"/>
              <a:r>
                <a:rPr lang="en-US" sz="1100" dirty="0">
                  <a:latin typeface="Franklin Gothic Medium" panose="020B0603020102020204" pitchFamily="34" charset="0"/>
                </a:rPr>
                <a:t>79%</a:t>
              </a:r>
            </a:p>
            <a:p>
              <a:pPr algn="ctr" fontAlgn="t"/>
              <a:r>
                <a:rPr lang="en-US" sz="800" dirty="0">
                  <a:latin typeface="Franklin Gothic Medium" panose="020B0603020102020204" pitchFamily="34" charset="0"/>
                </a:rPr>
                <a:t>-2.5/5.3</a:t>
              </a:r>
              <a:endParaRPr lang="en-US" sz="1100" dirty="0">
                <a:latin typeface="Franklin Gothic Medium" panose="020B0603020102020204" pitchFamily="34" charset="0"/>
              </a:endParaRPr>
            </a:p>
          </p:txBody>
        </p:sp>
        <p:sp>
          <p:nvSpPr>
            <p:cNvPr id="202" name="Title1">
              <a:extLst>
                <a:ext uri="{FF2B5EF4-FFF2-40B4-BE49-F238E27FC236}">
                  <a16:creationId xmlns:a16="http://schemas.microsoft.com/office/drawing/2014/main" id="{32E7B72B-C973-4515-BF46-95EA8F0D93BA}"/>
                </a:ext>
              </a:extLst>
            </p:cNvPr>
            <p:cNvSpPr/>
            <p:nvPr/>
          </p:nvSpPr>
          <p:spPr>
            <a:xfrm>
              <a:off x="10823085" y="5592784"/>
              <a:ext cx="963630" cy="230832"/>
            </a:xfrm>
            <a:prstGeom prst="rect">
              <a:avLst/>
            </a:prstGeom>
          </p:spPr>
          <p:txBody>
            <a:bodyPr wrap="square">
              <a:spAutoFit/>
            </a:bodyPr>
            <a:lstStyle/>
            <a:p>
              <a:pPr fontAlgn="t"/>
              <a:r>
                <a:rPr lang="en-US" sz="900">
                  <a:latin typeface="Franklin Gothic Book" panose="020B0503020102020204" pitchFamily="34" charset="0"/>
                </a:rPr>
                <a:t>Solo</a:t>
              </a:r>
            </a:p>
          </p:txBody>
        </p:sp>
        <p:sp>
          <p:nvSpPr>
            <p:cNvPr id="203" name="Title2">
              <a:extLst>
                <a:ext uri="{FF2B5EF4-FFF2-40B4-BE49-F238E27FC236}">
                  <a16:creationId xmlns:a16="http://schemas.microsoft.com/office/drawing/2014/main" id="{83DC0BD7-3621-4903-A385-A124133E3E31}"/>
                </a:ext>
              </a:extLst>
            </p:cNvPr>
            <p:cNvSpPr/>
            <p:nvPr/>
          </p:nvSpPr>
          <p:spPr>
            <a:xfrm>
              <a:off x="10823085" y="5969112"/>
              <a:ext cx="870623" cy="230832"/>
            </a:xfrm>
            <a:prstGeom prst="rect">
              <a:avLst/>
            </a:prstGeom>
          </p:spPr>
          <p:txBody>
            <a:bodyPr wrap="square">
              <a:spAutoFit/>
            </a:bodyPr>
            <a:lstStyle/>
            <a:p>
              <a:pPr fontAlgn="t"/>
              <a:r>
                <a:rPr lang="en-US" sz="900" dirty="0">
                  <a:latin typeface="Franklin Gothic Book" panose="020B0503020102020204" pitchFamily="34" charset="0"/>
                </a:rPr>
                <a:t>Social</a:t>
              </a:r>
            </a:p>
          </p:txBody>
        </p:sp>
        <p:cxnSp>
          <p:nvCxnSpPr>
            <p:cNvPr id="204" name="Straight Connector 203">
              <a:extLst>
                <a:ext uri="{FF2B5EF4-FFF2-40B4-BE49-F238E27FC236}">
                  <a16:creationId xmlns:a16="http://schemas.microsoft.com/office/drawing/2014/main" id="{37727F42-4EE3-49C0-A255-0002609DCA9A}"/>
                </a:ext>
              </a:extLst>
            </p:cNvPr>
            <p:cNvCxnSpPr/>
            <p:nvPr/>
          </p:nvCxnSpPr>
          <p:spPr>
            <a:xfrm flipH="1">
              <a:off x="10817334"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D0059D9C-A8BE-4DED-823E-F9F9BB2CB152}"/>
                </a:ext>
              </a:extLst>
            </p:cNvPr>
            <p:cNvCxnSpPr/>
            <p:nvPr/>
          </p:nvCxnSpPr>
          <p:spPr>
            <a:xfrm flipH="1">
              <a:off x="10817334"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206" name="Value2">
              <a:extLst>
                <a:ext uri="{FF2B5EF4-FFF2-40B4-BE49-F238E27FC236}">
                  <a16:creationId xmlns:a16="http://schemas.microsoft.com/office/drawing/2014/main" id="{6D947E75-6770-41D6-821B-F1EA26A3DCF1}"/>
                </a:ext>
              </a:extLst>
            </p:cNvPr>
            <p:cNvSpPr/>
            <p:nvPr/>
          </p:nvSpPr>
          <p:spPr>
            <a:xfrm>
              <a:off x="11385214" y="5883452"/>
              <a:ext cx="574195" cy="384721"/>
            </a:xfrm>
            <a:prstGeom prst="rect">
              <a:avLst/>
            </a:prstGeom>
          </p:spPr>
          <p:txBody>
            <a:bodyPr wrap="none">
              <a:spAutoFit/>
            </a:bodyPr>
            <a:lstStyle/>
            <a:p>
              <a:pPr algn="ctr" fontAlgn="t"/>
              <a:r>
                <a:rPr lang="en-US" sz="1100" dirty="0">
                  <a:latin typeface="Franklin Gothic Medium" panose="020B0603020102020204" pitchFamily="34" charset="0"/>
                </a:rPr>
                <a:t>21%</a:t>
              </a:r>
            </a:p>
            <a:p>
              <a:pPr algn="ctr" fontAlgn="t"/>
              <a:r>
                <a:rPr lang="en-US" sz="800" dirty="0">
                  <a:latin typeface="Franklin Gothic Medium" panose="020B0603020102020204" pitchFamily="34" charset="0"/>
                </a:rPr>
                <a:t>-2.1/-4.0</a:t>
              </a:r>
              <a:endParaRPr lang="en-US" sz="1100" dirty="0">
                <a:latin typeface="Franklin Gothic Medium" panose="020B0603020102020204" pitchFamily="34" charset="0"/>
              </a:endParaRPr>
            </a:p>
          </p:txBody>
        </p:sp>
      </p:grpSp>
      <p:pic>
        <p:nvPicPr>
          <p:cNvPr id="207" name="Picture 206" descr="Icon&#10;&#10;Description automatically generated">
            <a:extLst>
              <a:ext uri="{FF2B5EF4-FFF2-40B4-BE49-F238E27FC236}">
                <a16:creationId xmlns:a16="http://schemas.microsoft.com/office/drawing/2014/main" id="{E5E42BAF-F73F-4C37-BE44-F6FC2EB8AC5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448622" y="4591408"/>
            <a:ext cx="743893" cy="743893"/>
          </a:xfrm>
          <a:prstGeom prst="rect">
            <a:avLst/>
          </a:prstGeom>
        </p:spPr>
      </p:pic>
      <p:pic>
        <p:nvPicPr>
          <p:cNvPr id="208" name="Picture 207" descr="Icon&#10;&#10;Description automatically generated">
            <a:extLst>
              <a:ext uri="{FF2B5EF4-FFF2-40B4-BE49-F238E27FC236}">
                <a16:creationId xmlns:a16="http://schemas.microsoft.com/office/drawing/2014/main" id="{7CB3A61E-3214-4838-B50B-FC7C40781DCF}"/>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716748" y="4625863"/>
            <a:ext cx="736231" cy="736231"/>
          </a:xfrm>
          <a:prstGeom prst="rect">
            <a:avLst/>
          </a:prstGeom>
        </p:spPr>
      </p:pic>
      <p:pic>
        <p:nvPicPr>
          <p:cNvPr id="209" name="Picture 208" descr="Icon&#10;&#10;Description automatically generated">
            <a:extLst>
              <a:ext uri="{FF2B5EF4-FFF2-40B4-BE49-F238E27FC236}">
                <a16:creationId xmlns:a16="http://schemas.microsoft.com/office/drawing/2014/main" id="{D2AB4600-1F16-4F62-9B66-4A269C68925F}"/>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001178" y="4625863"/>
            <a:ext cx="650424" cy="736231"/>
          </a:xfrm>
          <a:prstGeom prst="rect">
            <a:avLst/>
          </a:prstGeom>
        </p:spPr>
      </p:pic>
      <p:sp>
        <p:nvSpPr>
          <p:cNvPr id="3" name="Slide Number Placeholder 2">
            <a:extLst>
              <a:ext uri="{FF2B5EF4-FFF2-40B4-BE49-F238E27FC236}">
                <a16:creationId xmlns:a16="http://schemas.microsoft.com/office/drawing/2014/main" id="{8F586703-FB6D-4A08-8A9A-2B2FB76F5DC5}"/>
              </a:ext>
            </a:extLst>
          </p:cNvPr>
          <p:cNvSpPr>
            <a:spLocks noGrp="1"/>
          </p:cNvSpPr>
          <p:nvPr>
            <p:ph type="sldNum" sz="quarter" idx="4"/>
          </p:nvPr>
        </p:nvSpPr>
        <p:spPr/>
        <p:txBody>
          <a:bodyPr/>
          <a:lstStyle/>
          <a:p>
            <a:fld id="{A26DCA39-FE7E-4B33-9419-C9BB65BD885E}" type="slidenum">
              <a:rPr lang="en-US" smtClean="0"/>
              <a:t>75</a:t>
            </a:fld>
            <a:endParaRPr lang="en-US"/>
          </a:p>
        </p:txBody>
      </p:sp>
    </p:spTree>
    <p:extLst>
      <p:ext uri="{BB962C8B-B14F-4D97-AF65-F5344CB8AC3E}">
        <p14:creationId xmlns:p14="http://schemas.microsoft.com/office/powerpoint/2010/main" val="1757073242"/>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273938"/>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 – Purchased Away From Home</a:t>
            </a:r>
          </a:p>
          <a:p>
            <a:pPr marL="0" marR="0" lvl="0" indent="0" algn="l" defTabSz="914400" rtl="0" eaLnBrk="1" fontAlgn="auto" latinLnBrk="0" hangingPunct="1">
              <a:lnSpc>
                <a:spcPct val="90000"/>
              </a:lnSpc>
              <a:spcBef>
                <a:spcPct val="0"/>
              </a:spcBef>
              <a:spcAft>
                <a:spcPct val="0"/>
              </a:spcAft>
              <a:buClrTx/>
              <a:buSzTx/>
              <a:buFontTx/>
              <a:buNone/>
              <a:defRPr/>
            </a:pPr>
            <a:r>
              <a:rPr lang="en-US" sz="1600" dirty="0">
                <a:latin typeface="Franklin Gothic Medium Cond"/>
              </a:rPr>
              <a:t>(Measure: Brand Share  of Category Occasion)</a:t>
            </a:r>
            <a:endParaRPr lang="en-US" sz="1600" dirty="0"/>
          </a:p>
        </p:txBody>
      </p:sp>
      <p:grpSp>
        <p:nvGrpSpPr>
          <p:cNvPr id="6" name="Group 5">
            <a:extLst>
              <a:ext uri="{FF2B5EF4-FFF2-40B4-BE49-F238E27FC236}">
                <a16:creationId xmlns:a16="http://schemas.microsoft.com/office/drawing/2014/main" id="{C899BE44-968D-4B55-BD70-366E2FBDAAD7}"/>
              </a:ext>
            </a:extLst>
          </p:cNvPr>
          <p:cNvGrpSpPr/>
          <p:nvPr/>
        </p:nvGrpSpPr>
        <p:grpSpPr>
          <a:xfrm>
            <a:off x="3732881" y="6559721"/>
            <a:ext cx="6309360" cy="230832"/>
            <a:chOff x="3732881" y="6559721"/>
            <a:chExt cx="6309360" cy="230832"/>
          </a:xfrm>
        </p:grpSpPr>
        <p:sp>
          <p:nvSpPr>
            <p:cNvPr id="88" name="TextBox 87">
              <a:extLst>
                <a:ext uri="{FF2B5EF4-FFF2-40B4-BE49-F238E27FC236}">
                  <a16:creationId xmlns:a16="http://schemas.microsoft.com/office/drawing/2014/main" id="{128121D0-981E-41D5-9EA0-7E9367623CED}"/>
                </a:ext>
              </a:extLst>
            </p:cNvPr>
            <p:cNvSpPr txBox="1"/>
            <p:nvPr/>
          </p:nvSpPr>
          <p:spPr>
            <a:xfrm>
              <a:off x="3732881" y="6559721"/>
              <a:ext cx="6309360" cy="230832"/>
            </a:xfrm>
            <a:prstGeom prst="rect">
              <a:avLst/>
            </a:prstGeom>
            <a:noFill/>
          </p:spPr>
          <p:txBody>
            <a:bodyPr wrap="square" rtlCol="0">
              <a:spAutoFit/>
            </a:bodyPr>
            <a:lstStyle/>
            <a:p>
              <a:pPr lvl="0">
                <a:defRPr/>
              </a:pPr>
              <a:r>
                <a:rPr lang="en-US" sz="900" dirty="0">
                  <a:solidFill>
                    <a:prstClr val="black">
                      <a:lumMod val="50000"/>
                      <a:lumOff val="50000"/>
                    </a:prstClr>
                  </a:solidFill>
                </a:rPr>
                <a:t>Measure: Brand Share of Occasion | Change Vs year ago , Change Vs 2 year ago       Positive       Negative  </a:t>
              </a:r>
            </a:p>
          </p:txBody>
        </p:sp>
        <p:sp>
          <p:nvSpPr>
            <p:cNvPr id="5" name="Flowchart: Connector 4">
              <a:extLst>
                <a:ext uri="{FF2B5EF4-FFF2-40B4-BE49-F238E27FC236}">
                  <a16:creationId xmlns:a16="http://schemas.microsoft.com/office/drawing/2014/main" id="{30D7226F-BEE1-49E3-BA76-83F6E41601F4}"/>
                </a:ext>
              </a:extLst>
            </p:cNvPr>
            <p:cNvSpPr/>
            <p:nvPr/>
          </p:nvSpPr>
          <p:spPr>
            <a:xfrm>
              <a:off x="8181479" y="6607348"/>
              <a:ext cx="108284" cy="111504"/>
            </a:xfrm>
            <a:prstGeom prst="flowChartConnector">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8" name="Flowchart: Connector 107">
              <a:extLst>
                <a:ext uri="{FF2B5EF4-FFF2-40B4-BE49-F238E27FC236}">
                  <a16:creationId xmlns:a16="http://schemas.microsoft.com/office/drawing/2014/main" id="{9DDA305B-33F3-4573-A5FC-0D69F0B3763F}"/>
                </a:ext>
              </a:extLst>
            </p:cNvPr>
            <p:cNvSpPr/>
            <p:nvPr/>
          </p:nvSpPr>
          <p:spPr>
            <a:xfrm>
              <a:off x="8803111" y="6607348"/>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3" name="Rectangle 112">
            <a:extLst>
              <a:ext uri="{FF2B5EF4-FFF2-40B4-BE49-F238E27FC236}">
                <a16:creationId xmlns:a16="http://schemas.microsoft.com/office/drawing/2014/main" id="{CF1381E8-BAD0-4F13-8657-EAC41AB0238E}"/>
              </a:ext>
            </a:extLst>
          </p:cNvPr>
          <p:cNvSpPr/>
          <p:nvPr/>
        </p:nvSpPr>
        <p:spPr>
          <a:xfrm>
            <a:off x="281482"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7D2B8513-8038-46EA-B818-F86E23CE5094}"/>
              </a:ext>
            </a:extLst>
          </p:cNvPr>
          <p:cNvSpPr/>
          <p:nvPr/>
        </p:nvSpPr>
        <p:spPr>
          <a:xfrm>
            <a:off x="4237290"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24B6AD2B-04EC-4F36-9CDB-DB8E3DAF06CB}"/>
              </a:ext>
            </a:extLst>
          </p:cNvPr>
          <p:cNvSpPr/>
          <p:nvPr/>
        </p:nvSpPr>
        <p:spPr>
          <a:xfrm>
            <a:off x="281482"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FCDDD656-F9DB-40F9-8381-B96B31B1E651}"/>
              </a:ext>
            </a:extLst>
          </p:cNvPr>
          <p:cNvSpPr/>
          <p:nvPr/>
        </p:nvSpPr>
        <p:spPr>
          <a:xfrm>
            <a:off x="4237290"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4" name="Picture 123" descr="A picture containing knife&#10;&#10;Description automatically generated">
            <a:extLst>
              <a:ext uri="{FF2B5EF4-FFF2-40B4-BE49-F238E27FC236}">
                <a16:creationId xmlns:a16="http://schemas.microsoft.com/office/drawing/2014/main" id="{83DA6691-F46F-4A13-8903-B74E1E9583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995024"/>
            <a:ext cx="326697" cy="345860"/>
          </a:xfrm>
          <a:prstGeom prst="rect">
            <a:avLst/>
          </a:prstGeom>
        </p:spPr>
      </p:pic>
      <p:sp>
        <p:nvSpPr>
          <p:cNvPr id="128" name="Rectangle 127">
            <a:extLst>
              <a:ext uri="{FF2B5EF4-FFF2-40B4-BE49-F238E27FC236}">
                <a16:creationId xmlns:a16="http://schemas.microsoft.com/office/drawing/2014/main" id="{1B812B4D-8E9D-487D-BCE3-40439875892F}"/>
              </a:ext>
            </a:extLst>
          </p:cNvPr>
          <p:cNvSpPr/>
          <p:nvPr/>
        </p:nvSpPr>
        <p:spPr>
          <a:xfrm>
            <a:off x="850926" y="1063297"/>
            <a:ext cx="866712" cy="276999"/>
          </a:xfrm>
          <a:prstGeom prst="rect">
            <a:avLst/>
          </a:prstGeom>
        </p:spPr>
        <p:txBody>
          <a:bodyPr wrap="none">
            <a:spAutoFit/>
          </a:bodyPr>
          <a:lstStyle/>
          <a:p>
            <a:pPr fontAlgn="t"/>
            <a:r>
              <a:rPr lang="en-US" sz="1200" b="1">
                <a:latin typeface="Franklin Gothic Book" panose="020B0503020102020204" pitchFamily="34" charset="0"/>
              </a:rPr>
              <a:t>WHO EATS</a:t>
            </a:r>
          </a:p>
        </p:txBody>
      </p:sp>
      <p:pic>
        <p:nvPicPr>
          <p:cNvPr id="130" name="Picture 129">
            <a:extLst>
              <a:ext uri="{FF2B5EF4-FFF2-40B4-BE49-F238E27FC236}">
                <a16:creationId xmlns:a16="http://schemas.microsoft.com/office/drawing/2014/main" id="{ADB16A07-02C4-4D7A-86AC-C8D1356BF205}"/>
              </a:ext>
            </a:extLst>
          </p:cNvPr>
          <p:cNvPicPr/>
          <p:nvPr/>
        </p:nvPicPr>
        <p:blipFill>
          <a:blip r:embed="rId4">
            <a:extLst>
              <a:ext uri="{28A0092B-C50C-407E-A947-70E740481C1C}">
                <a14:useLocalDpi xmlns:a14="http://schemas.microsoft.com/office/drawing/2010/main" val="0"/>
              </a:ext>
            </a:extLst>
          </a:blip>
          <a:stretch>
            <a:fillRect/>
          </a:stretch>
        </p:blipFill>
        <p:spPr>
          <a:xfrm>
            <a:off x="281482" y="1362777"/>
            <a:ext cx="3744000" cy="114300"/>
          </a:xfrm>
          <a:prstGeom prst="rect">
            <a:avLst/>
          </a:prstGeom>
        </p:spPr>
      </p:pic>
      <p:pic>
        <p:nvPicPr>
          <p:cNvPr id="131" name="Picture 130">
            <a:extLst>
              <a:ext uri="{FF2B5EF4-FFF2-40B4-BE49-F238E27FC236}">
                <a16:creationId xmlns:a16="http://schemas.microsoft.com/office/drawing/2014/main" id="{9D971C3D-E29F-47B3-A0BB-58E5F069D1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5916" y="1026511"/>
            <a:ext cx="288000" cy="288000"/>
          </a:xfrm>
          <a:prstGeom prst="rect">
            <a:avLst/>
          </a:prstGeom>
        </p:spPr>
      </p:pic>
      <p:pic>
        <p:nvPicPr>
          <p:cNvPr id="132" name="Picture 131" descr="A picture containing knife&#10;&#10;Description automatically generated">
            <a:extLst>
              <a:ext uri="{FF2B5EF4-FFF2-40B4-BE49-F238E27FC236}">
                <a16:creationId xmlns:a16="http://schemas.microsoft.com/office/drawing/2014/main" id="{CF4F855F-F069-4F73-9D54-A88C5512A1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995024"/>
            <a:ext cx="326697" cy="345860"/>
          </a:xfrm>
          <a:prstGeom prst="rect">
            <a:avLst/>
          </a:prstGeom>
        </p:spPr>
      </p:pic>
      <p:sp>
        <p:nvSpPr>
          <p:cNvPr id="133" name="Rectangle 132">
            <a:extLst>
              <a:ext uri="{FF2B5EF4-FFF2-40B4-BE49-F238E27FC236}">
                <a16:creationId xmlns:a16="http://schemas.microsoft.com/office/drawing/2014/main" id="{0CE641AF-31AB-4CE5-96C8-FF8C53BF92F2}"/>
              </a:ext>
            </a:extLst>
          </p:cNvPr>
          <p:cNvSpPr/>
          <p:nvPr/>
        </p:nvSpPr>
        <p:spPr>
          <a:xfrm>
            <a:off x="4806414" y="1063297"/>
            <a:ext cx="596638" cy="276999"/>
          </a:xfrm>
          <a:prstGeom prst="rect">
            <a:avLst/>
          </a:prstGeom>
        </p:spPr>
        <p:txBody>
          <a:bodyPr wrap="none">
            <a:spAutoFit/>
          </a:bodyPr>
          <a:lstStyle/>
          <a:p>
            <a:pPr fontAlgn="t"/>
            <a:r>
              <a:rPr lang="en-US" sz="1200" b="1">
                <a:latin typeface="Franklin Gothic Book" panose="020B0503020102020204" pitchFamily="34" charset="0"/>
              </a:rPr>
              <a:t>WHEN</a:t>
            </a:r>
          </a:p>
        </p:txBody>
      </p:sp>
      <p:pic>
        <p:nvPicPr>
          <p:cNvPr id="159" name="Picture 158">
            <a:extLst>
              <a:ext uri="{FF2B5EF4-FFF2-40B4-BE49-F238E27FC236}">
                <a16:creationId xmlns:a16="http://schemas.microsoft.com/office/drawing/2014/main" id="{60983F0C-8F3E-4169-BA15-0AB57B1BB856}"/>
              </a:ext>
            </a:extLst>
          </p:cNvPr>
          <p:cNvPicPr/>
          <p:nvPr/>
        </p:nvPicPr>
        <p:blipFill>
          <a:blip r:embed="rId4">
            <a:extLst>
              <a:ext uri="{28A0092B-C50C-407E-A947-70E740481C1C}">
                <a14:useLocalDpi xmlns:a14="http://schemas.microsoft.com/office/drawing/2010/main" val="0"/>
              </a:ext>
            </a:extLst>
          </a:blip>
          <a:stretch>
            <a:fillRect/>
          </a:stretch>
        </p:blipFill>
        <p:spPr>
          <a:xfrm>
            <a:off x="4236970" y="1362777"/>
            <a:ext cx="3744000" cy="114300"/>
          </a:xfrm>
          <a:prstGeom prst="rect">
            <a:avLst/>
          </a:prstGeom>
        </p:spPr>
      </p:pic>
      <p:pic>
        <p:nvPicPr>
          <p:cNvPr id="161" name="Picture 160">
            <a:extLst>
              <a:ext uri="{FF2B5EF4-FFF2-40B4-BE49-F238E27FC236}">
                <a16:creationId xmlns:a16="http://schemas.microsoft.com/office/drawing/2014/main" id="{A4292427-F40B-4BF1-A778-00256D18378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8157" y="1045154"/>
            <a:ext cx="288000" cy="288000"/>
          </a:xfrm>
          <a:prstGeom prst="rect">
            <a:avLst/>
          </a:prstGeom>
        </p:spPr>
      </p:pic>
      <p:pic>
        <p:nvPicPr>
          <p:cNvPr id="167" name="Picture 166" descr="A picture containing knife&#10;&#10;Description automatically generated">
            <a:extLst>
              <a:ext uri="{FF2B5EF4-FFF2-40B4-BE49-F238E27FC236}">
                <a16:creationId xmlns:a16="http://schemas.microsoft.com/office/drawing/2014/main" id="{ED80C2B2-377F-462D-BD21-37A4A149B3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3755157"/>
            <a:ext cx="326697" cy="345860"/>
          </a:xfrm>
          <a:prstGeom prst="rect">
            <a:avLst/>
          </a:prstGeom>
        </p:spPr>
      </p:pic>
      <p:sp>
        <p:nvSpPr>
          <p:cNvPr id="168" name="Rectangle 167">
            <a:extLst>
              <a:ext uri="{FF2B5EF4-FFF2-40B4-BE49-F238E27FC236}">
                <a16:creationId xmlns:a16="http://schemas.microsoft.com/office/drawing/2014/main" id="{3F91FBFA-0B50-4C62-BBF5-CD68803A0ACE}"/>
              </a:ext>
            </a:extLst>
          </p:cNvPr>
          <p:cNvSpPr/>
          <p:nvPr/>
        </p:nvSpPr>
        <p:spPr>
          <a:xfrm>
            <a:off x="850926" y="3823430"/>
            <a:ext cx="1795492" cy="276999"/>
          </a:xfrm>
          <a:prstGeom prst="rect">
            <a:avLst/>
          </a:prstGeom>
        </p:spPr>
        <p:txBody>
          <a:bodyPr wrap="none">
            <a:spAutoFit/>
          </a:bodyPr>
          <a:lstStyle/>
          <a:p>
            <a:pPr fontAlgn="t"/>
            <a:r>
              <a:rPr lang="en-US" sz="1200" b="1">
                <a:latin typeface="Franklin Gothic Book" panose="020B0503020102020204" pitchFamily="34" charset="0"/>
              </a:rPr>
              <a:t>TOP PRODUCT BENEFITS</a:t>
            </a:r>
          </a:p>
        </p:txBody>
      </p:sp>
      <p:pic>
        <p:nvPicPr>
          <p:cNvPr id="169" name="Picture 168">
            <a:extLst>
              <a:ext uri="{FF2B5EF4-FFF2-40B4-BE49-F238E27FC236}">
                <a16:creationId xmlns:a16="http://schemas.microsoft.com/office/drawing/2014/main" id="{0CBC9148-6D03-473E-B6B7-F123AAECA70D}"/>
              </a:ext>
            </a:extLst>
          </p:cNvPr>
          <p:cNvPicPr/>
          <p:nvPr/>
        </p:nvPicPr>
        <p:blipFill>
          <a:blip r:embed="rId4">
            <a:extLst>
              <a:ext uri="{28A0092B-C50C-407E-A947-70E740481C1C}">
                <a14:useLocalDpi xmlns:a14="http://schemas.microsoft.com/office/drawing/2010/main" val="0"/>
              </a:ext>
            </a:extLst>
          </a:blip>
          <a:stretch>
            <a:fillRect/>
          </a:stretch>
        </p:blipFill>
        <p:spPr>
          <a:xfrm>
            <a:off x="281482" y="4122910"/>
            <a:ext cx="3744000" cy="114300"/>
          </a:xfrm>
          <a:prstGeom prst="rect">
            <a:avLst/>
          </a:prstGeom>
        </p:spPr>
      </p:pic>
      <p:pic>
        <p:nvPicPr>
          <p:cNvPr id="170" name="Picture 169">
            <a:extLst>
              <a:ext uri="{FF2B5EF4-FFF2-40B4-BE49-F238E27FC236}">
                <a16:creationId xmlns:a16="http://schemas.microsoft.com/office/drawing/2014/main" id="{BF5BD42A-5D8B-4D4A-AD78-E09CBD87399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2446" y="3803871"/>
            <a:ext cx="288000" cy="288000"/>
          </a:xfrm>
          <a:prstGeom prst="rect">
            <a:avLst/>
          </a:prstGeom>
        </p:spPr>
      </p:pic>
      <p:pic>
        <p:nvPicPr>
          <p:cNvPr id="171" name="Picture 170" descr="A picture containing knife&#10;&#10;Description automatically generated">
            <a:extLst>
              <a:ext uri="{FF2B5EF4-FFF2-40B4-BE49-F238E27FC236}">
                <a16:creationId xmlns:a16="http://schemas.microsoft.com/office/drawing/2014/main" id="{46F83C32-5190-4E2C-92FC-5C5185CB9D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3755157"/>
            <a:ext cx="326697" cy="345860"/>
          </a:xfrm>
          <a:prstGeom prst="rect">
            <a:avLst/>
          </a:prstGeom>
        </p:spPr>
      </p:pic>
      <p:sp>
        <p:nvSpPr>
          <p:cNvPr id="172" name="Rectangle 171">
            <a:extLst>
              <a:ext uri="{FF2B5EF4-FFF2-40B4-BE49-F238E27FC236}">
                <a16:creationId xmlns:a16="http://schemas.microsoft.com/office/drawing/2014/main" id="{C7233BA8-8225-4E6C-B65E-A85ADA825741}"/>
              </a:ext>
            </a:extLst>
          </p:cNvPr>
          <p:cNvSpPr/>
          <p:nvPr/>
        </p:nvSpPr>
        <p:spPr>
          <a:xfrm>
            <a:off x="4806414" y="3823430"/>
            <a:ext cx="2029017" cy="276999"/>
          </a:xfrm>
          <a:prstGeom prst="rect">
            <a:avLst/>
          </a:prstGeom>
        </p:spPr>
        <p:txBody>
          <a:bodyPr wrap="none">
            <a:spAutoFit/>
          </a:bodyPr>
          <a:lstStyle/>
          <a:p>
            <a:pPr fontAlgn="t"/>
            <a:r>
              <a:rPr lang="en-US" sz="1200" b="1">
                <a:latin typeface="Franklin Gothic Book" panose="020B0503020102020204" pitchFamily="34" charset="0"/>
              </a:rPr>
              <a:t>TOP DETAILED MOTIVATIONS</a:t>
            </a:r>
          </a:p>
        </p:txBody>
      </p:sp>
      <p:pic>
        <p:nvPicPr>
          <p:cNvPr id="173" name="Picture 172">
            <a:extLst>
              <a:ext uri="{FF2B5EF4-FFF2-40B4-BE49-F238E27FC236}">
                <a16:creationId xmlns:a16="http://schemas.microsoft.com/office/drawing/2014/main" id="{7DC6A9E7-8111-4075-AC83-7DB07DC5193F}"/>
              </a:ext>
            </a:extLst>
          </p:cNvPr>
          <p:cNvPicPr/>
          <p:nvPr/>
        </p:nvPicPr>
        <p:blipFill>
          <a:blip r:embed="rId4">
            <a:extLst>
              <a:ext uri="{28A0092B-C50C-407E-A947-70E740481C1C}">
                <a14:useLocalDpi xmlns:a14="http://schemas.microsoft.com/office/drawing/2010/main" val="0"/>
              </a:ext>
            </a:extLst>
          </a:blip>
          <a:stretch>
            <a:fillRect/>
          </a:stretch>
        </p:blipFill>
        <p:spPr>
          <a:xfrm>
            <a:off x="4236970" y="4122910"/>
            <a:ext cx="3744000" cy="114300"/>
          </a:xfrm>
          <a:prstGeom prst="rect">
            <a:avLst/>
          </a:prstGeom>
        </p:spPr>
      </p:pic>
      <p:pic>
        <p:nvPicPr>
          <p:cNvPr id="174" name="Picture 173">
            <a:extLst>
              <a:ext uri="{FF2B5EF4-FFF2-40B4-BE49-F238E27FC236}">
                <a16:creationId xmlns:a16="http://schemas.microsoft.com/office/drawing/2014/main" id="{B39193CA-F831-444F-956C-F927B1A60A7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695" y="3807907"/>
            <a:ext cx="288000" cy="288000"/>
          </a:xfrm>
          <a:prstGeom prst="rect">
            <a:avLst/>
          </a:prstGeom>
        </p:spPr>
      </p:pic>
      <p:graphicFrame>
        <p:nvGraphicFramePr>
          <p:cNvPr id="179" name="Table21">
            <a:extLst>
              <a:ext uri="{FF2B5EF4-FFF2-40B4-BE49-F238E27FC236}">
                <a16:creationId xmlns:a16="http://schemas.microsoft.com/office/drawing/2014/main" id="{F74BA60C-0093-47AD-9BA5-D9E9E4188CC8}"/>
              </a:ext>
            </a:extLst>
          </p:cNvPr>
          <p:cNvGraphicFramePr>
            <a:graphicFrameLocks noGrp="1"/>
          </p:cNvGraphicFramePr>
          <p:nvPr>
            <p:extLst>
              <p:ext uri="{D42A27DB-BD31-4B8C-83A1-F6EECF244321}">
                <p14:modId xmlns:p14="http://schemas.microsoft.com/office/powerpoint/2010/main" val="3910499672"/>
              </p:ext>
            </p:extLst>
          </p:nvPr>
        </p:nvGraphicFramePr>
        <p:xfrm>
          <a:off x="4296763" y="1447129"/>
          <a:ext cx="3600000" cy="2016000"/>
        </p:xfrm>
        <a:graphic>
          <a:graphicData uri="http://schemas.openxmlformats.org/drawingml/2006/table">
            <a:tbl>
              <a:tblPr>
                <a:tableStyleId>{5C22544A-7EE6-4342-B048-85BDC9FD1C3A}</a:tableStyleId>
              </a:tblPr>
              <a:tblGrid>
                <a:gridCol w="720000">
                  <a:extLst>
                    <a:ext uri="{9D8B030D-6E8A-4147-A177-3AD203B41FA5}">
                      <a16:colId xmlns:a16="http://schemas.microsoft.com/office/drawing/2014/main" val="4275716243"/>
                    </a:ext>
                  </a:extLst>
                </a:gridCol>
                <a:gridCol w="720000">
                  <a:extLst>
                    <a:ext uri="{9D8B030D-6E8A-4147-A177-3AD203B41FA5}">
                      <a16:colId xmlns:a16="http://schemas.microsoft.com/office/drawing/2014/main" val="3465158040"/>
                    </a:ext>
                  </a:extLst>
                </a:gridCol>
                <a:gridCol w="720000">
                  <a:extLst>
                    <a:ext uri="{9D8B030D-6E8A-4147-A177-3AD203B41FA5}">
                      <a16:colId xmlns:a16="http://schemas.microsoft.com/office/drawing/2014/main" val="3357660258"/>
                    </a:ext>
                  </a:extLst>
                </a:gridCol>
                <a:gridCol w="720000">
                  <a:extLst>
                    <a:ext uri="{9D8B030D-6E8A-4147-A177-3AD203B41FA5}">
                      <a16:colId xmlns:a16="http://schemas.microsoft.com/office/drawing/2014/main" val="4154744504"/>
                    </a:ext>
                  </a:extLst>
                </a:gridCol>
                <a:gridCol w="720000">
                  <a:extLst>
                    <a:ext uri="{9D8B030D-6E8A-4147-A177-3AD203B41FA5}">
                      <a16:colId xmlns:a16="http://schemas.microsoft.com/office/drawing/2014/main" val="2467509639"/>
                    </a:ext>
                  </a:extLst>
                </a:gridCol>
              </a:tblGrid>
              <a:tr h="336000">
                <a:tc>
                  <a:txBody>
                    <a:bodyPr/>
                    <a:lstStyle/>
                    <a:p>
                      <a:pPr algn="ctr" fontAlgn="t"/>
                      <a:r>
                        <a:rPr lang="en-US" sz="800" b="0" i="0" u="none" strike="noStrike">
                          <a:solidFill>
                            <a:srgbClr val="C00000"/>
                          </a:solidFill>
                          <a:effectLst/>
                          <a:latin typeface="Franklin Gothic Medium" panose="020B0603020102020204" pitchFamily="34" charset="0"/>
                        </a:rPr>
                        <a:t>Early Morning Bite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E84518"/>
                          </a:solidFill>
                          <a:effectLst/>
                          <a:latin typeface="Franklin Gothic Medium" panose="020B0603020102020204" pitchFamily="34" charset="0"/>
                        </a:rPr>
                        <a:t>Breakfast For One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6600"/>
                          </a:solidFill>
                          <a:effectLst/>
                          <a:latin typeface="Franklin Gothic Medium" panose="020B0603020102020204" pitchFamily="34" charset="0"/>
                        </a:rPr>
                        <a:t>Family </a:t>
                      </a:r>
                      <a:br>
                        <a:rPr lang="en-US" sz="800" b="0" i="0" u="none" strike="noStrike">
                          <a:solidFill>
                            <a:srgbClr val="FF6600"/>
                          </a:solidFill>
                          <a:effectLst/>
                          <a:latin typeface="Franklin Gothic Medium" panose="020B0603020102020204" pitchFamily="34" charset="0"/>
                        </a:rPr>
                      </a:br>
                      <a:r>
                        <a:rPr lang="en-US" sz="800" b="0" i="0" u="none" strike="noStrike">
                          <a:solidFill>
                            <a:srgbClr val="FF6600"/>
                          </a:solidFill>
                          <a:effectLst/>
                          <a:latin typeface="Franklin Gothic Medium" panose="020B0603020102020204" pitchFamily="34" charset="0"/>
                        </a:rPr>
                        <a:t>Breakfast</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A349"/>
                          </a:solidFill>
                          <a:effectLst/>
                          <a:latin typeface="Franklin Gothic Medium" panose="020B0603020102020204" pitchFamily="34" charset="0"/>
                        </a:rPr>
                        <a:t>Breakfast @ Work / School</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C000"/>
                          </a:solidFill>
                          <a:effectLst/>
                          <a:latin typeface="Franklin Gothic Medium" panose="020B0603020102020204" pitchFamily="34" charset="0"/>
                        </a:rPr>
                        <a:t>Mid Morning Snack</a:t>
                      </a:r>
                    </a:p>
                  </a:txBody>
                  <a:tcPr marL="0" marR="0" marT="0" marB="0" anchor="ctr">
                    <a:lnL w="9525" cap="flat" cmpd="sng" algn="ctr">
                      <a:solidFill>
                        <a:schemeClr val="bg1">
                          <a:lumMod val="85000"/>
                        </a:schemeClr>
                      </a:solidFill>
                      <a:prstDash val="dot"/>
                      <a:round/>
                      <a:headEnd type="none" w="med" len="med"/>
                      <a:tailEnd type="none" w="med" len="med"/>
                    </a:lnL>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336000">
                <a:tc>
                  <a:txBody>
                    <a:bodyPr/>
                    <a:lstStyle/>
                    <a:p>
                      <a:pPr algn="ctr" fontAlgn="t"/>
                      <a:r>
                        <a:rPr lang="en-US" sz="800" b="0" i="0" u="none" strike="noStrike" kern="1200">
                          <a:solidFill>
                            <a:srgbClr val="D1D105"/>
                          </a:solidFill>
                          <a:effectLst/>
                          <a:latin typeface="Franklin Gothic Medium" panose="020B0603020102020204" pitchFamily="34" charset="0"/>
                          <a:ea typeface="+mn-ea"/>
                          <a:cs typeface="+mn-cs"/>
                        </a:rPr>
                        <a:t>Lunch</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4EB9D2"/>
                          </a:solidFill>
                          <a:effectLst/>
                          <a:latin typeface="Franklin Gothic Medium" panose="020B0603020102020204" pitchFamily="34" charset="0"/>
                          <a:ea typeface="+mn-ea"/>
                          <a:cs typeface="+mn-cs"/>
                        </a:rPr>
                        <a:t>Lunch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4D8DD3"/>
                          </a:solidFill>
                          <a:effectLst/>
                          <a:latin typeface="Franklin Gothic Medium" panose="020B0603020102020204" pitchFamily="34" charset="0"/>
                          <a:ea typeface="+mn-ea"/>
                          <a:cs typeface="+mn-cs"/>
                        </a:rPr>
                        <a:t>Afternoon </a:t>
                      </a:r>
                      <a:br>
                        <a:rPr lang="en-US" sz="800" b="0" i="0" u="none" strike="noStrike" kern="1200">
                          <a:solidFill>
                            <a:srgbClr val="4D8DD3"/>
                          </a:solidFill>
                          <a:effectLst/>
                          <a:latin typeface="Franklin Gothic Medium" panose="020B0603020102020204" pitchFamily="34" charset="0"/>
                          <a:ea typeface="+mn-ea"/>
                          <a:cs typeface="+mn-cs"/>
                        </a:rPr>
                      </a:br>
                      <a:r>
                        <a:rPr lang="en-US" sz="800" b="0" i="0" u="none" strike="noStrike" kern="1200">
                          <a:solidFill>
                            <a:srgbClr val="4D8DD3"/>
                          </a:solidFill>
                          <a:effectLst/>
                          <a:latin typeface="Franklin Gothic Medium" panose="020B0603020102020204" pitchFamily="34" charset="0"/>
                          <a:ea typeface="+mn-ea"/>
                          <a:cs typeface="+mn-cs"/>
                        </a:rPr>
                        <a:t>Snack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dirty="0">
                          <a:solidFill>
                            <a:srgbClr val="3558EB"/>
                          </a:solidFill>
                          <a:effectLst/>
                          <a:latin typeface="Franklin Gothic Medium" panose="020B0603020102020204" pitchFamily="34" charset="0"/>
                          <a:ea typeface="+mn-ea"/>
                          <a:cs typeface="+mn-cs"/>
                        </a:rPr>
                        <a:t>After Work / School Bite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a:endParaRPr lang="en-US" sz="8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336000">
                <a:tc>
                  <a:txBody>
                    <a:bodyPr/>
                    <a:lstStyle/>
                    <a:p>
                      <a:pPr algn="ctr" fontAlgn="t"/>
                      <a:r>
                        <a:rPr lang="en-US" sz="800" b="0" i="0" u="none" strike="noStrike" kern="1200">
                          <a:solidFill>
                            <a:srgbClr val="005086"/>
                          </a:solidFill>
                          <a:effectLst/>
                          <a:latin typeface="Franklin Gothic Medium" panose="020B0603020102020204" pitchFamily="34" charset="0"/>
                          <a:ea typeface="+mn-ea"/>
                          <a:cs typeface="+mn-cs"/>
                        </a:rPr>
                        <a:t>Dinner</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002D4C"/>
                          </a:solidFill>
                          <a:effectLst/>
                          <a:latin typeface="Franklin Gothic Medium" panose="020B0603020102020204" pitchFamily="34" charset="0"/>
                          <a:ea typeface="+mn-ea"/>
                          <a:cs typeface="+mn-cs"/>
                        </a:rPr>
                        <a:t>Dinner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3E3E3E"/>
                          </a:solidFill>
                          <a:effectLst/>
                          <a:latin typeface="Franklin Gothic Medium" panose="020B0603020102020204" pitchFamily="34" charset="0"/>
                          <a:ea typeface="+mn-ea"/>
                          <a:cs typeface="+mn-cs"/>
                        </a:rPr>
                        <a:t>Evening </a:t>
                      </a:r>
                      <a:br>
                        <a:rPr lang="en-US" sz="800" b="0" i="0" u="none" strike="noStrike" kern="1200">
                          <a:solidFill>
                            <a:srgbClr val="3E3E3E"/>
                          </a:solidFill>
                          <a:effectLst/>
                          <a:latin typeface="Franklin Gothic Medium" panose="020B0603020102020204" pitchFamily="34" charset="0"/>
                          <a:ea typeface="+mn-ea"/>
                          <a:cs typeface="+mn-cs"/>
                        </a:rPr>
                      </a:br>
                      <a:r>
                        <a:rPr lang="en-US" sz="800" b="0" i="0" u="none" strike="noStrike" kern="1200">
                          <a:solidFill>
                            <a:srgbClr val="3E3E3E"/>
                          </a:solidFill>
                          <a:effectLst/>
                          <a:latin typeface="Franklin Gothic Medium" panose="020B0603020102020204" pitchFamily="34" charset="0"/>
                          <a:ea typeface="+mn-ea"/>
                          <a:cs typeface="+mn-cs"/>
                        </a:rPr>
                        <a:t>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7E7E7E"/>
                          </a:solidFill>
                          <a:effectLst/>
                          <a:latin typeface="Franklin Gothic Medium" panose="020B0603020102020204" pitchFamily="34" charset="0"/>
                          <a:ea typeface="+mn-ea"/>
                          <a:cs typeface="+mn-cs"/>
                        </a:rPr>
                        <a:t>Evening </a:t>
                      </a:r>
                      <a:br>
                        <a:rPr lang="en-US" sz="800" b="0" i="0" u="none" strike="noStrike" kern="1200">
                          <a:solidFill>
                            <a:srgbClr val="7E7E7E"/>
                          </a:solidFill>
                          <a:effectLst/>
                          <a:latin typeface="Franklin Gothic Medium" panose="020B0603020102020204" pitchFamily="34" charset="0"/>
                          <a:ea typeface="+mn-ea"/>
                          <a:cs typeface="+mn-cs"/>
                        </a:rPr>
                      </a:br>
                      <a:r>
                        <a:rPr lang="en-US" sz="800" b="0" i="0" u="none" strike="noStrike" kern="1200">
                          <a:solidFill>
                            <a:srgbClr val="7E7E7E"/>
                          </a:solidFill>
                          <a:effectLst/>
                          <a:latin typeface="Franklin Gothic Medium" panose="020B0603020102020204" pitchFamily="34" charset="0"/>
                          <a:ea typeface="+mn-ea"/>
                          <a:cs typeface="+mn-cs"/>
                        </a:rPr>
                        <a:t>We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BFBFBF"/>
                          </a:solidFill>
                          <a:effectLst/>
                          <a:latin typeface="Franklin Gothic Medium" panose="020B0603020102020204" pitchFamily="34" charset="0"/>
                          <a:ea typeface="+mn-ea"/>
                          <a:cs typeface="+mn-cs"/>
                        </a:rPr>
                        <a:t>Bedtime / Late Night Snack</a:t>
                      </a: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pic>
        <p:nvPicPr>
          <p:cNvPr id="180" name="Picture 179">
            <a:extLst>
              <a:ext uri="{FF2B5EF4-FFF2-40B4-BE49-F238E27FC236}">
                <a16:creationId xmlns:a16="http://schemas.microsoft.com/office/drawing/2014/main" id="{6E0AB385-F4D9-4B3B-9F58-538644CE0898}"/>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024450"/>
            <a:ext cx="3744000" cy="53322"/>
          </a:xfrm>
          <a:prstGeom prst="rect">
            <a:avLst/>
          </a:prstGeom>
        </p:spPr>
      </p:pic>
      <p:sp>
        <p:nvSpPr>
          <p:cNvPr id="181" name="TextBox 180">
            <a:extLst>
              <a:ext uri="{FF2B5EF4-FFF2-40B4-BE49-F238E27FC236}">
                <a16:creationId xmlns:a16="http://schemas.microsoft.com/office/drawing/2014/main" id="{8833F7BE-17D4-4FB9-9349-04E461FEC6AC}"/>
              </a:ext>
            </a:extLst>
          </p:cNvPr>
          <p:cNvSpPr txBox="1"/>
          <p:nvPr/>
        </p:nvSpPr>
        <p:spPr>
          <a:xfrm rot="16200000">
            <a:off x="65562" y="1597165"/>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Age</a:t>
            </a:r>
          </a:p>
        </p:txBody>
      </p:sp>
      <p:pic>
        <p:nvPicPr>
          <p:cNvPr id="182" name="Picture 181">
            <a:extLst>
              <a:ext uri="{FF2B5EF4-FFF2-40B4-BE49-F238E27FC236}">
                <a16:creationId xmlns:a16="http://schemas.microsoft.com/office/drawing/2014/main" id="{254AC908-A3AD-498D-803A-64B67044A1AD}"/>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743838"/>
            <a:ext cx="3744000" cy="53322"/>
          </a:xfrm>
          <a:prstGeom prst="rect">
            <a:avLst/>
          </a:prstGeom>
        </p:spPr>
      </p:pic>
      <p:sp>
        <p:nvSpPr>
          <p:cNvPr id="183" name="TextBox 182">
            <a:extLst>
              <a:ext uri="{FF2B5EF4-FFF2-40B4-BE49-F238E27FC236}">
                <a16:creationId xmlns:a16="http://schemas.microsoft.com/office/drawing/2014/main" id="{2F0F6BB3-47F0-4614-B32E-60FE54BFFFE8}"/>
              </a:ext>
            </a:extLst>
          </p:cNvPr>
          <p:cNvSpPr txBox="1"/>
          <p:nvPr/>
        </p:nvSpPr>
        <p:spPr>
          <a:xfrm rot="16200000">
            <a:off x="65562" y="23156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Income</a:t>
            </a:r>
          </a:p>
        </p:txBody>
      </p:sp>
      <p:sp>
        <p:nvSpPr>
          <p:cNvPr id="184" name="TextBox 183">
            <a:extLst>
              <a:ext uri="{FF2B5EF4-FFF2-40B4-BE49-F238E27FC236}">
                <a16:creationId xmlns:a16="http://schemas.microsoft.com/office/drawing/2014/main" id="{782C050A-0DF1-48EE-BB43-87B2FA2DAADF}"/>
              </a:ext>
            </a:extLst>
          </p:cNvPr>
          <p:cNvSpPr txBox="1"/>
          <p:nvPr/>
        </p:nvSpPr>
        <p:spPr>
          <a:xfrm rot="16200000">
            <a:off x="65562" y="30268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Race</a:t>
            </a:r>
          </a:p>
        </p:txBody>
      </p:sp>
      <p:graphicFrame>
        <p:nvGraphicFramePr>
          <p:cNvPr id="185" name="Table11">
            <a:extLst>
              <a:ext uri="{FF2B5EF4-FFF2-40B4-BE49-F238E27FC236}">
                <a16:creationId xmlns:a16="http://schemas.microsoft.com/office/drawing/2014/main" id="{DA415A7D-51A4-490C-BF0C-7BC116493D43}"/>
              </a:ext>
            </a:extLst>
          </p:cNvPr>
          <p:cNvGraphicFramePr>
            <a:graphicFrameLocks noGrp="1"/>
          </p:cNvGraphicFramePr>
          <p:nvPr>
            <p:extLst>
              <p:ext uri="{D42A27DB-BD31-4B8C-83A1-F6EECF244321}">
                <p14:modId xmlns:p14="http://schemas.microsoft.com/office/powerpoint/2010/main" val="1127518640"/>
              </p:ext>
            </p:extLst>
          </p:nvPr>
        </p:nvGraphicFramePr>
        <p:xfrm>
          <a:off x="546172" y="13810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dirty="0">
                          <a:solidFill>
                            <a:schemeClr val="tx1"/>
                          </a:solidFill>
                          <a:effectLst/>
                          <a:latin typeface="Franklin Gothic Medium" panose="020B0603020102020204" pitchFamily="34" charset="0"/>
                        </a:rPr>
                        <a:t>&lt;18</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18-34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35-64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65+</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29%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-0.9/-08</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12%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-8.3/-9.1</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0.2/1.2</a:t>
                      </a:r>
                      <a:endParaRPr lang="en-US" sz="1000" b="0">
                        <a:solidFill>
                          <a:srgbClr val="00B05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35%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0.2/1.2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6" name="Table12">
            <a:extLst>
              <a:ext uri="{FF2B5EF4-FFF2-40B4-BE49-F238E27FC236}">
                <a16:creationId xmlns:a16="http://schemas.microsoft.com/office/drawing/2014/main" id="{EF57A5AB-36A9-4687-B07D-6CEA1F0FAAD6}"/>
              </a:ext>
            </a:extLst>
          </p:cNvPr>
          <p:cNvGraphicFramePr>
            <a:graphicFrameLocks noGrp="1"/>
          </p:cNvGraphicFramePr>
          <p:nvPr>
            <p:extLst>
              <p:ext uri="{D42A27DB-BD31-4B8C-83A1-F6EECF244321}">
                <p14:modId xmlns:p14="http://schemas.microsoft.com/office/powerpoint/2010/main" val="1084969795"/>
              </p:ext>
            </p:extLst>
          </p:nvPr>
        </p:nvGraphicFramePr>
        <p:xfrm>
          <a:off x="546172" y="2077773"/>
          <a:ext cx="3365325" cy="576000"/>
        </p:xfrm>
        <a:graphic>
          <a:graphicData uri="http://schemas.openxmlformats.org/drawingml/2006/table">
            <a:tbl>
              <a:tblPr>
                <a:tableStyleId>{5C22544A-7EE6-4342-B048-85BDC9FD1C3A}</a:tableStyleId>
              </a:tblPr>
              <a:tblGrid>
                <a:gridCol w="1121775">
                  <a:extLst>
                    <a:ext uri="{9D8B030D-6E8A-4147-A177-3AD203B41FA5}">
                      <a16:colId xmlns:a16="http://schemas.microsoft.com/office/drawing/2014/main" val="4275716243"/>
                    </a:ext>
                  </a:extLst>
                </a:gridCol>
                <a:gridCol w="1121775">
                  <a:extLst>
                    <a:ext uri="{9D8B030D-6E8A-4147-A177-3AD203B41FA5}">
                      <a16:colId xmlns:a16="http://schemas.microsoft.com/office/drawing/2014/main" val="3465158040"/>
                    </a:ext>
                  </a:extLst>
                </a:gridCol>
                <a:gridCol w="1121775">
                  <a:extLst>
                    <a:ext uri="{9D8B030D-6E8A-4147-A177-3AD203B41FA5}">
                      <a16:colId xmlns:a16="http://schemas.microsoft.com/office/drawing/2014/main" val="3357660258"/>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Low income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Mid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High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-4.0/-3.2</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6.1/7.9</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19%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6.1/3.1</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7" name="Table13">
            <a:extLst>
              <a:ext uri="{FF2B5EF4-FFF2-40B4-BE49-F238E27FC236}">
                <a16:creationId xmlns:a16="http://schemas.microsoft.com/office/drawing/2014/main" id="{0D97897B-AFC4-4F69-BA68-A7153C1C384A}"/>
              </a:ext>
            </a:extLst>
          </p:cNvPr>
          <p:cNvGraphicFramePr>
            <a:graphicFrameLocks noGrp="1"/>
          </p:cNvGraphicFramePr>
          <p:nvPr>
            <p:extLst>
              <p:ext uri="{D42A27DB-BD31-4B8C-83A1-F6EECF244321}">
                <p14:modId xmlns:p14="http://schemas.microsoft.com/office/powerpoint/2010/main" val="1665979144"/>
              </p:ext>
            </p:extLst>
          </p:nvPr>
        </p:nvGraphicFramePr>
        <p:xfrm>
          <a:off x="546172" y="28034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White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Black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Hispanic</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Other</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81%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+6.9/1.1</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6%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-3.9/-1.2</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-0.4/0.3</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 </a:t>
                      </a: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-2.6/9.2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96" name="Chart41">
            <a:extLst>
              <a:ext uri="{FF2B5EF4-FFF2-40B4-BE49-F238E27FC236}">
                <a16:creationId xmlns:a16="http://schemas.microsoft.com/office/drawing/2014/main" id="{158E7A57-45DA-4462-9687-25929CFBF707}"/>
              </a:ext>
            </a:extLst>
          </p:cNvPr>
          <p:cNvGraphicFramePr/>
          <p:nvPr>
            <p:extLst>
              <p:ext uri="{D42A27DB-BD31-4B8C-83A1-F6EECF244321}">
                <p14:modId xmlns:p14="http://schemas.microsoft.com/office/powerpoint/2010/main" val="2862385377"/>
              </p:ext>
            </p:extLst>
          </p:nvPr>
        </p:nvGraphicFramePr>
        <p:xfrm>
          <a:off x="333216" y="4405659"/>
          <a:ext cx="2535340" cy="1818972"/>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97" name="Table41">
            <a:extLst>
              <a:ext uri="{FF2B5EF4-FFF2-40B4-BE49-F238E27FC236}">
                <a16:creationId xmlns:a16="http://schemas.microsoft.com/office/drawing/2014/main" id="{36201AA4-C9FC-4F5B-A9ED-DBC71A8AD8EE}"/>
              </a:ext>
            </a:extLst>
          </p:cNvPr>
          <p:cNvGraphicFramePr>
            <a:graphicFrameLocks noGrp="1"/>
          </p:cNvGraphicFramePr>
          <p:nvPr>
            <p:extLst>
              <p:ext uri="{D42A27DB-BD31-4B8C-83A1-F6EECF244321}">
                <p14:modId xmlns:p14="http://schemas.microsoft.com/office/powerpoint/2010/main" val="2065393520"/>
              </p:ext>
            </p:extLst>
          </p:nvPr>
        </p:nvGraphicFramePr>
        <p:xfrm>
          <a:off x="2868556" y="4131190"/>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graphicFrame>
        <p:nvGraphicFramePr>
          <p:cNvPr id="198" name="Chart51">
            <a:extLst>
              <a:ext uri="{FF2B5EF4-FFF2-40B4-BE49-F238E27FC236}">
                <a16:creationId xmlns:a16="http://schemas.microsoft.com/office/drawing/2014/main" id="{44EC0252-FF00-49F5-8696-9F180ED03105}"/>
              </a:ext>
            </a:extLst>
          </p:cNvPr>
          <p:cNvGraphicFramePr/>
          <p:nvPr>
            <p:extLst>
              <p:ext uri="{D42A27DB-BD31-4B8C-83A1-F6EECF244321}">
                <p14:modId xmlns:p14="http://schemas.microsoft.com/office/powerpoint/2010/main" val="2248384948"/>
              </p:ext>
            </p:extLst>
          </p:nvPr>
        </p:nvGraphicFramePr>
        <p:xfrm>
          <a:off x="4311828" y="4405640"/>
          <a:ext cx="2535340" cy="1818769"/>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31" name="Table51">
            <a:extLst>
              <a:ext uri="{FF2B5EF4-FFF2-40B4-BE49-F238E27FC236}">
                <a16:creationId xmlns:a16="http://schemas.microsoft.com/office/drawing/2014/main" id="{01C6AA6A-A004-4B92-9211-4DCBB13AF7D1}"/>
              </a:ext>
            </a:extLst>
          </p:cNvPr>
          <p:cNvGraphicFramePr>
            <a:graphicFrameLocks noGrp="1"/>
          </p:cNvGraphicFramePr>
          <p:nvPr>
            <p:extLst>
              <p:ext uri="{D42A27DB-BD31-4B8C-83A1-F6EECF244321}">
                <p14:modId xmlns:p14="http://schemas.microsoft.com/office/powerpoint/2010/main" val="1963059850"/>
              </p:ext>
            </p:extLst>
          </p:nvPr>
        </p:nvGraphicFramePr>
        <p:xfrm>
          <a:off x="6892758" y="4138351"/>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sp>
        <p:nvSpPr>
          <p:cNvPr id="105" name="Rectangle 104">
            <a:extLst>
              <a:ext uri="{FF2B5EF4-FFF2-40B4-BE49-F238E27FC236}">
                <a16:creationId xmlns:a16="http://schemas.microsoft.com/office/drawing/2014/main" id="{7BD72BE2-AD1B-491E-B471-E7E5CFC36925}"/>
              </a:ext>
            </a:extLst>
          </p:cNvPr>
          <p:cNvSpPr/>
          <p:nvPr/>
        </p:nvSpPr>
        <p:spPr>
          <a:xfrm>
            <a:off x="8193097"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6" name="Picture 105" descr="A picture containing knife&#10;&#10;Description automatically generated">
            <a:extLst>
              <a:ext uri="{FF2B5EF4-FFF2-40B4-BE49-F238E27FC236}">
                <a16:creationId xmlns:a16="http://schemas.microsoft.com/office/drawing/2014/main" id="{2E2F0B35-7922-4BBF-8254-08578C9CC1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995024"/>
            <a:ext cx="326697" cy="345860"/>
          </a:xfrm>
          <a:prstGeom prst="rect">
            <a:avLst/>
          </a:prstGeom>
        </p:spPr>
      </p:pic>
      <p:sp>
        <p:nvSpPr>
          <p:cNvPr id="107" name="Rectangle 106">
            <a:extLst>
              <a:ext uri="{FF2B5EF4-FFF2-40B4-BE49-F238E27FC236}">
                <a16:creationId xmlns:a16="http://schemas.microsoft.com/office/drawing/2014/main" id="{CBC42842-2306-4259-A15E-D3ACA9E0B2EA}"/>
              </a:ext>
            </a:extLst>
          </p:cNvPr>
          <p:cNvSpPr/>
          <p:nvPr/>
        </p:nvSpPr>
        <p:spPr>
          <a:xfrm>
            <a:off x="8776553" y="1052787"/>
            <a:ext cx="1801583" cy="276999"/>
          </a:xfrm>
          <a:prstGeom prst="rect">
            <a:avLst/>
          </a:prstGeom>
        </p:spPr>
        <p:txBody>
          <a:bodyPr wrap="none">
            <a:spAutoFit/>
          </a:bodyPr>
          <a:lstStyle/>
          <a:p>
            <a:pPr lvl="0" defTabSz="609570">
              <a:defRPr/>
            </a:pPr>
            <a:r>
              <a:rPr lang="en-US" sz="1200" b="1">
                <a:latin typeface="Franklin Gothic Book" panose="020B0503020102020204" pitchFamily="34" charset="0"/>
              </a:rPr>
              <a:t>ACTIVITY WHILE EATINGS</a:t>
            </a:r>
          </a:p>
        </p:txBody>
      </p:sp>
      <p:pic>
        <p:nvPicPr>
          <p:cNvPr id="109" name="Picture 108">
            <a:extLst>
              <a:ext uri="{FF2B5EF4-FFF2-40B4-BE49-F238E27FC236}">
                <a16:creationId xmlns:a16="http://schemas.microsoft.com/office/drawing/2014/main" id="{BD93E51B-A465-4BEC-9610-4822A4C2D13C}"/>
              </a:ext>
            </a:extLst>
          </p:cNvPr>
          <p:cNvPicPr/>
          <p:nvPr/>
        </p:nvPicPr>
        <p:blipFill>
          <a:blip r:embed="rId4">
            <a:extLst>
              <a:ext uri="{28A0092B-C50C-407E-A947-70E740481C1C}">
                <a14:useLocalDpi xmlns:a14="http://schemas.microsoft.com/office/drawing/2010/main" val="0"/>
              </a:ext>
            </a:extLst>
          </a:blip>
          <a:stretch>
            <a:fillRect/>
          </a:stretch>
        </p:blipFill>
        <p:spPr>
          <a:xfrm>
            <a:off x="8199368" y="1362777"/>
            <a:ext cx="3744000" cy="114300"/>
          </a:xfrm>
          <a:prstGeom prst="rect">
            <a:avLst/>
          </a:prstGeom>
        </p:spPr>
      </p:pic>
      <p:pic>
        <p:nvPicPr>
          <p:cNvPr id="110" name="Picture 109">
            <a:extLst>
              <a:ext uri="{FF2B5EF4-FFF2-40B4-BE49-F238E27FC236}">
                <a16:creationId xmlns:a16="http://schemas.microsoft.com/office/drawing/2014/main" id="{CC506E5D-5925-4F8B-9F81-9791EAAE038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298398" y="1045900"/>
            <a:ext cx="288000" cy="288000"/>
          </a:xfrm>
          <a:prstGeom prst="rect">
            <a:avLst/>
          </a:prstGeom>
        </p:spPr>
      </p:pic>
      <p:sp>
        <p:nvSpPr>
          <p:cNvPr id="111" name="TextBox 110">
            <a:extLst>
              <a:ext uri="{FF2B5EF4-FFF2-40B4-BE49-F238E27FC236}">
                <a16:creationId xmlns:a16="http://schemas.microsoft.com/office/drawing/2014/main" id="{C9CD3BFF-3518-4C02-9943-18280F711885}"/>
              </a:ext>
            </a:extLst>
          </p:cNvPr>
          <p:cNvSpPr txBox="1"/>
          <p:nvPr/>
        </p:nvSpPr>
        <p:spPr>
          <a:xfrm>
            <a:off x="8197345" y="3295829"/>
            <a:ext cx="3744000" cy="200055"/>
          </a:xfrm>
          <a:prstGeom prst="rect">
            <a:avLst/>
          </a:prstGeom>
          <a:noFill/>
        </p:spPr>
        <p:txBody>
          <a:bodyPr wrap="square" rtlCol="0">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700" b="0" i="0" u="none" strike="noStrike" kern="1200" cap="none" spc="0" normalizeH="0" baseline="0" noProof="0">
                <a:ln>
                  <a:noFill/>
                </a:ln>
                <a:solidFill>
                  <a:prstClr val="black"/>
                </a:solidFill>
                <a:effectLst/>
                <a:uLnTx/>
                <a:uFillTx/>
                <a:latin typeface="Calibri"/>
                <a:ea typeface="+mn-ea"/>
                <a:cs typeface="+mn-cs"/>
              </a:rPr>
              <a:t>Change vs year ago/ Change vs 2 year ago</a:t>
            </a:r>
          </a:p>
        </p:txBody>
      </p:sp>
      <p:graphicFrame>
        <p:nvGraphicFramePr>
          <p:cNvPr id="112" name="Table31">
            <a:extLst>
              <a:ext uri="{FF2B5EF4-FFF2-40B4-BE49-F238E27FC236}">
                <a16:creationId xmlns:a16="http://schemas.microsoft.com/office/drawing/2014/main" id="{19E09A8A-9798-44BA-A862-AF9C3384BCE3}"/>
              </a:ext>
            </a:extLst>
          </p:cNvPr>
          <p:cNvGraphicFramePr>
            <a:graphicFrameLocks noGrp="1"/>
          </p:cNvGraphicFramePr>
          <p:nvPr>
            <p:extLst>
              <p:ext uri="{D42A27DB-BD31-4B8C-83A1-F6EECF244321}">
                <p14:modId xmlns:p14="http://schemas.microsoft.com/office/powerpoint/2010/main" val="1829073938"/>
              </p:ext>
            </p:extLst>
          </p:nvPr>
        </p:nvGraphicFramePr>
        <p:xfrm>
          <a:off x="8265082" y="1447128"/>
          <a:ext cx="3568200" cy="1846800"/>
        </p:xfrm>
        <a:graphic>
          <a:graphicData uri="http://schemas.openxmlformats.org/drawingml/2006/table">
            <a:tbl>
              <a:tblPr>
                <a:tableStyleId>{5C22544A-7EE6-4342-B048-85BDC9FD1C3A}</a:tableStyleId>
              </a:tblPr>
              <a:tblGrid>
                <a:gridCol w="629781">
                  <a:extLst>
                    <a:ext uri="{9D8B030D-6E8A-4147-A177-3AD203B41FA5}">
                      <a16:colId xmlns:a16="http://schemas.microsoft.com/office/drawing/2014/main" val="4275716243"/>
                    </a:ext>
                  </a:extLst>
                </a:gridCol>
                <a:gridCol w="1148619">
                  <a:extLst>
                    <a:ext uri="{9D8B030D-6E8A-4147-A177-3AD203B41FA5}">
                      <a16:colId xmlns:a16="http://schemas.microsoft.com/office/drawing/2014/main" val="3465158040"/>
                    </a:ext>
                  </a:extLst>
                </a:gridCol>
                <a:gridCol w="630000">
                  <a:extLst>
                    <a:ext uri="{9D8B030D-6E8A-4147-A177-3AD203B41FA5}">
                      <a16:colId xmlns:a16="http://schemas.microsoft.com/office/drawing/2014/main" val="3357660258"/>
                    </a:ext>
                  </a:extLst>
                </a:gridCol>
                <a:gridCol w="1159800">
                  <a:extLst>
                    <a:ext uri="{9D8B030D-6E8A-4147-A177-3AD203B41FA5}">
                      <a16:colId xmlns:a16="http://schemas.microsoft.com/office/drawing/2014/main" val="4154744504"/>
                    </a:ext>
                  </a:extLst>
                </a:gridCol>
              </a:tblGrid>
              <a:tr h="615600">
                <a:tc>
                  <a:txBody>
                    <a:bodyPr/>
                    <a:lstStyle/>
                    <a:p>
                      <a:pPr algn="ctr"/>
                      <a:endParaRPr lang="en-US" sz="1000" b="1" dirty="0">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Nothing in</a:t>
                      </a:r>
                    </a:p>
                    <a:p>
                      <a:pPr algn="l"/>
                      <a:r>
                        <a:rPr lang="en-US" sz="1000" b="0" kern="1200" dirty="0">
                          <a:solidFill>
                            <a:schemeClr val="dk1"/>
                          </a:solidFill>
                          <a:latin typeface="Franklin Gothic Medium" panose="020B0603020102020204" pitchFamily="34" charset="0"/>
                          <a:ea typeface="+mn-ea"/>
                          <a:cs typeface="+mn-cs"/>
                        </a:rPr>
                        <a:t>Particular</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Watching TV</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615600">
                <a:tc>
                  <a:txBody>
                    <a:bodyPr/>
                    <a:lstStyle/>
                    <a:p>
                      <a:pPr algn="ctr" fontAlgn="t"/>
                      <a:endParaRPr lang="en-US" sz="800" b="1" i="0" u="none" strike="noStrike" kern="1200">
                        <a:solidFill>
                          <a:srgbClr val="D1D105"/>
                        </a:solidFill>
                        <a:effectLst/>
                        <a:latin typeface="Franklin Gothic Medium" panose="020B0603020102020204" pitchFamily="34" charset="0"/>
                        <a:ea typeface="+mn-ea"/>
                        <a:cs typeface="+mn-cs"/>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On the internet</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Traveling / In Car</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615600">
                <a:tc>
                  <a:txBody>
                    <a:bodyPr/>
                    <a:lstStyle/>
                    <a:p>
                      <a:pPr algn="ctr"/>
                      <a:endParaRPr lang="en-US" sz="1000" b="1">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US" sz="1000" b="0" kern="1200" noProof="0" dirty="0">
                          <a:solidFill>
                            <a:schemeClr val="dk1"/>
                          </a:solidFill>
                          <a:latin typeface="Franklin Gothic Medium" panose="020B0603020102020204" pitchFamily="34" charset="0"/>
                          <a:ea typeface="+mn-ea"/>
                          <a:cs typeface="+mn-cs"/>
                        </a:rPr>
                        <a:t>Playing video / computer games</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50" b="0"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Work/Homework /</a:t>
                      </a:r>
                    </a:p>
                    <a:p>
                      <a:pPr algn="l"/>
                      <a:r>
                        <a:rPr lang="en-US" sz="1000" b="0" kern="1200" dirty="0">
                          <a:solidFill>
                            <a:schemeClr val="dk1"/>
                          </a:solidFill>
                          <a:latin typeface="Franklin Gothic Medium" panose="020B0603020102020204" pitchFamily="34" charset="0"/>
                          <a:ea typeface="+mn-ea"/>
                          <a:cs typeface="+mn-cs"/>
                        </a:rPr>
                        <a:t>Break from Work</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bl>
          </a:graphicData>
        </a:graphic>
      </p:graphicFrame>
      <p:sp>
        <p:nvSpPr>
          <p:cNvPr id="115" name="Oval1">
            <a:extLst>
              <a:ext uri="{FF2B5EF4-FFF2-40B4-BE49-F238E27FC236}">
                <a16:creationId xmlns:a16="http://schemas.microsoft.com/office/drawing/2014/main" id="{E68C495A-6CC3-4871-94B4-7489BD33519B}"/>
              </a:ext>
            </a:extLst>
          </p:cNvPr>
          <p:cNvSpPr/>
          <p:nvPr/>
        </p:nvSpPr>
        <p:spPr>
          <a:xfrm>
            <a:off x="8376785"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17" name="Oval3">
            <a:extLst>
              <a:ext uri="{FF2B5EF4-FFF2-40B4-BE49-F238E27FC236}">
                <a16:creationId xmlns:a16="http://schemas.microsoft.com/office/drawing/2014/main" id="{836E963A-AF53-4402-B549-467AAF90CC8F}"/>
              </a:ext>
            </a:extLst>
          </p:cNvPr>
          <p:cNvSpPr/>
          <p:nvPr/>
        </p:nvSpPr>
        <p:spPr>
          <a:xfrm>
            <a:off x="8376785"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18" name="Oval5">
            <a:extLst>
              <a:ext uri="{FF2B5EF4-FFF2-40B4-BE49-F238E27FC236}">
                <a16:creationId xmlns:a16="http://schemas.microsoft.com/office/drawing/2014/main" id="{4D45A746-D593-471D-B453-2F48DB31FA56}"/>
              </a:ext>
            </a:extLst>
          </p:cNvPr>
          <p:cNvSpPr/>
          <p:nvPr/>
        </p:nvSpPr>
        <p:spPr>
          <a:xfrm>
            <a:off x="8376785"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19" name="Oval2">
            <a:extLst>
              <a:ext uri="{FF2B5EF4-FFF2-40B4-BE49-F238E27FC236}">
                <a16:creationId xmlns:a16="http://schemas.microsoft.com/office/drawing/2014/main" id="{E9F2CDFB-00C7-42C9-9009-DA5A512318D5}"/>
              </a:ext>
            </a:extLst>
          </p:cNvPr>
          <p:cNvSpPr/>
          <p:nvPr/>
        </p:nvSpPr>
        <p:spPr>
          <a:xfrm>
            <a:off x="10161196"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21" name="Oval4">
            <a:extLst>
              <a:ext uri="{FF2B5EF4-FFF2-40B4-BE49-F238E27FC236}">
                <a16:creationId xmlns:a16="http://schemas.microsoft.com/office/drawing/2014/main" id="{3DDF199D-57E8-43C8-8408-62B74D0F56FD}"/>
              </a:ext>
            </a:extLst>
          </p:cNvPr>
          <p:cNvSpPr/>
          <p:nvPr/>
        </p:nvSpPr>
        <p:spPr>
          <a:xfrm>
            <a:off x="10161196"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25" name="Oval6">
            <a:extLst>
              <a:ext uri="{FF2B5EF4-FFF2-40B4-BE49-F238E27FC236}">
                <a16:creationId xmlns:a16="http://schemas.microsoft.com/office/drawing/2014/main" id="{B6A3D55A-9361-4096-9197-1AA5E2C492EA}"/>
              </a:ext>
            </a:extLst>
          </p:cNvPr>
          <p:cNvSpPr/>
          <p:nvPr/>
        </p:nvSpPr>
        <p:spPr>
          <a:xfrm>
            <a:off x="10161196"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900" i="0" u="none" strike="noStrike" kern="1200" cap="none" spc="0" normalizeH="0" baseline="0" noProof="0" dirty="0">
                <a:ln>
                  <a:noFill/>
                </a:ln>
                <a:solidFill>
                  <a:srgbClr val="FF0000"/>
                </a:solidFill>
                <a:effectLst/>
                <a:uLnTx/>
                <a:uFillTx/>
                <a:latin typeface="Arial"/>
                <a:cs typeface="Arial"/>
              </a:rPr>
              <a:t>-6.2</a:t>
            </a:r>
          </a:p>
        </p:txBody>
      </p:sp>
      <p:sp>
        <p:nvSpPr>
          <p:cNvPr id="123" name="Rectangle 122">
            <a:extLst>
              <a:ext uri="{FF2B5EF4-FFF2-40B4-BE49-F238E27FC236}">
                <a16:creationId xmlns:a16="http://schemas.microsoft.com/office/drawing/2014/main" id="{44727899-BCC1-49F1-8E8C-6532ECF9511E}"/>
              </a:ext>
            </a:extLst>
          </p:cNvPr>
          <p:cNvSpPr/>
          <p:nvPr/>
        </p:nvSpPr>
        <p:spPr>
          <a:xfrm>
            <a:off x="8193097"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5" name="Picture 154" descr="A picture containing knife&#10;&#10;Description automatically generated">
            <a:extLst>
              <a:ext uri="{FF2B5EF4-FFF2-40B4-BE49-F238E27FC236}">
                <a16:creationId xmlns:a16="http://schemas.microsoft.com/office/drawing/2014/main" id="{53FFFCDF-8A17-4877-8B05-CCE9A013BA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3755157"/>
            <a:ext cx="326697" cy="345860"/>
          </a:xfrm>
          <a:prstGeom prst="rect">
            <a:avLst/>
          </a:prstGeom>
        </p:spPr>
      </p:pic>
      <p:sp>
        <p:nvSpPr>
          <p:cNvPr id="156" name="Rectangle 155">
            <a:extLst>
              <a:ext uri="{FF2B5EF4-FFF2-40B4-BE49-F238E27FC236}">
                <a16:creationId xmlns:a16="http://schemas.microsoft.com/office/drawing/2014/main" id="{0175C100-94E6-4568-BC64-4A1C4B6D3717}"/>
              </a:ext>
            </a:extLst>
          </p:cNvPr>
          <p:cNvSpPr/>
          <p:nvPr/>
        </p:nvSpPr>
        <p:spPr>
          <a:xfrm>
            <a:off x="8768812" y="3823430"/>
            <a:ext cx="675185" cy="276999"/>
          </a:xfrm>
          <a:prstGeom prst="rect">
            <a:avLst/>
          </a:prstGeom>
        </p:spPr>
        <p:txBody>
          <a:bodyPr wrap="none">
            <a:spAutoFit/>
          </a:bodyPr>
          <a:lstStyle/>
          <a:p>
            <a:pPr fontAlgn="t"/>
            <a:r>
              <a:rPr lang="en-US" sz="1200" b="1">
                <a:latin typeface="Franklin Gothic Book" panose="020B0503020102020204" pitchFamily="34" charset="0"/>
              </a:rPr>
              <a:t>WHERE</a:t>
            </a:r>
          </a:p>
        </p:txBody>
      </p:sp>
      <p:pic>
        <p:nvPicPr>
          <p:cNvPr id="157" name="Picture 156">
            <a:extLst>
              <a:ext uri="{FF2B5EF4-FFF2-40B4-BE49-F238E27FC236}">
                <a16:creationId xmlns:a16="http://schemas.microsoft.com/office/drawing/2014/main" id="{04B701C2-2F3A-42AB-8DDB-31BE4EC4DEAB}"/>
              </a:ext>
            </a:extLst>
          </p:cNvPr>
          <p:cNvPicPr/>
          <p:nvPr/>
        </p:nvPicPr>
        <p:blipFill>
          <a:blip r:embed="rId4">
            <a:extLst>
              <a:ext uri="{28A0092B-C50C-407E-A947-70E740481C1C}">
                <a14:useLocalDpi xmlns:a14="http://schemas.microsoft.com/office/drawing/2010/main" val="0"/>
              </a:ext>
            </a:extLst>
          </a:blip>
          <a:stretch>
            <a:fillRect/>
          </a:stretch>
        </p:blipFill>
        <p:spPr>
          <a:xfrm>
            <a:off x="8199368" y="4122910"/>
            <a:ext cx="3744000" cy="114300"/>
          </a:xfrm>
          <a:prstGeom prst="rect">
            <a:avLst/>
          </a:prstGeom>
        </p:spPr>
      </p:pic>
      <p:pic>
        <p:nvPicPr>
          <p:cNvPr id="158" name="Picture 157">
            <a:extLst>
              <a:ext uri="{FF2B5EF4-FFF2-40B4-BE49-F238E27FC236}">
                <a16:creationId xmlns:a16="http://schemas.microsoft.com/office/drawing/2014/main" id="{57FBCA68-3271-4CF8-8262-CCA289E852A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318691" y="3788111"/>
            <a:ext cx="288000" cy="288000"/>
          </a:xfrm>
          <a:prstGeom prst="rect">
            <a:avLst/>
          </a:prstGeom>
        </p:spPr>
      </p:pic>
      <p:pic>
        <p:nvPicPr>
          <p:cNvPr id="160" name="Picture 159">
            <a:extLst>
              <a:ext uri="{FF2B5EF4-FFF2-40B4-BE49-F238E27FC236}">
                <a16:creationId xmlns:a16="http://schemas.microsoft.com/office/drawing/2014/main" id="{DE87C62D-55F2-45F5-8685-02BF78D9DA6C}"/>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8412761" y="5166251"/>
            <a:ext cx="2130398" cy="53322"/>
          </a:xfrm>
          <a:prstGeom prst="rect">
            <a:avLst/>
          </a:prstGeom>
        </p:spPr>
      </p:pic>
      <p:pic>
        <p:nvPicPr>
          <p:cNvPr id="162" name="Picture 161">
            <a:extLst>
              <a:ext uri="{FF2B5EF4-FFF2-40B4-BE49-F238E27FC236}">
                <a16:creationId xmlns:a16="http://schemas.microsoft.com/office/drawing/2014/main" id="{5D3E42D4-6115-45C3-A73E-DEB1E3EFB31E}"/>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9661879" y="5166251"/>
            <a:ext cx="2130398" cy="53322"/>
          </a:xfrm>
          <a:prstGeom prst="rect">
            <a:avLst/>
          </a:prstGeom>
        </p:spPr>
      </p:pic>
      <p:sp>
        <p:nvSpPr>
          <p:cNvPr id="163" name="Rectangle 162">
            <a:extLst>
              <a:ext uri="{FF2B5EF4-FFF2-40B4-BE49-F238E27FC236}">
                <a16:creationId xmlns:a16="http://schemas.microsoft.com/office/drawing/2014/main" id="{3DF8A71E-C0D7-4684-95A4-EF9E99B1FF2E}"/>
              </a:ext>
            </a:extLst>
          </p:cNvPr>
          <p:cNvSpPr/>
          <p:nvPr/>
        </p:nvSpPr>
        <p:spPr>
          <a:xfrm>
            <a:off x="819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Consumed</a:t>
            </a:r>
          </a:p>
        </p:txBody>
      </p:sp>
      <p:sp>
        <p:nvSpPr>
          <p:cNvPr id="164" name="Rectangle 163">
            <a:extLst>
              <a:ext uri="{FF2B5EF4-FFF2-40B4-BE49-F238E27FC236}">
                <a16:creationId xmlns:a16="http://schemas.microsoft.com/office/drawing/2014/main" id="{F368B205-E362-4F5B-9D9B-24AC6CB7D827}"/>
              </a:ext>
            </a:extLst>
          </p:cNvPr>
          <p:cNvSpPr/>
          <p:nvPr/>
        </p:nvSpPr>
        <p:spPr>
          <a:xfrm>
            <a:off x="946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Purchased</a:t>
            </a:r>
          </a:p>
        </p:txBody>
      </p:sp>
      <p:sp>
        <p:nvSpPr>
          <p:cNvPr id="165" name="Rectangle 164">
            <a:extLst>
              <a:ext uri="{FF2B5EF4-FFF2-40B4-BE49-F238E27FC236}">
                <a16:creationId xmlns:a16="http://schemas.microsoft.com/office/drawing/2014/main" id="{C5640CD1-97B9-410F-B601-4E23D081B44E}"/>
              </a:ext>
            </a:extLst>
          </p:cNvPr>
          <p:cNvSpPr/>
          <p:nvPr/>
        </p:nvSpPr>
        <p:spPr>
          <a:xfrm>
            <a:off x="10701979" y="4202737"/>
            <a:ext cx="1235978" cy="253916"/>
          </a:xfrm>
          <a:prstGeom prst="rect">
            <a:avLst/>
          </a:prstGeom>
        </p:spPr>
        <p:txBody>
          <a:bodyPr wrap="square">
            <a:spAutoFit/>
          </a:bodyPr>
          <a:lstStyle/>
          <a:p>
            <a:pPr algn="ctr" fontAlgn="t"/>
            <a:r>
              <a:rPr lang="en-US" sz="1050">
                <a:latin typeface="Franklin Gothic Book" panose="020B0503020102020204" pitchFamily="34" charset="0"/>
              </a:rPr>
              <a:t>Solo vs. Social</a:t>
            </a:r>
          </a:p>
        </p:txBody>
      </p:sp>
      <p:grpSp>
        <p:nvGrpSpPr>
          <p:cNvPr id="166" name="Group1">
            <a:extLst>
              <a:ext uri="{FF2B5EF4-FFF2-40B4-BE49-F238E27FC236}">
                <a16:creationId xmlns:a16="http://schemas.microsoft.com/office/drawing/2014/main" id="{AC6DB238-6A34-42E9-9913-E91CC0D55436}"/>
              </a:ext>
            </a:extLst>
          </p:cNvPr>
          <p:cNvGrpSpPr/>
          <p:nvPr/>
        </p:nvGrpSpPr>
        <p:grpSpPr>
          <a:xfrm>
            <a:off x="8327176" y="5544147"/>
            <a:ext cx="1172533" cy="724026"/>
            <a:chOff x="8327176" y="5544147"/>
            <a:chExt cx="1172533" cy="724026"/>
          </a:xfrm>
        </p:grpSpPr>
        <p:sp>
          <p:nvSpPr>
            <p:cNvPr id="175" name="Value1">
              <a:extLst>
                <a:ext uri="{FF2B5EF4-FFF2-40B4-BE49-F238E27FC236}">
                  <a16:creationId xmlns:a16="http://schemas.microsoft.com/office/drawing/2014/main" id="{B57789CE-1270-42B4-8C8E-173848F89144}"/>
                </a:ext>
              </a:extLst>
            </p:cNvPr>
            <p:cNvSpPr/>
            <p:nvPr/>
          </p:nvSpPr>
          <p:spPr>
            <a:xfrm>
              <a:off x="8888643"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176" name="Title1">
              <a:extLst>
                <a:ext uri="{FF2B5EF4-FFF2-40B4-BE49-F238E27FC236}">
                  <a16:creationId xmlns:a16="http://schemas.microsoft.com/office/drawing/2014/main" id="{624F7062-AF05-4806-9791-B32BE91E70BD}"/>
                </a:ext>
              </a:extLst>
            </p:cNvPr>
            <p:cNvSpPr/>
            <p:nvPr/>
          </p:nvSpPr>
          <p:spPr>
            <a:xfrm>
              <a:off x="8332927" y="5592784"/>
              <a:ext cx="963630" cy="230832"/>
            </a:xfrm>
            <a:prstGeom prst="rect">
              <a:avLst/>
            </a:prstGeom>
          </p:spPr>
          <p:txBody>
            <a:bodyPr wrap="square">
              <a:spAutoFit/>
            </a:bodyPr>
            <a:lstStyle/>
            <a:p>
              <a:pPr fontAlgn="t"/>
              <a:r>
                <a:rPr lang="en-US" sz="900" dirty="0">
                  <a:latin typeface="Franklin Gothic Book" panose="020B0503020102020204" pitchFamily="34" charset="0"/>
                </a:rPr>
                <a:t>At Home</a:t>
              </a:r>
            </a:p>
          </p:txBody>
        </p:sp>
        <p:sp>
          <p:nvSpPr>
            <p:cNvPr id="177" name="Title2">
              <a:extLst>
                <a:ext uri="{FF2B5EF4-FFF2-40B4-BE49-F238E27FC236}">
                  <a16:creationId xmlns:a16="http://schemas.microsoft.com/office/drawing/2014/main" id="{A8563ECF-5F1E-46FD-82D7-DDEF76F2DF38}"/>
                </a:ext>
              </a:extLst>
            </p:cNvPr>
            <p:cNvSpPr/>
            <p:nvPr/>
          </p:nvSpPr>
          <p:spPr>
            <a:xfrm>
              <a:off x="8332927" y="5897195"/>
              <a:ext cx="870623" cy="369332"/>
            </a:xfrm>
            <a:prstGeom prst="rect">
              <a:avLst/>
            </a:prstGeom>
          </p:spPr>
          <p:txBody>
            <a:bodyPr wrap="square">
              <a:spAutoFit/>
            </a:bodyPr>
            <a:lstStyle/>
            <a:p>
              <a:pPr fontAlgn="t"/>
              <a:r>
                <a:rPr lang="en-US" sz="900" dirty="0">
                  <a:latin typeface="Franklin Gothic Book" panose="020B0503020102020204" pitchFamily="34" charset="0"/>
                </a:rPr>
                <a:t>Away from home</a:t>
              </a:r>
            </a:p>
          </p:txBody>
        </p:sp>
        <p:cxnSp>
          <p:nvCxnSpPr>
            <p:cNvPr id="178" name="Straight Connector 177">
              <a:extLst>
                <a:ext uri="{FF2B5EF4-FFF2-40B4-BE49-F238E27FC236}">
                  <a16:creationId xmlns:a16="http://schemas.microsoft.com/office/drawing/2014/main" id="{A36AC7D6-62E5-4988-A31F-2C5E8EBBFD6D}"/>
                </a:ext>
              </a:extLst>
            </p:cNvPr>
            <p:cNvCxnSpPr/>
            <p:nvPr/>
          </p:nvCxnSpPr>
          <p:spPr>
            <a:xfrm flipH="1">
              <a:off x="8327176"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D0B7DF27-1443-4B45-AF66-051B74D5E234}"/>
                </a:ext>
              </a:extLst>
            </p:cNvPr>
            <p:cNvCxnSpPr/>
            <p:nvPr/>
          </p:nvCxnSpPr>
          <p:spPr>
            <a:xfrm flipH="1">
              <a:off x="8327176"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189" name="Value2">
              <a:extLst>
                <a:ext uri="{FF2B5EF4-FFF2-40B4-BE49-F238E27FC236}">
                  <a16:creationId xmlns:a16="http://schemas.microsoft.com/office/drawing/2014/main" id="{401C167D-CBBC-49E1-A6E7-8530EA7DB495}"/>
                </a:ext>
              </a:extLst>
            </p:cNvPr>
            <p:cNvSpPr/>
            <p:nvPr/>
          </p:nvSpPr>
          <p:spPr>
            <a:xfrm>
              <a:off x="8864599" y="5883452"/>
              <a:ext cx="635110"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190" name="Group2">
            <a:extLst>
              <a:ext uri="{FF2B5EF4-FFF2-40B4-BE49-F238E27FC236}">
                <a16:creationId xmlns:a16="http://schemas.microsoft.com/office/drawing/2014/main" id="{65A8977E-1CD5-4430-8FE8-E2918B178AEA}"/>
              </a:ext>
            </a:extLst>
          </p:cNvPr>
          <p:cNvGrpSpPr/>
          <p:nvPr/>
        </p:nvGrpSpPr>
        <p:grpSpPr>
          <a:xfrm>
            <a:off x="9586633" y="5544147"/>
            <a:ext cx="1172531" cy="724026"/>
            <a:chOff x="9586633" y="5544147"/>
            <a:chExt cx="1172531" cy="724026"/>
          </a:xfrm>
        </p:grpSpPr>
        <p:sp>
          <p:nvSpPr>
            <p:cNvPr id="191" name="Value1">
              <a:extLst>
                <a:ext uri="{FF2B5EF4-FFF2-40B4-BE49-F238E27FC236}">
                  <a16:creationId xmlns:a16="http://schemas.microsoft.com/office/drawing/2014/main" id="{CF1C82B7-BDBD-453B-BAFF-BE92E783280D}"/>
                </a:ext>
              </a:extLst>
            </p:cNvPr>
            <p:cNvSpPr/>
            <p:nvPr/>
          </p:nvSpPr>
          <p:spPr>
            <a:xfrm>
              <a:off x="10148099"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192" name="Title1">
              <a:extLst>
                <a:ext uri="{FF2B5EF4-FFF2-40B4-BE49-F238E27FC236}">
                  <a16:creationId xmlns:a16="http://schemas.microsoft.com/office/drawing/2014/main" id="{CA632CA8-3DAC-4263-A0CA-E02C3005BC7D}"/>
                </a:ext>
              </a:extLst>
            </p:cNvPr>
            <p:cNvSpPr/>
            <p:nvPr/>
          </p:nvSpPr>
          <p:spPr>
            <a:xfrm>
              <a:off x="9592384" y="5592784"/>
              <a:ext cx="963630" cy="230832"/>
            </a:xfrm>
            <a:prstGeom prst="rect">
              <a:avLst/>
            </a:prstGeom>
          </p:spPr>
          <p:txBody>
            <a:bodyPr wrap="square">
              <a:spAutoFit/>
            </a:bodyPr>
            <a:lstStyle/>
            <a:p>
              <a:pPr fontAlgn="t"/>
              <a:r>
                <a:rPr lang="en-US" sz="900">
                  <a:latin typeface="Franklin Gothic Book" panose="020B0503020102020204" pitchFamily="34" charset="0"/>
                </a:rPr>
                <a:t>Retail</a:t>
              </a:r>
            </a:p>
          </p:txBody>
        </p:sp>
        <p:sp>
          <p:nvSpPr>
            <p:cNvPr id="193" name="Title2">
              <a:extLst>
                <a:ext uri="{FF2B5EF4-FFF2-40B4-BE49-F238E27FC236}">
                  <a16:creationId xmlns:a16="http://schemas.microsoft.com/office/drawing/2014/main" id="{B78C2BF1-114B-4833-A5FB-C8703CCC7087}"/>
                </a:ext>
              </a:extLst>
            </p:cNvPr>
            <p:cNvSpPr/>
            <p:nvPr/>
          </p:nvSpPr>
          <p:spPr>
            <a:xfrm>
              <a:off x="9592384" y="5897195"/>
              <a:ext cx="870623" cy="369332"/>
            </a:xfrm>
            <a:prstGeom prst="rect">
              <a:avLst/>
            </a:prstGeom>
          </p:spPr>
          <p:txBody>
            <a:bodyPr wrap="square">
              <a:spAutoFit/>
            </a:bodyPr>
            <a:lstStyle/>
            <a:p>
              <a:pPr fontAlgn="t"/>
              <a:r>
                <a:rPr lang="en-US" sz="900" dirty="0">
                  <a:latin typeface="Franklin Gothic Book" panose="020B0503020102020204" pitchFamily="34" charset="0"/>
                </a:rPr>
                <a:t>AFH</a:t>
              </a:r>
            </a:p>
            <a:p>
              <a:pPr fontAlgn="t"/>
              <a:r>
                <a:rPr lang="en-US" sz="900" dirty="0">
                  <a:latin typeface="Franklin Gothic Book" panose="020B0503020102020204" pitchFamily="34" charset="0"/>
                </a:rPr>
                <a:t>Channels</a:t>
              </a:r>
            </a:p>
          </p:txBody>
        </p:sp>
        <p:cxnSp>
          <p:nvCxnSpPr>
            <p:cNvPr id="194" name="Straight Connector 193">
              <a:extLst>
                <a:ext uri="{FF2B5EF4-FFF2-40B4-BE49-F238E27FC236}">
                  <a16:creationId xmlns:a16="http://schemas.microsoft.com/office/drawing/2014/main" id="{1610CE4D-FC5B-49A5-8EE6-DE012B0F3728}"/>
                </a:ext>
              </a:extLst>
            </p:cNvPr>
            <p:cNvCxnSpPr/>
            <p:nvPr/>
          </p:nvCxnSpPr>
          <p:spPr>
            <a:xfrm flipH="1">
              <a:off x="9586633"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9BB471C2-E49C-41A5-A23B-B605BD8F03E1}"/>
                </a:ext>
              </a:extLst>
            </p:cNvPr>
            <p:cNvCxnSpPr/>
            <p:nvPr/>
          </p:nvCxnSpPr>
          <p:spPr>
            <a:xfrm flipH="1">
              <a:off x="9586633"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199" name="Value2">
              <a:extLst>
                <a:ext uri="{FF2B5EF4-FFF2-40B4-BE49-F238E27FC236}">
                  <a16:creationId xmlns:a16="http://schemas.microsoft.com/office/drawing/2014/main" id="{985CA8F0-B64E-4D39-9CE6-ED9504D09B6F}"/>
                </a:ext>
              </a:extLst>
            </p:cNvPr>
            <p:cNvSpPr/>
            <p:nvPr/>
          </p:nvSpPr>
          <p:spPr>
            <a:xfrm>
              <a:off x="10124055" y="5883452"/>
              <a:ext cx="635109"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200" name="Group3">
            <a:extLst>
              <a:ext uri="{FF2B5EF4-FFF2-40B4-BE49-F238E27FC236}">
                <a16:creationId xmlns:a16="http://schemas.microsoft.com/office/drawing/2014/main" id="{D9E145B3-7291-4065-95ED-D09966CF79A8}"/>
              </a:ext>
            </a:extLst>
          </p:cNvPr>
          <p:cNvGrpSpPr/>
          <p:nvPr/>
        </p:nvGrpSpPr>
        <p:grpSpPr>
          <a:xfrm>
            <a:off x="10817334" y="5544147"/>
            <a:ext cx="1142075" cy="724026"/>
            <a:chOff x="10817334" y="5544147"/>
            <a:chExt cx="1142075" cy="724026"/>
          </a:xfrm>
        </p:grpSpPr>
        <p:sp>
          <p:nvSpPr>
            <p:cNvPr id="201" name="Value1">
              <a:extLst>
                <a:ext uri="{FF2B5EF4-FFF2-40B4-BE49-F238E27FC236}">
                  <a16:creationId xmlns:a16="http://schemas.microsoft.com/office/drawing/2014/main" id="{A702CC1B-B5DD-4311-8EFA-0D20C6A62957}"/>
                </a:ext>
              </a:extLst>
            </p:cNvPr>
            <p:cNvSpPr/>
            <p:nvPr/>
          </p:nvSpPr>
          <p:spPr>
            <a:xfrm>
              <a:off x="11397235" y="5544147"/>
              <a:ext cx="550151" cy="384721"/>
            </a:xfrm>
            <a:prstGeom prst="rect">
              <a:avLst/>
            </a:prstGeom>
          </p:spPr>
          <p:txBody>
            <a:bodyPr wrap="none">
              <a:spAutoFit/>
            </a:bodyPr>
            <a:lstStyle/>
            <a:p>
              <a:pPr algn="ctr" fontAlgn="t"/>
              <a:r>
                <a:rPr lang="en-US" sz="1100" dirty="0">
                  <a:latin typeface="Franklin Gothic Medium" panose="020B0603020102020204" pitchFamily="34" charset="0"/>
                </a:rPr>
                <a:t>79%</a:t>
              </a:r>
            </a:p>
            <a:p>
              <a:pPr algn="ctr" fontAlgn="t"/>
              <a:r>
                <a:rPr lang="en-US" sz="800" dirty="0">
                  <a:latin typeface="Franklin Gothic Medium" panose="020B0603020102020204" pitchFamily="34" charset="0"/>
                </a:rPr>
                <a:t>-2.5/5.3</a:t>
              </a:r>
              <a:endParaRPr lang="en-US" sz="1100" dirty="0">
                <a:latin typeface="Franklin Gothic Medium" panose="020B0603020102020204" pitchFamily="34" charset="0"/>
              </a:endParaRPr>
            </a:p>
          </p:txBody>
        </p:sp>
        <p:sp>
          <p:nvSpPr>
            <p:cNvPr id="202" name="Title1">
              <a:extLst>
                <a:ext uri="{FF2B5EF4-FFF2-40B4-BE49-F238E27FC236}">
                  <a16:creationId xmlns:a16="http://schemas.microsoft.com/office/drawing/2014/main" id="{40295644-BE41-4F17-887B-EC97CE05B091}"/>
                </a:ext>
              </a:extLst>
            </p:cNvPr>
            <p:cNvSpPr/>
            <p:nvPr/>
          </p:nvSpPr>
          <p:spPr>
            <a:xfrm>
              <a:off x="10823085" y="5592784"/>
              <a:ext cx="963630" cy="230832"/>
            </a:xfrm>
            <a:prstGeom prst="rect">
              <a:avLst/>
            </a:prstGeom>
          </p:spPr>
          <p:txBody>
            <a:bodyPr wrap="square">
              <a:spAutoFit/>
            </a:bodyPr>
            <a:lstStyle/>
            <a:p>
              <a:pPr fontAlgn="t"/>
              <a:r>
                <a:rPr lang="en-US" sz="900">
                  <a:latin typeface="Franklin Gothic Book" panose="020B0503020102020204" pitchFamily="34" charset="0"/>
                </a:rPr>
                <a:t>Solo</a:t>
              </a:r>
            </a:p>
          </p:txBody>
        </p:sp>
        <p:sp>
          <p:nvSpPr>
            <p:cNvPr id="203" name="Title2">
              <a:extLst>
                <a:ext uri="{FF2B5EF4-FFF2-40B4-BE49-F238E27FC236}">
                  <a16:creationId xmlns:a16="http://schemas.microsoft.com/office/drawing/2014/main" id="{6391B053-339D-4D4A-9E84-3F70A809E0D9}"/>
                </a:ext>
              </a:extLst>
            </p:cNvPr>
            <p:cNvSpPr/>
            <p:nvPr/>
          </p:nvSpPr>
          <p:spPr>
            <a:xfrm>
              <a:off x="10823085" y="5969112"/>
              <a:ext cx="870623" cy="230832"/>
            </a:xfrm>
            <a:prstGeom prst="rect">
              <a:avLst/>
            </a:prstGeom>
          </p:spPr>
          <p:txBody>
            <a:bodyPr wrap="square">
              <a:spAutoFit/>
            </a:bodyPr>
            <a:lstStyle/>
            <a:p>
              <a:pPr fontAlgn="t"/>
              <a:r>
                <a:rPr lang="en-US" sz="900" dirty="0">
                  <a:latin typeface="Franklin Gothic Book" panose="020B0503020102020204" pitchFamily="34" charset="0"/>
                </a:rPr>
                <a:t>Social</a:t>
              </a:r>
            </a:p>
          </p:txBody>
        </p:sp>
        <p:cxnSp>
          <p:nvCxnSpPr>
            <p:cNvPr id="204" name="Straight Connector 203">
              <a:extLst>
                <a:ext uri="{FF2B5EF4-FFF2-40B4-BE49-F238E27FC236}">
                  <a16:creationId xmlns:a16="http://schemas.microsoft.com/office/drawing/2014/main" id="{8BB9484D-3119-4464-8D9D-7CA2C2145D3E}"/>
                </a:ext>
              </a:extLst>
            </p:cNvPr>
            <p:cNvCxnSpPr/>
            <p:nvPr/>
          </p:nvCxnSpPr>
          <p:spPr>
            <a:xfrm flipH="1">
              <a:off x="10817334"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DA1E0B7E-8EE3-433E-A68A-53D507988EB3}"/>
                </a:ext>
              </a:extLst>
            </p:cNvPr>
            <p:cNvCxnSpPr/>
            <p:nvPr/>
          </p:nvCxnSpPr>
          <p:spPr>
            <a:xfrm flipH="1">
              <a:off x="10817334"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206" name="Value2">
              <a:extLst>
                <a:ext uri="{FF2B5EF4-FFF2-40B4-BE49-F238E27FC236}">
                  <a16:creationId xmlns:a16="http://schemas.microsoft.com/office/drawing/2014/main" id="{DC57C242-565D-4D8A-BE75-56F3C5EDAE8C}"/>
                </a:ext>
              </a:extLst>
            </p:cNvPr>
            <p:cNvSpPr/>
            <p:nvPr/>
          </p:nvSpPr>
          <p:spPr>
            <a:xfrm>
              <a:off x="11385214" y="5883452"/>
              <a:ext cx="574195" cy="384721"/>
            </a:xfrm>
            <a:prstGeom prst="rect">
              <a:avLst/>
            </a:prstGeom>
          </p:spPr>
          <p:txBody>
            <a:bodyPr wrap="none">
              <a:spAutoFit/>
            </a:bodyPr>
            <a:lstStyle/>
            <a:p>
              <a:pPr algn="ctr" fontAlgn="t"/>
              <a:r>
                <a:rPr lang="en-US" sz="1100" dirty="0">
                  <a:latin typeface="Franklin Gothic Medium" panose="020B0603020102020204" pitchFamily="34" charset="0"/>
                </a:rPr>
                <a:t>21%</a:t>
              </a:r>
            </a:p>
            <a:p>
              <a:pPr algn="ctr" fontAlgn="t"/>
              <a:r>
                <a:rPr lang="en-US" sz="800" dirty="0">
                  <a:latin typeface="Franklin Gothic Medium" panose="020B0603020102020204" pitchFamily="34" charset="0"/>
                </a:rPr>
                <a:t>-2.1/-4.0</a:t>
              </a:r>
              <a:endParaRPr lang="en-US" sz="1100" dirty="0">
                <a:latin typeface="Franklin Gothic Medium" panose="020B0603020102020204" pitchFamily="34" charset="0"/>
              </a:endParaRPr>
            </a:p>
          </p:txBody>
        </p:sp>
      </p:grpSp>
      <p:pic>
        <p:nvPicPr>
          <p:cNvPr id="207" name="Picture 206" descr="Icon&#10;&#10;Description automatically generated">
            <a:extLst>
              <a:ext uri="{FF2B5EF4-FFF2-40B4-BE49-F238E27FC236}">
                <a16:creationId xmlns:a16="http://schemas.microsoft.com/office/drawing/2014/main" id="{8E250B24-6DD9-4C5E-BFD7-8CED34F8E9D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448622" y="4591408"/>
            <a:ext cx="743893" cy="743893"/>
          </a:xfrm>
          <a:prstGeom prst="rect">
            <a:avLst/>
          </a:prstGeom>
        </p:spPr>
      </p:pic>
      <p:pic>
        <p:nvPicPr>
          <p:cNvPr id="208" name="Picture 207" descr="Icon&#10;&#10;Description automatically generated">
            <a:extLst>
              <a:ext uri="{FF2B5EF4-FFF2-40B4-BE49-F238E27FC236}">
                <a16:creationId xmlns:a16="http://schemas.microsoft.com/office/drawing/2014/main" id="{1688CBD9-1F0B-4AA0-9B40-D948A6346522}"/>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716748" y="4625863"/>
            <a:ext cx="736231" cy="736231"/>
          </a:xfrm>
          <a:prstGeom prst="rect">
            <a:avLst/>
          </a:prstGeom>
        </p:spPr>
      </p:pic>
      <p:pic>
        <p:nvPicPr>
          <p:cNvPr id="209" name="Picture 208" descr="Icon&#10;&#10;Description automatically generated">
            <a:extLst>
              <a:ext uri="{FF2B5EF4-FFF2-40B4-BE49-F238E27FC236}">
                <a16:creationId xmlns:a16="http://schemas.microsoft.com/office/drawing/2014/main" id="{9F5CA926-2A0C-437E-8184-13D87A88215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001178" y="4625863"/>
            <a:ext cx="650424" cy="736231"/>
          </a:xfrm>
          <a:prstGeom prst="rect">
            <a:avLst/>
          </a:prstGeom>
        </p:spPr>
      </p:pic>
      <p:sp>
        <p:nvSpPr>
          <p:cNvPr id="3" name="Slide Number Placeholder 2">
            <a:extLst>
              <a:ext uri="{FF2B5EF4-FFF2-40B4-BE49-F238E27FC236}">
                <a16:creationId xmlns:a16="http://schemas.microsoft.com/office/drawing/2014/main" id="{92805EC7-29F4-46AC-A0EB-BA54DDD6CA14}"/>
              </a:ext>
            </a:extLst>
          </p:cNvPr>
          <p:cNvSpPr>
            <a:spLocks noGrp="1"/>
          </p:cNvSpPr>
          <p:nvPr>
            <p:ph type="sldNum" sz="quarter" idx="4"/>
          </p:nvPr>
        </p:nvSpPr>
        <p:spPr/>
        <p:txBody>
          <a:bodyPr/>
          <a:lstStyle/>
          <a:p>
            <a:fld id="{A26DCA39-FE7E-4B33-9419-C9BB65BD885E}" type="slidenum">
              <a:rPr lang="en-US" smtClean="0"/>
              <a:t>76</a:t>
            </a:fld>
            <a:endParaRPr lang="en-US"/>
          </a:p>
        </p:txBody>
      </p:sp>
    </p:spTree>
    <p:extLst>
      <p:ext uri="{BB962C8B-B14F-4D97-AF65-F5344CB8AC3E}">
        <p14:creationId xmlns:p14="http://schemas.microsoft.com/office/powerpoint/2010/main" val="3709589129"/>
      </p:ext>
    </p:extLst>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159424"/>
            <a:ext cx="11534602" cy="5082344"/>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a:t>
            </a:r>
            <a:r>
              <a:rPr lang="en-US" dirty="0"/>
              <a:t> consumer</a:t>
            </a:r>
          </a:p>
        </p:txBody>
      </p:sp>
      <p:grpSp>
        <p:nvGrpSpPr>
          <p:cNvPr id="4" name="Group 3">
            <a:extLst>
              <a:ext uri="{FF2B5EF4-FFF2-40B4-BE49-F238E27FC236}">
                <a16:creationId xmlns:a16="http://schemas.microsoft.com/office/drawing/2014/main" id="{3B2AC7D6-475F-4990-93E6-D56575202BFB}"/>
              </a:ext>
            </a:extLst>
          </p:cNvPr>
          <p:cNvGrpSpPr/>
          <p:nvPr/>
        </p:nvGrpSpPr>
        <p:grpSpPr>
          <a:xfrm>
            <a:off x="346251" y="1196559"/>
            <a:ext cx="11663259" cy="482053"/>
            <a:chOff x="346251" y="1196559"/>
            <a:chExt cx="11663259" cy="482053"/>
          </a:xfrm>
        </p:grpSpPr>
        <p:pic>
          <p:nvPicPr>
            <p:cNvPr id="24" name="Picture 23" descr="A picture containing knife&#10;&#10;Description automatically generated">
              <a:extLst>
                <a:ext uri="{FF2B5EF4-FFF2-40B4-BE49-F238E27FC236}">
                  <a16:creationId xmlns:a16="http://schemas.microsoft.com/office/drawing/2014/main" id="{390D3CD8-842B-44D8-80C0-7250812F59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089" y="1196559"/>
              <a:ext cx="326697" cy="345860"/>
            </a:xfrm>
            <a:prstGeom prst="rect">
              <a:avLst/>
            </a:prstGeom>
          </p:spPr>
        </p:pic>
        <p:sp>
          <p:nvSpPr>
            <p:cNvPr id="26" name="Rectangle 25">
              <a:extLst>
                <a:ext uri="{FF2B5EF4-FFF2-40B4-BE49-F238E27FC236}">
                  <a16:creationId xmlns:a16="http://schemas.microsoft.com/office/drawing/2014/main" id="{EFCB6533-330C-47D4-9494-9F4689CF4199}"/>
                </a:ext>
              </a:extLst>
            </p:cNvPr>
            <p:cNvSpPr/>
            <p:nvPr/>
          </p:nvSpPr>
          <p:spPr>
            <a:xfrm>
              <a:off x="915695" y="1264832"/>
              <a:ext cx="4339885" cy="276999"/>
            </a:xfrm>
            <a:prstGeom prst="rect">
              <a:avLst/>
            </a:prstGeom>
          </p:spPr>
          <p:txBody>
            <a:bodyPr wrap="square">
              <a:spAutoFit/>
            </a:bodyPr>
            <a:lstStyle/>
            <a:p>
              <a:pPr fontAlgn="t"/>
              <a:r>
                <a:rPr lang="en-IN" sz="1200" b="1" dirty="0">
                  <a:latin typeface="Franklin Gothic Book" panose="020B0503020102020204" pitchFamily="34" charset="0"/>
                </a:rPr>
                <a:t>Brand Occasions by Age Group </a:t>
              </a:r>
              <a:r>
                <a:rPr lang="en-IN" sz="1050" dirty="0">
                  <a:latin typeface="Franklin Gothic Book" panose="020B0503020102020204" pitchFamily="34" charset="0"/>
                </a:rPr>
                <a:t>(Annual Occasions Per Capita)</a:t>
              </a:r>
              <a:endParaRPr lang="en-IN" sz="1200" dirty="0">
                <a:latin typeface="Franklin Gothic Book" panose="020B0503020102020204" pitchFamily="34" charset="0"/>
              </a:endParaRPr>
            </a:p>
          </p:txBody>
        </p:sp>
        <p:pic>
          <p:nvPicPr>
            <p:cNvPr id="28" name="Picture 27">
              <a:extLst>
                <a:ext uri="{FF2B5EF4-FFF2-40B4-BE49-F238E27FC236}">
                  <a16:creationId xmlns:a16="http://schemas.microsoft.com/office/drawing/2014/main" id="{EA5B47A0-2C5F-454C-8DCA-7DADF85763AA}"/>
                </a:ext>
              </a:extLst>
            </p:cNvPr>
            <p:cNvPicPr/>
            <p:nvPr/>
          </p:nvPicPr>
          <p:blipFill>
            <a:blip r:embed="rId4">
              <a:extLst>
                <a:ext uri="{28A0092B-C50C-407E-A947-70E740481C1C}">
                  <a14:useLocalDpi xmlns:a14="http://schemas.microsoft.com/office/drawing/2010/main" val="0"/>
                </a:ext>
              </a:extLst>
            </a:blip>
            <a:stretch>
              <a:fillRect/>
            </a:stretch>
          </p:blipFill>
          <p:spPr>
            <a:xfrm>
              <a:off x="346251" y="1564312"/>
              <a:ext cx="11663259" cy="114300"/>
            </a:xfrm>
            <a:prstGeom prst="rect">
              <a:avLst/>
            </a:prstGeom>
          </p:spPr>
        </p:pic>
      </p:grpSp>
      <p:graphicFrame>
        <p:nvGraphicFramePr>
          <p:cNvPr id="30" name="Chart1">
            <a:extLst>
              <a:ext uri="{FF2B5EF4-FFF2-40B4-BE49-F238E27FC236}">
                <a16:creationId xmlns:a16="http://schemas.microsoft.com/office/drawing/2014/main" id="{234891FA-2D5E-456E-A9A0-1A09F82F7697}"/>
              </a:ext>
            </a:extLst>
          </p:cNvPr>
          <p:cNvGraphicFramePr>
            <a:graphicFrameLocks/>
          </p:cNvGraphicFramePr>
          <p:nvPr>
            <p:extLst>
              <p:ext uri="{D42A27DB-BD31-4B8C-83A1-F6EECF244321}">
                <p14:modId xmlns:p14="http://schemas.microsoft.com/office/powerpoint/2010/main" val="3502058930"/>
              </p:ext>
            </p:extLst>
          </p:nvPr>
        </p:nvGraphicFramePr>
        <p:xfrm>
          <a:off x="436249" y="1742665"/>
          <a:ext cx="11379835" cy="4383611"/>
        </p:xfrm>
        <a:graphic>
          <a:graphicData uri="http://schemas.openxmlformats.org/drawingml/2006/chart">
            <c:chart xmlns:c="http://schemas.openxmlformats.org/drawingml/2006/chart" xmlns:r="http://schemas.openxmlformats.org/officeDocument/2006/relationships" r:id="rId5"/>
          </a:graphicData>
        </a:graphic>
      </p:graphicFrame>
      <p:pic>
        <p:nvPicPr>
          <p:cNvPr id="35" name="Picture 34" descr="A close up of a logo&#10;&#10;Description automatically generated">
            <a:extLst>
              <a:ext uri="{FF2B5EF4-FFF2-40B4-BE49-F238E27FC236}">
                <a16:creationId xmlns:a16="http://schemas.microsoft.com/office/drawing/2014/main" id="{51BA6CD3-54A8-4973-B798-F20C926FF7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677" y="1187454"/>
            <a:ext cx="363065" cy="363065"/>
          </a:xfrm>
          <a:prstGeom prst="rect">
            <a:avLst/>
          </a:prstGeom>
        </p:spPr>
      </p:pic>
      <p:grpSp>
        <p:nvGrpSpPr>
          <p:cNvPr id="19" name="Group 18">
            <a:extLst>
              <a:ext uri="{FF2B5EF4-FFF2-40B4-BE49-F238E27FC236}">
                <a16:creationId xmlns:a16="http://schemas.microsoft.com/office/drawing/2014/main" id="{64F444FF-ADE7-4FCE-A1CB-5666C049FFF7}"/>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19D42070-F567-449B-B868-895A6882D85C}"/>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075DF744-E032-4FE3-92C8-F583A0C00066}"/>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B4B7B27B-03FE-44B5-A41B-B6B454CC0C2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E1317860-1D6E-45AB-ADC6-3169F743EB32}"/>
              </a:ext>
            </a:extLst>
          </p:cNvPr>
          <p:cNvSpPr>
            <a:spLocks noGrp="1"/>
          </p:cNvSpPr>
          <p:nvPr>
            <p:ph type="sldNum" sz="quarter" idx="4"/>
          </p:nvPr>
        </p:nvSpPr>
        <p:spPr/>
        <p:txBody>
          <a:bodyPr/>
          <a:lstStyle/>
          <a:p>
            <a:fld id="{A26DCA39-FE7E-4B33-9419-C9BB65BD885E}" type="slidenum">
              <a:rPr lang="en-US" smtClean="0"/>
              <a:t>77</a:t>
            </a:fld>
            <a:endParaRPr lang="en-US"/>
          </a:p>
        </p:txBody>
      </p:sp>
    </p:spTree>
    <p:extLst>
      <p:ext uri="{BB962C8B-B14F-4D97-AF65-F5344CB8AC3E}">
        <p14:creationId xmlns:p14="http://schemas.microsoft.com/office/powerpoint/2010/main" val="4052280641"/>
      </p:ext>
    </p:extLst>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78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marL="0" marR="0" lvl="0" indent="0" algn="r"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Key learning</a:t>
            </a:r>
          </a:p>
          <a:p>
            <a:pPr marL="0" marR="0" lvl="0" indent="0" algn="r"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a:t>
            </a:r>
            <a:r>
              <a:rPr lang="en-US" dirty="0"/>
              <a:t> Growth/Decline</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36521474"/>
              </p:ext>
            </p:extLst>
          </p:nvPr>
        </p:nvGraphicFramePr>
        <p:xfrm>
          <a:off x="377684" y="1821165"/>
          <a:ext cx="11555016" cy="4594929"/>
        </p:xfrm>
        <a:graphic>
          <a:graphicData uri="http://schemas.openxmlformats.org/drawingml/2006/table">
            <a:tbl>
              <a:tblPr firstRow="1" band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2884">
                <a:tc>
                  <a:txBody>
                    <a:bodyPr/>
                    <a:lstStyle/>
                    <a:p>
                      <a:pPr algn="ctr" fontAlgn="b"/>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76803">
                <a:tc>
                  <a:txBody>
                    <a:bodyPr/>
                    <a:lstStyle/>
                    <a:p>
                      <a:pPr algn="l" fontAlgn="ctr"/>
                      <a:r>
                        <a:rPr lang="en-US" sz="800" b="0" i="0" u="none" strike="noStrike" dirty="0">
                          <a:effectLst/>
                          <a:latin typeface="Franklin Gothic Book" panose="020B0503020102020204" pitchFamily="34" charset="0"/>
                        </a:rPr>
                        <a:t>Total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76803">
                <a:tc>
                  <a:txBody>
                    <a:bodyPr/>
                    <a:lstStyle/>
                    <a:p>
                      <a:pPr algn="l" fontAlgn="ctr"/>
                      <a:r>
                        <a:rPr lang="en-US" sz="800" b="0" i="0" u="none" strike="noStrike" dirty="0">
                          <a:effectLst/>
                          <a:latin typeface="Franklin Gothic Book" panose="020B0503020102020204" pitchFamily="34" charset="0"/>
                        </a:rPr>
                        <a:t>Early Morning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76803">
                <a:tc>
                  <a:txBody>
                    <a:bodyPr/>
                    <a:lstStyle/>
                    <a:p>
                      <a:pPr algn="l" fontAlgn="ctr"/>
                      <a:r>
                        <a:rPr lang="en-US" sz="800" b="0" i="0" u="none" strike="noStrike" dirty="0">
                          <a:effectLst/>
                          <a:latin typeface="Franklin Gothic Book" panose="020B0503020102020204" pitchFamily="34" charset="0"/>
                        </a:rPr>
                        <a:t>Breakfast for One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174324"/>
                  </a:ext>
                </a:extLst>
              </a:tr>
              <a:tr h="276803">
                <a:tc>
                  <a:txBody>
                    <a:bodyPr/>
                    <a:lstStyle/>
                    <a:p>
                      <a:pPr algn="l" fontAlgn="ctr"/>
                      <a:r>
                        <a:rPr lang="en-US" sz="800" b="0" i="0" u="none" strike="noStrike" dirty="0">
                          <a:effectLst/>
                          <a:latin typeface="Franklin Gothic Book" panose="020B0503020102020204" pitchFamily="34" charset="0"/>
                        </a:rPr>
                        <a:t>Family Breakfast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76803">
                <a:tc>
                  <a:txBody>
                    <a:bodyPr/>
                    <a:lstStyle/>
                    <a:p>
                      <a:pPr algn="l" fontAlgn="ctr"/>
                      <a:r>
                        <a:rPr lang="en-US" sz="800" b="0" i="0" u="none" strike="noStrike" dirty="0">
                          <a:effectLst/>
                          <a:latin typeface="Franklin Gothic Book" panose="020B0503020102020204" pitchFamily="34" charset="0"/>
                        </a:rPr>
                        <a:t>Breakfast Work/School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76803">
                <a:tc>
                  <a:txBody>
                    <a:bodyPr/>
                    <a:lstStyle/>
                    <a:p>
                      <a:pPr algn="l" fontAlgn="ctr"/>
                      <a:r>
                        <a:rPr lang="en-US" sz="800" b="0" i="0" u="none" strike="noStrike" dirty="0">
                          <a:effectLst/>
                          <a:latin typeface="Franklin Gothic Book" panose="020B0503020102020204" pitchFamily="34" charset="0"/>
                        </a:rPr>
                        <a:t>Mid Morning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76803">
                <a:tc>
                  <a:txBody>
                    <a:bodyPr/>
                    <a:lstStyle/>
                    <a:p>
                      <a:pPr algn="l" fontAlgn="ctr"/>
                      <a:r>
                        <a:rPr lang="en-US" sz="800" b="0" i="0" u="none" strike="noStrike" dirty="0">
                          <a:effectLst/>
                          <a:latin typeface="Franklin Gothic Book" panose="020B0503020102020204" pitchFamily="34" charset="0"/>
                        </a:rPr>
                        <a:t>Lunch</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76803">
                <a:tc>
                  <a:txBody>
                    <a:bodyPr/>
                    <a:lstStyle/>
                    <a:p>
                      <a:pPr algn="l" fontAlgn="ctr"/>
                      <a:r>
                        <a:rPr lang="en-US" sz="800" b="0" i="0" u="none" strike="noStrike" dirty="0">
                          <a:effectLst/>
                          <a:latin typeface="Franklin Gothic Book" panose="020B0503020102020204" pitchFamily="34" charset="0"/>
                        </a:rPr>
                        <a:t>Lunch Alternative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76803">
                <a:tc>
                  <a:txBody>
                    <a:bodyPr/>
                    <a:lstStyle/>
                    <a:p>
                      <a:pPr algn="l" fontAlgn="ctr"/>
                      <a:r>
                        <a:rPr lang="en-US" sz="800" b="0" i="0" u="none" strike="noStrike" dirty="0">
                          <a:effectLst/>
                          <a:latin typeface="Franklin Gothic Book" panose="020B0503020102020204" pitchFamily="34" charset="0"/>
                        </a:rPr>
                        <a:t>Afternoon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76803">
                <a:tc>
                  <a:txBody>
                    <a:bodyPr/>
                    <a:lstStyle/>
                    <a:p>
                      <a:pPr algn="l" fontAlgn="ctr"/>
                      <a:r>
                        <a:rPr lang="en-US" sz="800" b="0" i="0" u="none" strike="noStrike" dirty="0">
                          <a:effectLst/>
                          <a:latin typeface="Franklin Gothic Book" panose="020B0503020102020204" pitchFamily="34" charset="0"/>
                        </a:rPr>
                        <a:t>After Work/School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76803">
                <a:tc>
                  <a:txBody>
                    <a:bodyPr/>
                    <a:lstStyle/>
                    <a:p>
                      <a:pPr algn="l" fontAlgn="ctr"/>
                      <a:r>
                        <a:rPr lang="en-US" sz="800" b="0" i="0" u="none" strike="noStrike" dirty="0">
                          <a:effectLst/>
                          <a:latin typeface="Franklin Gothic Book" panose="020B0503020102020204" pitchFamily="34" charset="0"/>
                        </a:rPr>
                        <a:t>Evening Me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76803">
                <a:tc>
                  <a:txBody>
                    <a:bodyPr/>
                    <a:lstStyle/>
                    <a:p>
                      <a:pPr algn="l" fontAlgn="ctr"/>
                      <a:r>
                        <a:rPr lang="en-US" sz="800" b="0" i="0" u="none" strike="noStrike" dirty="0">
                          <a:effectLst/>
                          <a:latin typeface="Franklin Gothic Book" panose="020B0503020102020204" pitchFamily="34" charset="0"/>
                        </a:rPr>
                        <a:t>Evening We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9552858"/>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81521353"/>
                  </a:ext>
                </a:extLst>
              </a:tr>
            </a:tbl>
          </a:graphicData>
        </a:graphic>
      </p:graphicFrame>
      <p:graphicFrame>
        <p:nvGraphicFramePr>
          <p:cNvPr id="30" name="Chart1">
            <a:extLst>
              <a:ext uri="{FF2B5EF4-FFF2-40B4-BE49-F238E27FC236}">
                <a16:creationId xmlns:a16="http://schemas.microsoft.com/office/drawing/2014/main" id="{D176DA1F-C839-44CB-BAD7-603823FA3418}"/>
              </a:ext>
            </a:extLst>
          </p:cNvPr>
          <p:cNvGraphicFramePr/>
          <p:nvPr>
            <p:extLst>
              <p:ext uri="{D42A27DB-BD31-4B8C-83A1-F6EECF244321}">
                <p14:modId xmlns:p14="http://schemas.microsoft.com/office/powerpoint/2010/main" val="619127616"/>
              </p:ext>
            </p:extLst>
          </p:nvPr>
        </p:nvGraphicFramePr>
        <p:xfrm>
          <a:off x="8160334" y="2343983"/>
          <a:ext cx="1741964" cy="4036967"/>
        </p:xfrm>
        <a:graphic>
          <a:graphicData uri="http://schemas.openxmlformats.org/drawingml/2006/chart">
            <c:chart xmlns:c="http://schemas.openxmlformats.org/drawingml/2006/chart" xmlns:r="http://schemas.openxmlformats.org/officeDocument/2006/relationships" r:id="rId4"/>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5">
            <a:extLst>
              <a:ext uri="{28A0092B-C50C-407E-A947-70E740481C1C}">
                <a14:useLocalDpi xmlns:a14="http://schemas.microsoft.com/office/drawing/2010/main"/>
              </a:ext>
            </a:extLst>
          </a:blip>
          <a:stretch>
            <a:fillRect/>
          </a:stretch>
        </p:blipFill>
        <p:spPr>
          <a:xfrm>
            <a:off x="0" y="2272507"/>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8538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8538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85386"/>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1" name="Rectangle 30">
            <a:extLst>
              <a:ext uri="{FF2B5EF4-FFF2-40B4-BE49-F238E27FC236}">
                <a16:creationId xmlns:a16="http://schemas.microsoft.com/office/drawing/2014/main" id="{7D24FBE0-B7F6-4D40-9DF9-FFACF3CF44AD}"/>
              </a:ext>
            </a:extLst>
          </p:cNvPr>
          <p:cNvSpPr/>
          <p:nvPr/>
        </p:nvSpPr>
        <p:spPr>
          <a:xfrm>
            <a:off x="1576566" y="1220979"/>
            <a:ext cx="7567433" cy="523220"/>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err="1">
                <a:ln>
                  <a:noFill/>
                </a:ln>
                <a:solidFill>
                  <a:prstClr val="black">
                    <a:lumMod val="65000"/>
                    <a:lumOff val="35000"/>
                  </a:prstClr>
                </a:solidFill>
                <a:effectLst/>
                <a:uLnTx/>
                <a:uFillTx/>
                <a:latin typeface="Franklin Gothic Book" panose="020B0503020102020204" pitchFamily="34" charset="0"/>
                <a:ea typeface="+mj-ea"/>
                <a:cs typeface="Arial"/>
              </a:rPr>
              <a:t>xxxxxxxx</a:t>
            </a:r>
            <a:endParaRPr kumimoji="0" lang="en-US" sz="1400" b="0" i="0" u="none" strike="noStrike" kern="1200" cap="none" spc="0" normalizeH="0" baseline="0" noProof="0" dirty="0">
              <a:ln>
                <a:noFill/>
              </a:ln>
              <a:solidFill>
                <a:prstClr val="black">
                  <a:lumMod val="65000"/>
                  <a:lumOff val="35000"/>
                </a:prstClr>
              </a:solidFill>
              <a:effectLst/>
              <a:uLnTx/>
              <a:uFillTx/>
              <a:latin typeface="Franklin Gothic Book" panose="020B0503020102020204" pitchFamily="34" charset="0"/>
              <a:ea typeface="+mj-ea"/>
              <a:cs typeface="Arial"/>
            </a:endParaRPr>
          </a:p>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err="1">
                <a:ln>
                  <a:noFill/>
                </a:ln>
                <a:solidFill>
                  <a:prstClr val="black">
                    <a:lumMod val="65000"/>
                    <a:lumOff val="35000"/>
                  </a:prstClr>
                </a:solidFill>
                <a:effectLst/>
                <a:uLnTx/>
                <a:uFillTx/>
                <a:latin typeface="Franklin Gothic Book" panose="020B0503020102020204" pitchFamily="34" charset="0"/>
                <a:cs typeface="Arial"/>
              </a:rPr>
              <a:t>xxxxxxxx</a:t>
            </a:r>
            <a:endParaRPr kumimoji="0" lang="en-US" sz="1400" b="0" i="0" u="none" strike="noStrike" kern="1200" cap="none" spc="0" normalizeH="0" baseline="0" noProof="0" dirty="0">
              <a:ln>
                <a:noFill/>
              </a:ln>
              <a:solidFill>
                <a:prstClr val="black">
                  <a:lumMod val="65000"/>
                  <a:lumOff val="35000"/>
                </a:prstClr>
              </a:solidFill>
              <a:effectLst/>
              <a:uLnTx/>
              <a:uFillTx/>
              <a:latin typeface="Franklin Gothic Book" panose="020B0503020102020204" pitchFamily="34" charset="0"/>
              <a:cs typeface="Arial"/>
            </a:endParaRPr>
          </a:p>
        </p:txBody>
      </p:sp>
      <p:grpSp>
        <p:nvGrpSpPr>
          <p:cNvPr id="32" name="Group 31">
            <a:extLst>
              <a:ext uri="{FF2B5EF4-FFF2-40B4-BE49-F238E27FC236}">
                <a16:creationId xmlns:a16="http://schemas.microsoft.com/office/drawing/2014/main" id="{E494B010-A540-4C1A-994E-855242859A70}"/>
              </a:ext>
            </a:extLst>
          </p:cNvPr>
          <p:cNvGrpSpPr/>
          <p:nvPr/>
        </p:nvGrpSpPr>
        <p:grpSpPr>
          <a:xfrm>
            <a:off x="3692976" y="6453235"/>
            <a:ext cx="6309360" cy="369332"/>
            <a:chOff x="3692976" y="6453235"/>
            <a:chExt cx="6309360" cy="369332"/>
          </a:xfrm>
        </p:grpSpPr>
        <p:sp>
          <p:nvSpPr>
            <p:cNvPr id="33" name="TextBox 32">
              <a:extLst>
                <a:ext uri="{FF2B5EF4-FFF2-40B4-BE49-F238E27FC236}">
                  <a16:creationId xmlns:a16="http://schemas.microsoft.com/office/drawing/2014/main" id="{E0F5CB86-16AC-4071-8D5D-EB340766312A}"/>
                </a:ext>
              </a:extLst>
            </p:cNvPr>
            <p:cNvSpPr txBox="1"/>
            <p:nvPr/>
          </p:nvSpPr>
          <p:spPr>
            <a:xfrm>
              <a:off x="3692976" y="6453235"/>
              <a:ext cx="630936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50000"/>
                      <a:lumOff val="50000"/>
                    </a:prstClr>
                  </a:solidFill>
                  <a:effectLst/>
                  <a:uLnTx/>
                  <a:uFillTx/>
                  <a:latin typeface="Arial"/>
                  <a:cs typeface="Arial"/>
                </a:rPr>
                <a:t>Source: Project Landmark || Measure: Annual Occasions Per Capita | Latest Time Period Absolute Change Vs year ago, Change Vs 2 year ago        Positive       Negative  </a:t>
              </a:r>
            </a:p>
          </p:txBody>
        </p:sp>
        <p:sp>
          <p:nvSpPr>
            <p:cNvPr id="34" name="Flowchart: Connector 33">
              <a:extLst>
                <a:ext uri="{FF2B5EF4-FFF2-40B4-BE49-F238E27FC236}">
                  <a16:creationId xmlns:a16="http://schemas.microsoft.com/office/drawing/2014/main" id="{66AC870C-108E-421A-8F8E-330DEFF7B21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Arial"/>
              </a:endParaRPr>
            </a:p>
          </p:txBody>
        </p:sp>
        <p:sp>
          <p:nvSpPr>
            <p:cNvPr id="35" name="Flowchart: Connector 34">
              <a:extLst>
                <a:ext uri="{FF2B5EF4-FFF2-40B4-BE49-F238E27FC236}">
                  <a16:creationId xmlns:a16="http://schemas.microsoft.com/office/drawing/2014/main" id="{065E00DB-0E2B-4EDC-A864-131617BA0FC9}"/>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grpSp>
      <p:graphicFrame>
        <p:nvGraphicFramePr>
          <p:cNvPr id="38" name="Chart2">
            <a:extLst>
              <a:ext uri="{FF2B5EF4-FFF2-40B4-BE49-F238E27FC236}">
                <a16:creationId xmlns:a16="http://schemas.microsoft.com/office/drawing/2014/main" id="{AECD3ECA-4FA0-48B0-8EFA-01B1C11886F2}"/>
              </a:ext>
            </a:extLst>
          </p:cNvPr>
          <p:cNvGraphicFramePr/>
          <p:nvPr>
            <p:extLst>
              <p:ext uri="{D42A27DB-BD31-4B8C-83A1-F6EECF244321}">
                <p14:modId xmlns:p14="http://schemas.microsoft.com/office/powerpoint/2010/main" val="2398017543"/>
              </p:ext>
            </p:extLst>
          </p:nvPr>
        </p:nvGraphicFramePr>
        <p:xfrm>
          <a:off x="10090066" y="2329660"/>
          <a:ext cx="1741964" cy="4036967"/>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4F6B06B8-6EFC-41BD-97D5-F09BC17EDBB8}"/>
              </a:ext>
            </a:extLst>
          </p:cNvPr>
          <p:cNvSpPr>
            <a:spLocks noGrp="1"/>
          </p:cNvSpPr>
          <p:nvPr>
            <p:ph type="sldNum" sz="quarter" idx="4"/>
          </p:nvPr>
        </p:nvSpPr>
        <p:spPr/>
        <p:txBody>
          <a:bodyPr/>
          <a:lstStyle/>
          <a:p>
            <a:fld id="{A26DCA39-FE7E-4B33-9419-C9BB65BD885E}" type="slidenum">
              <a:rPr lang="en-US" smtClean="0"/>
              <a:t>78</a:t>
            </a:fld>
            <a:endParaRPr lang="en-US"/>
          </a:p>
        </p:txBody>
      </p:sp>
    </p:spTree>
    <p:extLst>
      <p:ext uri="{BB962C8B-B14F-4D97-AF65-F5344CB8AC3E}">
        <p14:creationId xmlns:p14="http://schemas.microsoft.com/office/powerpoint/2010/main" val="665778602"/>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 </a:t>
            </a:r>
            <a:r>
              <a:rPr lang="en-US" dirty="0"/>
              <a:t>by Occasion</a:t>
            </a:r>
          </a:p>
          <a:p>
            <a:pPr lvl="0">
              <a:spcAft>
                <a:spcPct val="0"/>
              </a:spcAft>
              <a:defRPr/>
            </a:pPr>
            <a:r>
              <a:rPr lang="en-IN" sz="1600" dirty="0"/>
              <a:t>(OVERALL occasion change, who's driving change and Channel Driver)</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555824334"/>
              </p:ext>
            </p:extLst>
          </p:nvPr>
        </p:nvGraphicFramePr>
        <p:xfrm>
          <a:off x="416247" y="1851445"/>
          <a:ext cx="11592240" cy="2162009"/>
        </p:xfrm>
        <a:graphic>
          <a:graphicData uri="http://schemas.openxmlformats.org/drawingml/2006/table">
            <a:tbl>
              <a:tblPr firstRow="1" bandRow="1">
                <a:tableStyleId>{9D7B26C5-4107-4FEC-AEDC-1716B250A1EF}</a:tableStyleId>
              </a:tblPr>
              <a:tblGrid>
                <a:gridCol w="724515">
                  <a:extLst>
                    <a:ext uri="{9D8B030D-6E8A-4147-A177-3AD203B41FA5}">
                      <a16:colId xmlns:a16="http://schemas.microsoft.com/office/drawing/2014/main" val="4076324199"/>
                    </a:ext>
                  </a:extLst>
                </a:gridCol>
                <a:gridCol w="724515">
                  <a:extLst>
                    <a:ext uri="{9D8B030D-6E8A-4147-A177-3AD203B41FA5}">
                      <a16:colId xmlns:a16="http://schemas.microsoft.com/office/drawing/2014/main" val="3511605551"/>
                    </a:ext>
                  </a:extLst>
                </a:gridCol>
                <a:gridCol w="724515">
                  <a:extLst>
                    <a:ext uri="{9D8B030D-6E8A-4147-A177-3AD203B41FA5}">
                      <a16:colId xmlns:a16="http://schemas.microsoft.com/office/drawing/2014/main" val="2795493340"/>
                    </a:ext>
                  </a:extLst>
                </a:gridCol>
                <a:gridCol w="724515">
                  <a:extLst>
                    <a:ext uri="{9D8B030D-6E8A-4147-A177-3AD203B41FA5}">
                      <a16:colId xmlns:a16="http://schemas.microsoft.com/office/drawing/2014/main" val="3154036636"/>
                    </a:ext>
                  </a:extLst>
                </a:gridCol>
                <a:gridCol w="724515">
                  <a:extLst>
                    <a:ext uri="{9D8B030D-6E8A-4147-A177-3AD203B41FA5}">
                      <a16:colId xmlns:a16="http://schemas.microsoft.com/office/drawing/2014/main" val="3857182859"/>
                    </a:ext>
                  </a:extLst>
                </a:gridCol>
                <a:gridCol w="724515">
                  <a:extLst>
                    <a:ext uri="{9D8B030D-6E8A-4147-A177-3AD203B41FA5}">
                      <a16:colId xmlns:a16="http://schemas.microsoft.com/office/drawing/2014/main" val="148815539"/>
                    </a:ext>
                  </a:extLst>
                </a:gridCol>
                <a:gridCol w="724515">
                  <a:extLst>
                    <a:ext uri="{9D8B030D-6E8A-4147-A177-3AD203B41FA5}">
                      <a16:colId xmlns:a16="http://schemas.microsoft.com/office/drawing/2014/main" val="888160949"/>
                    </a:ext>
                  </a:extLst>
                </a:gridCol>
                <a:gridCol w="724515">
                  <a:extLst>
                    <a:ext uri="{9D8B030D-6E8A-4147-A177-3AD203B41FA5}">
                      <a16:colId xmlns:a16="http://schemas.microsoft.com/office/drawing/2014/main" val="506333412"/>
                    </a:ext>
                  </a:extLst>
                </a:gridCol>
                <a:gridCol w="724515">
                  <a:extLst>
                    <a:ext uri="{9D8B030D-6E8A-4147-A177-3AD203B41FA5}">
                      <a16:colId xmlns:a16="http://schemas.microsoft.com/office/drawing/2014/main" val="1155276217"/>
                    </a:ext>
                  </a:extLst>
                </a:gridCol>
                <a:gridCol w="724515">
                  <a:extLst>
                    <a:ext uri="{9D8B030D-6E8A-4147-A177-3AD203B41FA5}">
                      <a16:colId xmlns:a16="http://schemas.microsoft.com/office/drawing/2014/main" val="2337777857"/>
                    </a:ext>
                  </a:extLst>
                </a:gridCol>
                <a:gridCol w="724515">
                  <a:extLst>
                    <a:ext uri="{9D8B030D-6E8A-4147-A177-3AD203B41FA5}">
                      <a16:colId xmlns:a16="http://schemas.microsoft.com/office/drawing/2014/main" val="3496291335"/>
                    </a:ext>
                  </a:extLst>
                </a:gridCol>
                <a:gridCol w="724515">
                  <a:extLst>
                    <a:ext uri="{9D8B030D-6E8A-4147-A177-3AD203B41FA5}">
                      <a16:colId xmlns:a16="http://schemas.microsoft.com/office/drawing/2014/main" val="1446530676"/>
                    </a:ext>
                  </a:extLst>
                </a:gridCol>
                <a:gridCol w="724515">
                  <a:extLst>
                    <a:ext uri="{9D8B030D-6E8A-4147-A177-3AD203B41FA5}">
                      <a16:colId xmlns:a16="http://schemas.microsoft.com/office/drawing/2014/main" val="1816550095"/>
                    </a:ext>
                  </a:extLst>
                </a:gridCol>
                <a:gridCol w="724515">
                  <a:extLst>
                    <a:ext uri="{9D8B030D-6E8A-4147-A177-3AD203B41FA5}">
                      <a16:colId xmlns:a16="http://schemas.microsoft.com/office/drawing/2014/main" val="2924678775"/>
                    </a:ext>
                  </a:extLst>
                </a:gridCol>
                <a:gridCol w="724515">
                  <a:extLst>
                    <a:ext uri="{9D8B030D-6E8A-4147-A177-3AD203B41FA5}">
                      <a16:colId xmlns:a16="http://schemas.microsoft.com/office/drawing/2014/main" val="1555317484"/>
                    </a:ext>
                  </a:extLst>
                </a:gridCol>
                <a:gridCol w="724515">
                  <a:extLst>
                    <a:ext uri="{9D8B030D-6E8A-4147-A177-3AD203B41FA5}">
                      <a16:colId xmlns:a16="http://schemas.microsoft.com/office/drawing/2014/main" val="3479355505"/>
                    </a:ext>
                  </a:extLst>
                </a:gridCol>
              </a:tblGrid>
              <a:tr h="467319">
                <a:tc>
                  <a:txBody>
                    <a:bodyPr/>
                    <a:lstStyle/>
                    <a:p>
                      <a:pPr algn="ctr"/>
                      <a:r>
                        <a:rPr lang="en-US" sz="1000" b="0" dirty="0">
                          <a:latin typeface="+mj-lt"/>
                        </a:rPr>
                        <a:t>AOPC</a:t>
                      </a:r>
                    </a:p>
                    <a:p>
                      <a:pPr algn="ctr"/>
                      <a:r>
                        <a:rPr lang="en-US" sz="1000" b="0" dirty="0">
                          <a:latin typeface="+mj-lt"/>
                        </a:rPr>
                        <a:t> </a:t>
                      </a:r>
                      <a:r>
                        <a:rPr lang="en-US" sz="1000" b="0" dirty="0" err="1">
                          <a:latin typeface="+mj-lt"/>
                        </a:rPr>
                        <a:t>Chg</a:t>
                      </a:r>
                      <a:r>
                        <a:rPr lang="en-US" sz="1000" b="0" dirty="0">
                          <a:latin typeface="+mj-lt"/>
                        </a:rPr>
                        <a:t> YA /2 YA</a:t>
                      </a: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dirty="0">
                          <a:latin typeface="Franklin Gothic Medium" panose="020B0603020102020204" pitchFamily="34" charset="0"/>
                        </a:rPr>
                        <a:t>Early </a:t>
                      </a:r>
                      <a:br>
                        <a:rPr lang="en-US" sz="800" b="0" dirty="0">
                          <a:latin typeface="Franklin Gothic Medium" panose="020B0603020102020204" pitchFamily="34" charset="0"/>
                        </a:rPr>
                      </a:br>
                      <a:r>
                        <a:rPr lang="en-US" sz="800" b="0" dirty="0">
                          <a:latin typeface="Franklin Gothic Medium" panose="020B0603020102020204" pitchFamily="34" charset="0"/>
                        </a:rPr>
                        <a:t>Morning </a:t>
                      </a:r>
                      <a:br>
                        <a:rPr lang="en-US" sz="800" b="0" dirty="0">
                          <a:latin typeface="Franklin Gothic Medium" panose="020B0603020102020204" pitchFamily="34" charset="0"/>
                        </a:rPr>
                      </a:br>
                      <a:r>
                        <a:rPr lang="en-US" sz="8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362172">
                <a:tc>
                  <a:txBody>
                    <a:bodyPr/>
                    <a:lstStyle/>
                    <a:p>
                      <a:r>
                        <a:rPr lang="en-US" sz="1000" dirty="0">
                          <a:latin typeface="Franklin Gothic Book" panose="020B0503020102020204" pitchFamily="34" charset="0"/>
                        </a:rPr>
                        <a:t>Kids + Teens</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362172">
                <a:tc>
                  <a:txBody>
                    <a:bodyPr/>
                    <a:lstStyle/>
                    <a:p>
                      <a:pPr lvl="0">
                        <a:buNone/>
                      </a:pPr>
                      <a:r>
                        <a:rPr lang="en-US" sz="1000" b="0" i="0" u="none" strike="noStrike" noProof="0" dirty="0">
                          <a:latin typeface="Franklin Gothic Book" panose="020B0503020102020204" pitchFamily="34" charset="0"/>
                        </a:rPr>
                        <a:t>Adults</a:t>
                      </a:r>
                      <a:endParaRPr lang="en-US" sz="1000" dirty="0">
                        <a:latin typeface="Franklin Gothic Book" panose="020B0503020102020204" pitchFamily="34" charset="0"/>
                      </a:endParaRP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246002">
                <a:tc gridSpan="16">
                  <a:txBody>
                    <a:bodyPr/>
                    <a:lstStyle/>
                    <a:p>
                      <a:r>
                        <a:rPr lang="en-US" sz="1000" b="1" dirty="0">
                          <a:latin typeface="Franklin Gothic Book" panose="020B0503020102020204" pitchFamily="34" charset="0"/>
                        </a:rPr>
                        <a:t>Share Of Item</a:t>
                      </a:r>
                    </a:p>
                  </a:txBody>
                  <a:tcPr marL="45720" marR="0" marT="0" marB="0" anchor="ctr">
                    <a:lnL w="6350" cap="flat" cmpd="sng" algn="ctr">
                      <a:no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lumMod val="95000"/>
                      </a:schemeClr>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094172394"/>
                  </a:ext>
                </a:extLst>
              </a:tr>
              <a:tr h="362172">
                <a:tc>
                  <a:txBody>
                    <a:bodyPr/>
                    <a:lstStyle/>
                    <a:p>
                      <a:r>
                        <a:rPr lang="en-US" sz="1000" dirty="0">
                          <a:latin typeface="Franklin Gothic Book" panose="020B0503020102020204" pitchFamily="34" charset="0"/>
                        </a:rPr>
                        <a:t>Purchased: Retail</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822085211"/>
                  </a:ext>
                </a:extLst>
              </a:tr>
              <a:tr h="362172">
                <a:tc>
                  <a:txBody>
                    <a:bodyPr/>
                    <a:lstStyle/>
                    <a:p>
                      <a:r>
                        <a:rPr lang="en-US" sz="1000" dirty="0">
                          <a:latin typeface="Franklin Gothic Book" panose="020B0503020102020204" pitchFamily="34" charset="0"/>
                        </a:rPr>
                        <a:t>Purchased: AFH</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mn-cs"/>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1527214359"/>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93244"/>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1348114" y="2303877"/>
            <a:ext cx="10381546" cy="0"/>
            <a:chOff x="1348114" y="2340744"/>
            <a:chExt cx="10381546"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19622AD-274E-468E-98E0-110B30EBAC98}"/>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B5501D3-83D5-4DAF-B572-772AA03B69D2}"/>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4CD2D216-5C13-4FB3-9318-88CF22EDB8A4}"/>
              </a:ext>
            </a:extLst>
          </p:cNvPr>
          <p:cNvGrpSpPr/>
          <p:nvPr/>
        </p:nvGrpSpPr>
        <p:grpSpPr>
          <a:xfrm>
            <a:off x="8185715" y="6634242"/>
            <a:ext cx="729916" cy="111504"/>
            <a:chOff x="8185715" y="6634242"/>
            <a:chExt cx="729916" cy="111504"/>
          </a:xfrm>
        </p:grpSpPr>
        <p:sp>
          <p:nvSpPr>
            <p:cNvPr id="33" name="Flowchart: Connector 32">
              <a:extLst>
                <a:ext uri="{FF2B5EF4-FFF2-40B4-BE49-F238E27FC236}">
                  <a16:creationId xmlns:a16="http://schemas.microsoft.com/office/drawing/2014/main" id="{0FC8DF94-9C7D-4376-9B68-7C9BBD7E81DB}"/>
                </a:ext>
              </a:extLst>
            </p:cNvPr>
            <p:cNvSpPr/>
            <p:nvPr/>
          </p:nvSpPr>
          <p:spPr>
            <a:xfrm>
              <a:off x="8185715" y="6634242"/>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Flowchart: Connector 33">
              <a:extLst>
                <a:ext uri="{FF2B5EF4-FFF2-40B4-BE49-F238E27FC236}">
                  <a16:creationId xmlns:a16="http://schemas.microsoft.com/office/drawing/2014/main" id="{3D1484B9-B304-42FE-A696-FDA6023A18AD}"/>
                </a:ext>
              </a:extLst>
            </p:cNvPr>
            <p:cNvSpPr/>
            <p:nvPr/>
          </p:nvSpPr>
          <p:spPr>
            <a:xfrm>
              <a:off x="8807347" y="6634242"/>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 name="Rectangle 36">
            <a:extLst>
              <a:ext uri="{FF2B5EF4-FFF2-40B4-BE49-F238E27FC236}">
                <a16:creationId xmlns:a16="http://schemas.microsoft.com/office/drawing/2014/main" id="{37187A7A-D3E6-404B-8428-26D31BA4645A}"/>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8" name="Group 37">
            <a:extLst>
              <a:ext uri="{FF2B5EF4-FFF2-40B4-BE49-F238E27FC236}">
                <a16:creationId xmlns:a16="http://schemas.microsoft.com/office/drawing/2014/main" id="{A0C701D0-A538-4E75-8580-5307FCF00B52}"/>
              </a:ext>
            </a:extLst>
          </p:cNvPr>
          <p:cNvGrpSpPr/>
          <p:nvPr/>
        </p:nvGrpSpPr>
        <p:grpSpPr>
          <a:xfrm>
            <a:off x="3692976" y="6453235"/>
            <a:ext cx="6309360" cy="369332"/>
            <a:chOff x="3692976" y="6453235"/>
            <a:chExt cx="6309360" cy="369332"/>
          </a:xfrm>
        </p:grpSpPr>
        <p:sp>
          <p:nvSpPr>
            <p:cNvPr id="39" name="TextBox 38">
              <a:extLst>
                <a:ext uri="{FF2B5EF4-FFF2-40B4-BE49-F238E27FC236}">
                  <a16:creationId xmlns:a16="http://schemas.microsoft.com/office/drawing/2014/main" id="{E5228762-AB5F-4E2B-8194-E192C8448B1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0" name="Flowchart: Connector 39">
              <a:extLst>
                <a:ext uri="{FF2B5EF4-FFF2-40B4-BE49-F238E27FC236}">
                  <a16:creationId xmlns:a16="http://schemas.microsoft.com/office/drawing/2014/main" id="{7BEE44EC-B9AB-407A-800D-4316A8FD2D6C}"/>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lowchart: Connector 40">
              <a:extLst>
                <a:ext uri="{FF2B5EF4-FFF2-40B4-BE49-F238E27FC236}">
                  <a16:creationId xmlns:a16="http://schemas.microsoft.com/office/drawing/2014/main" id="{A0D844F5-EDBD-41EE-9871-97B888EF6219}"/>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FDDC694F-BED7-4A83-92CB-2D82DD215651}"/>
              </a:ext>
            </a:extLst>
          </p:cNvPr>
          <p:cNvSpPr>
            <a:spLocks noGrp="1"/>
          </p:cNvSpPr>
          <p:nvPr>
            <p:ph type="sldNum" sz="quarter" idx="4"/>
          </p:nvPr>
        </p:nvSpPr>
        <p:spPr/>
        <p:txBody>
          <a:bodyPr/>
          <a:lstStyle/>
          <a:p>
            <a:fld id="{A26DCA39-FE7E-4B33-9419-C9BB65BD885E}" type="slidenum">
              <a:rPr lang="en-US" smtClean="0"/>
              <a:t>79</a:t>
            </a:fld>
            <a:endParaRPr lang="en-US"/>
          </a:p>
        </p:txBody>
      </p:sp>
    </p:spTree>
    <p:extLst>
      <p:ext uri="{BB962C8B-B14F-4D97-AF65-F5344CB8AC3E}">
        <p14:creationId xmlns:p14="http://schemas.microsoft.com/office/powerpoint/2010/main" val="3854256309"/>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p:cNvPicPr>
            <a:picLocks noChangeAspect="1"/>
          </p:cNvPicPr>
          <p:nvPr/>
        </p:nvPicPr>
        <p:blipFill>
          <a:blip r:embed="rId3"/>
          <a:stretch>
            <a:fillRect/>
          </a:stretch>
        </p:blipFill>
        <p:spPr>
          <a:xfrm>
            <a:off x="6950872" y="1494845"/>
            <a:ext cx="5241128" cy="4182474"/>
          </a:xfrm>
          <a:prstGeom prst="rect">
            <a:avLst/>
          </a:prstGeom>
        </p:spPr>
      </p:pic>
      <p:sp>
        <p:nvSpPr>
          <p:cNvPr id="22" name="Rectangle 20"/>
          <p:cNvSpPr/>
          <p:nvPr/>
        </p:nvSpPr>
        <p:spPr>
          <a:xfrm flipH="1">
            <a:off x="6934878" y="1420021"/>
            <a:ext cx="2550316" cy="4270550"/>
          </a:xfrm>
          <a:prstGeom prst="rect">
            <a:avLst/>
          </a:prstGeom>
          <a:gradFill flip="none" rotWithShape="1">
            <a:gsLst>
              <a:gs pos="0">
                <a:schemeClr val="bg1">
                  <a:alpha val="0"/>
                </a:schemeClr>
              </a:gs>
              <a:gs pos="10000">
                <a:schemeClr val="bg1">
                  <a:alpha val="50000"/>
                </a:schemeClr>
              </a:gs>
              <a:gs pos="60000">
                <a:srgbClr val="FFFFFF">
                  <a:alpha val="80000"/>
                </a:srgbClr>
              </a:gs>
              <a:gs pos="30000">
                <a:schemeClr val="bg1">
                  <a:alpha val="60000"/>
                </a:schemeClr>
              </a:gs>
              <a:gs pos="100000">
                <a:schemeClr val="bg1"/>
              </a:gs>
            </a:gsLst>
            <a:lin ang="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a:ea typeface="+mn-ea"/>
              <a:cs typeface="Arial"/>
            </a:endParaRPr>
          </a:p>
        </p:txBody>
      </p:sp>
      <p:sp>
        <p:nvSpPr>
          <p:cNvPr id="4" name="Title 3"/>
          <p:cNvSpPr>
            <a:spLocks noGrp="1"/>
          </p:cNvSpPr>
          <p:nvPr>
            <p:ph type="title"/>
          </p:nvPr>
        </p:nvSpPr>
        <p:spPr/>
        <p:txBody>
          <a:bodyPr/>
          <a:lstStyle/>
          <a:p>
            <a:r>
              <a:rPr lang="en-US"/>
              <a:t>Sample &amp; Method</a:t>
            </a:r>
          </a:p>
        </p:txBody>
      </p:sp>
      <p:sp>
        <p:nvSpPr>
          <p:cNvPr id="6" name="Title 1"/>
          <p:cNvSpPr txBox="1"/>
          <p:nvPr/>
        </p:nvSpPr>
        <p:spPr>
          <a:xfrm>
            <a:off x="426721" y="1229051"/>
            <a:ext cx="6129525" cy="12889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Franklin Gothic Book" panose="020B0503020102020204" pitchFamily="34" charset="0"/>
                <a:ea typeface="+mj-ea"/>
                <a:cs typeface="Arial"/>
              </a:rPr>
              <a:t>Respondents represented in this report completed a 19-minute online interview. The interview included a consumption occasion diary providing information about all eating and drinking occasions over a 24-hour period.</a:t>
            </a:r>
          </a:p>
        </p:txBody>
      </p:sp>
      <p:sp>
        <p:nvSpPr>
          <p:cNvPr id="20" name="Title 3"/>
          <p:cNvSpPr txBox="1"/>
          <p:nvPr/>
        </p:nvSpPr>
        <p:spPr>
          <a:xfrm>
            <a:off x="426721" y="4964243"/>
            <a:ext cx="6129526" cy="757130"/>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solidFill>
                  <a:srgbClr val="DB1348"/>
                </a:solidFill>
                <a:effectLst/>
                <a:uLnTx/>
                <a:uFillTx/>
                <a:latin typeface="Franklin Gothic Medium Cond"/>
                <a:ea typeface="+mj-ea"/>
                <a:cs typeface="Arial"/>
              </a:rPr>
              <a:t>Census controls were implemented to ensure representivity among the Rep sample. When viewed as a total population, children age 4-12 and adults/teens age 13-70 have been weighted to match population proportions. </a:t>
            </a:r>
          </a:p>
        </p:txBody>
      </p:sp>
      <p:graphicFrame>
        <p:nvGraphicFramePr>
          <p:cNvPr id="9" name="Table">
            <a:extLst>
              <a:ext uri="{FF2B5EF4-FFF2-40B4-BE49-F238E27FC236}">
                <a16:creationId xmlns:a16="http://schemas.microsoft.com/office/drawing/2014/main" id="{D8A480CC-2485-4639-B12E-FC14294DA942}"/>
              </a:ext>
            </a:extLst>
          </p:cNvPr>
          <p:cNvGraphicFramePr>
            <a:graphicFrameLocks noGrp="1"/>
          </p:cNvGraphicFramePr>
          <p:nvPr>
            <p:extLst>
              <p:ext uri="{D42A27DB-BD31-4B8C-83A1-F6EECF244321}">
                <p14:modId xmlns:p14="http://schemas.microsoft.com/office/powerpoint/2010/main" val="848404245"/>
              </p:ext>
            </p:extLst>
          </p:nvPr>
        </p:nvGraphicFramePr>
        <p:xfrm>
          <a:off x="426720" y="2608493"/>
          <a:ext cx="5947574" cy="2355748"/>
        </p:xfrm>
        <a:graphic>
          <a:graphicData uri="http://schemas.openxmlformats.org/drawingml/2006/table">
            <a:tbl>
              <a:tblPr bandRow="1">
                <a:tableStyleId>{5C22544A-7EE6-4342-B048-85BDC9FD1C3A}</a:tableStyleId>
              </a:tblPr>
              <a:tblGrid>
                <a:gridCol w="1700542">
                  <a:extLst>
                    <a:ext uri="{9D8B030D-6E8A-4147-A177-3AD203B41FA5}">
                      <a16:colId xmlns:a16="http://schemas.microsoft.com/office/drawing/2014/main" val="373931292"/>
                    </a:ext>
                  </a:extLst>
                </a:gridCol>
                <a:gridCol w="1061758">
                  <a:extLst>
                    <a:ext uri="{9D8B030D-6E8A-4147-A177-3AD203B41FA5}">
                      <a16:colId xmlns:a16="http://schemas.microsoft.com/office/drawing/2014/main" val="2380093829"/>
                    </a:ext>
                  </a:extLst>
                </a:gridCol>
                <a:gridCol w="1061758">
                  <a:extLst>
                    <a:ext uri="{9D8B030D-6E8A-4147-A177-3AD203B41FA5}">
                      <a16:colId xmlns:a16="http://schemas.microsoft.com/office/drawing/2014/main" val="3772259004"/>
                    </a:ext>
                  </a:extLst>
                </a:gridCol>
                <a:gridCol w="1061758">
                  <a:extLst>
                    <a:ext uri="{9D8B030D-6E8A-4147-A177-3AD203B41FA5}">
                      <a16:colId xmlns:a16="http://schemas.microsoft.com/office/drawing/2014/main" val="104026283"/>
                    </a:ext>
                  </a:extLst>
                </a:gridCol>
                <a:gridCol w="1061758">
                  <a:extLst>
                    <a:ext uri="{9D8B030D-6E8A-4147-A177-3AD203B41FA5}">
                      <a16:colId xmlns:a16="http://schemas.microsoft.com/office/drawing/2014/main" val="2784734133"/>
                    </a:ext>
                  </a:extLst>
                </a:gridCol>
              </a:tblGrid>
              <a:tr h="420670">
                <a:tc gridSpan="5">
                  <a:txBody>
                    <a:bodyPr/>
                    <a:lstStyle/>
                    <a:p>
                      <a:pPr marL="0" marR="0" lvl="0" indent="0" algn="ctr" defTabSz="914400" rtl="0" eaLnBrk="1" fontAlgn="ctr" latinLnBrk="0" hangingPunct="1">
                        <a:lnSpc>
                          <a:spcPct val="100000"/>
                        </a:lnSpc>
                        <a:spcBef>
                          <a:spcPct val="0"/>
                        </a:spcBef>
                        <a:spcAft>
                          <a:spcPct val="0"/>
                        </a:spcAft>
                        <a:buClrTx/>
                        <a:buSzTx/>
                        <a:buFontTx/>
                        <a:buNone/>
                        <a:defRPr/>
                      </a:pPr>
                      <a:r>
                        <a:rPr lang="en-US" sz="1400" b="0" kern="1200" dirty="0">
                          <a:solidFill>
                            <a:schemeClr val="tx1">
                              <a:lumMod val="65000"/>
                              <a:lumOff val="35000"/>
                            </a:schemeClr>
                          </a:solidFill>
                          <a:latin typeface="+mj-lt"/>
                          <a:ea typeface="+mn-ea"/>
                          <a:cs typeface="+mn-cs"/>
                        </a:rPr>
                        <a:t>SAMPLE SIZES TOTAL AGE 4-70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1" i="0" u="none" strike="noStrike" kern="1200">
                        <a:solidFill>
                          <a:srgbClr val="595959"/>
                        </a:solidFill>
                        <a:effectLst/>
                        <a:latin typeface="Calibri" pitchFamily="34" charset="0"/>
                        <a:ea typeface="+mn-ea"/>
                        <a:cs typeface="+mn-cs"/>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1" i="0" u="none" strike="noStrike" kern="1200">
                        <a:solidFill>
                          <a:srgbClr val="595959"/>
                        </a:solidFill>
                        <a:effectLst/>
                        <a:latin typeface="Calibri" pitchFamily="34" charset="0"/>
                        <a:ea typeface="+mn-ea"/>
                        <a:cs typeface="+mn-cs"/>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1" i="0" u="none" strike="noStrike" kern="1200">
                        <a:solidFill>
                          <a:srgbClr val="595959"/>
                        </a:solidFill>
                        <a:effectLst/>
                        <a:latin typeface="Calibri" pitchFamily="34" charset="0"/>
                        <a:ea typeface="+mn-ea"/>
                        <a:cs typeface="+mn-cs"/>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1" i="0" u="none" strike="noStrike" kern="1200">
                        <a:solidFill>
                          <a:srgbClr val="595959"/>
                        </a:solidFill>
                        <a:effectLst/>
                        <a:latin typeface="Calibri" pitchFamily="34" charset="0"/>
                        <a:ea typeface="+mn-ea"/>
                        <a:cs typeface="+mn-cs"/>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635832971"/>
                  </a:ext>
                </a:extLst>
              </a:tr>
              <a:tr h="645026">
                <a:tc>
                  <a:txBody>
                    <a:bodyPr/>
                    <a:lstStyle/>
                    <a:p>
                      <a:pPr marL="0" marR="0" lvl="0" indent="0" algn="l" defTabSz="914400" rtl="0" eaLnBrk="1" fontAlgn="ctr" latinLnBrk="0" hangingPunct="1">
                        <a:lnSpc>
                          <a:spcPct val="100000"/>
                        </a:lnSpc>
                        <a:spcBef>
                          <a:spcPct val="0"/>
                        </a:spcBef>
                        <a:spcAft>
                          <a:spcPct val="0"/>
                        </a:spcAft>
                        <a:buClrTx/>
                        <a:buSzTx/>
                        <a:buFontTx/>
                        <a:buNone/>
                        <a:defRPr/>
                      </a:pPr>
                      <a:r>
                        <a:rPr lang="en-US" sz="1600" b="0" kern="1200">
                          <a:solidFill>
                            <a:schemeClr val="tx2"/>
                          </a:solidFill>
                          <a:latin typeface="+mj-lt"/>
                          <a:ea typeface="+mn-ea"/>
                          <a:cs typeface="+mn-cs"/>
                        </a:rPr>
                        <a:t>Time Periods</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r>
                        <a:rPr lang="en-US" sz="800" b="0" i="0" u="none" strike="noStrike" kern="1200" dirty="0">
                          <a:solidFill>
                            <a:schemeClr val="tx1"/>
                          </a:solidFill>
                          <a:effectLst/>
                          <a:latin typeface="Calibri" pitchFamily="34" charset="0"/>
                          <a:ea typeface="+mn-ea"/>
                          <a:cs typeface="+mn-cs"/>
                        </a:rPr>
                        <a:t>Q1 2020</a:t>
                      </a:r>
                    </a:p>
                  </a:txBody>
                  <a:tcPr marL="7620" marR="7620" marT="762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0" i="0" u="none" strike="noStrike" kern="1200" dirty="0">
                        <a:solidFill>
                          <a:schemeClr val="tx1"/>
                        </a:solidFill>
                        <a:effectLst/>
                        <a:latin typeface="Calibri" pitchFamily="34" charset="0"/>
                        <a:ea typeface="+mn-ea"/>
                        <a:cs typeface="+mn-cs"/>
                      </a:endParaRPr>
                    </a:p>
                  </a:txBody>
                  <a:tcPr marL="7620" marR="7620" marT="762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0" i="0" u="none" strike="noStrike" kern="1200">
                        <a:solidFill>
                          <a:schemeClr val="tx1"/>
                        </a:solidFill>
                        <a:effectLst/>
                        <a:latin typeface="Calibri" pitchFamily="34" charset="0"/>
                        <a:ea typeface="+mn-ea"/>
                        <a:cs typeface="+mn-cs"/>
                      </a:endParaRPr>
                    </a:p>
                  </a:txBody>
                  <a:tcPr marL="7620" marR="7620" marT="762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0" i="0" u="none" strike="noStrike" kern="1200">
                        <a:solidFill>
                          <a:schemeClr val="tx1"/>
                        </a:solidFill>
                        <a:effectLst/>
                        <a:latin typeface="Calibri" pitchFamily="34" charset="0"/>
                        <a:ea typeface="+mn-ea"/>
                        <a:cs typeface="+mn-cs"/>
                      </a:endParaRPr>
                    </a:p>
                  </a:txBody>
                  <a:tcPr marL="7620" marR="7620" marT="762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219362017"/>
                  </a:ext>
                </a:extLst>
              </a:tr>
              <a:tr h="645026">
                <a:tc>
                  <a:txBody>
                    <a:bodyPr/>
                    <a:lstStyle/>
                    <a:p>
                      <a:pPr marL="0" marR="0" lvl="0" indent="0" algn="l" defTabSz="914400" rtl="0" eaLnBrk="1" fontAlgn="ctr" latinLnBrk="0" hangingPunct="1">
                        <a:lnSpc>
                          <a:spcPct val="100000"/>
                        </a:lnSpc>
                        <a:spcBef>
                          <a:spcPct val="0"/>
                        </a:spcBef>
                        <a:spcAft>
                          <a:spcPct val="0"/>
                        </a:spcAft>
                        <a:buClrTx/>
                        <a:buSzTx/>
                        <a:buFontTx/>
                        <a:buNone/>
                        <a:defRPr/>
                      </a:pPr>
                      <a:r>
                        <a:rPr lang="en-US" sz="1600" b="0" kern="1200">
                          <a:solidFill>
                            <a:schemeClr val="tx2"/>
                          </a:solidFill>
                          <a:latin typeface="+mj-lt"/>
                          <a:ea typeface="+mn-ea"/>
                          <a:cs typeface="+mn-cs"/>
                        </a:rPr>
                        <a:t>Respondents</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r>
                        <a:rPr sz="1000">
                          <a:latin typeface="Calibri"/>
                        </a:rPr>
                        <a:t>3808</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dirty="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dirty="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173942613"/>
                  </a:ext>
                </a:extLst>
              </a:tr>
              <a:tr h="645026">
                <a:tc>
                  <a:txBody>
                    <a:bodyPr/>
                    <a:lstStyle/>
                    <a:p>
                      <a:pPr marL="0" marR="0" lvl="0" indent="0" algn="l" defTabSz="914400" rtl="0" eaLnBrk="1" fontAlgn="ctr" latinLnBrk="0" hangingPunct="1">
                        <a:lnSpc>
                          <a:spcPct val="100000"/>
                        </a:lnSpc>
                        <a:spcBef>
                          <a:spcPct val="0"/>
                        </a:spcBef>
                        <a:spcAft>
                          <a:spcPct val="0"/>
                        </a:spcAft>
                        <a:buClrTx/>
                        <a:buSzTx/>
                        <a:buFontTx/>
                        <a:buNone/>
                        <a:defRPr/>
                      </a:pPr>
                      <a:r>
                        <a:rPr lang="en-US" sz="1600" b="0" kern="1200">
                          <a:solidFill>
                            <a:schemeClr val="tx2"/>
                          </a:solidFill>
                          <a:latin typeface="+mj-lt"/>
                          <a:ea typeface="+mn-ea"/>
                          <a:cs typeface="+mn-cs"/>
                        </a:rPr>
                        <a:t>Occasions</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r>
                        <a:rPr sz="1000">
                          <a:latin typeface="Calibri"/>
                        </a:rPr>
                        <a:t>16346</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dirty="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396903851"/>
                  </a:ext>
                </a:extLst>
              </a:tr>
            </a:tbl>
          </a:graphicData>
        </a:graphic>
      </p:graphicFrame>
      <p:sp>
        <p:nvSpPr>
          <p:cNvPr id="5" name="Slide Number Placeholder 4">
            <a:extLst>
              <a:ext uri="{FF2B5EF4-FFF2-40B4-BE49-F238E27FC236}">
                <a16:creationId xmlns:a16="http://schemas.microsoft.com/office/drawing/2014/main" id="{156BEFCA-8D13-41FB-ACC6-CD9DBC94D86F}"/>
              </a:ext>
            </a:extLst>
          </p:cNvPr>
          <p:cNvSpPr>
            <a:spLocks noGrp="1"/>
          </p:cNvSpPr>
          <p:nvPr>
            <p:ph type="sldNum" sz="quarter" idx="4"/>
          </p:nvPr>
        </p:nvSpPr>
        <p:spPr/>
        <p:txBody>
          <a:bodyPr/>
          <a:lstStyle/>
          <a:p>
            <a:fld id="{A26DCA39-FE7E-4B33-9419-C9BB65BD885E}" type="slidenum">
              <a:rPr lang="en-US" smtClean="0"/>
              <a:t>8</a:t>
            </a:fld>
            <a:endParaRPr lang="en-US"/>
          </a:p>
        </p:txBody>
      </p:sp>
    </p:spTree>
    <p:extLst>
      <p:ext uri="{BB962C8B-B14F-4D97-AF65-F5344CB8AC3E}">
        <p14:creationId xmlns:p14="http://schemas.microsoft.com/office/powerpoint/2010/main" val="267777720"/>
      </p:ext>
    </p:extLst>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80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a:t>
            </a:r>
            <a:r>
              <a:rPr lang="en-US" dirty="0"/>
              <a:t>- Occasion/Consumer Opportunity  </a:t>
            </a:r>
          </a:p>
          <a:p>
            <a:pPr lvl="0">
              <a:spcAft>
                <a:spcPct val="0"/>
              </a:spcAft>
              <a:defRPr/>
            </a:pPr>
            <a:r>
              <a:rPr lang="en-IN" sz="1600" dirty="0"/>
              <a:t>(Brand opportunity)</a:t>
            </a:r>
          </a:p>
        </p:txBody>
      </p:sp>
      <p:graphicFrame>
        <p:nvGraphicFramePr>
          <p:cNvPr id="44" name="Table2">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063460675"/>
              </p:ext>
            </p:extLst>
          </p:nvPr>
        </p:nvGraphicFramePr>
        <p:xfrm>
          <a:off x="377684" y="4232307"/>
          <a:ext cx="11555016" cy="2141963"/>
        </p:xfrm>
        <a:graphic>
          <a:graphicData uri="http://schemas.openxmlformats.org/drawingml/2006/table">
            <a:tbl>
              <a:tblPr firstRow="1" bandRow="1">
                <a:tableStyleId>{9D7B26C5-4107-4FEC-AEDC-1716B250A1EF}</a:tableStyleId>
              </a:tblPr>
              <a:tblGrid>
                <a:gridCol w="807844">
                  <a:extLst>
                    <a:ext uri="{9D8B030D-6E8A-4147-A177-3AD203B41FA5}">
                      <a16:colId xmlns:a16="http://schemas.microsoft.com/office/drawing/2014/main" val="4076324199"/>
                    </a:ext>
                  </a:extLst>
                </a:gridCol>
                <a:gridCol w="1117992">
                  <a:extLst>
                    <a:ext uri="{9D8B030D-6E8A-4147-A177-3AD203B41FA5}">
                      <a16:colId xmlns:a16="http://schemas.microsoft.com/office/drawing/2014/main" val="3511605551"/>
                    </a:ext>
                  </a:extLst>
                </a:gridCol>
                <a:gridCol w="962918">
                  <a:extLst>
                    <a:ext uri="{9D8B030D-6E8A-4147-A177-3AD203B41FA5}">
                      <a16:colId xmlns:a16="http://schemas.microsoft.com/office/drawing/2014/main" val="2795493340"/>
                    </a:ext>
                  </a:extLst>
                </a:gridCol>
                <a:gridCol w="962918">
                  <a:extLst>
                    <a:ext uri="{9D8B030D-6E8A-4147-A177-3AD203B41FA5}">
                      <a16:colId xmlns:a16="http://schemas.microsoft.com/office/drawing/2014/main" val="3154036636"/>
                    </a:ext>
                  </a:extLst>
                </a:gridCol>
                <a:gridCol w="962918">
                  <a:extLst>
                    <a:ext uri="{9D8B030D-6E8A-4147-A177-3AD203B41FA5}">
                      <a16:colId xmlns:a16="http://schemas.microsoft.com/office/drawing/2014/main" val="3857182859"/>
                    </a:ext>
                  </a:extLst>
                </a:gridCol>
                <a:gridCol w="962918">
                  <a:extLst>
                    <a:ext uri="{9D8B030D-6E8A-4147-A177-3AD203B41FA5}">
                      <a16:colId xmlns:a16="http://schemas.microsoft.com/office/drawing/2014/main" val="148815539"/>
                    </a:ext>
                  </a:extLst>
                </a:gridCol>
                <a:gridCol w="962918">
                  <a:extLst>
                    <a:ext uri="{9D8B030D-6E8A-4147-A177-3AD203B41FA5}">
                      <a16:colId xmlns:a16="http://schemas.microsoft.com/office/drawing/2014/main" val="888160949"/>
                    </a:ext>
                  </a:extLst>
                </a:gridCol>
                <a:gridCol w="962918">
                  <a:extLst>
                    <a:ext uri="{9D8B030D-6E8A-4147-A177-3AD203B41FA5}">
                      <a16:colId xmlns:a16="http://schemas.microsoft.com/office/drawing/2014/main" val="506333412"/>
                    </a:ext>
                  </a:extLst>
                </a:gridCol>
                <a:gridCol w="962918">
                  <a:extLst>
                    <a:ext uri="{9D8B030D-6E8A-4147-A177-3AD203B41FA5}">
                      <a16:colId xmlns:a16="http://schemas.microsoft.com/office/drawing/2014/main" val="1155276217"/>
                    </a:ext>
                  </a:extLst>
                </a:gridCol>
                <a:gridCol w="962918">
                  <a:extLst>
                    <a:ext uri="{9D8B030D-6E8A-4147-A177-3AD203B41FA5}">
                      <a16:colId xmlns:a16="http://schemas.microsoft.com/office/drawing/2014/main" val="2337777857"/>
                    </a:ext>
                  </a:extLst>
                </a:gridCol>
                <a:gridCol w="962918">
                  <a:extLst>
                    <a:ext uri="{9D8B030D-6E8A-4147-A177-3AD203B41FA5}">
                      <a16:colId xmlns:a16="http://schemas.microsoft.com/office/drawing/2014/main" val="3496291335"/>
                    </a:ext>
                  </a:extLst>
                </a:gridCol>
                <a:gridCol w="962918">
                  <a:extLst>
                    <a:ext uri="{9D8B030D-6E8A-4147-A177-3AD203B41FA5}">
                      <a16:colId xmlns:a16="http://schemas.microsoft.com/office/drawing/2014/main" val="1446530676"/>
                    </a:ext>
                  </a:extLst>
                </a:gridCol>
              </a:tblGrid>
              <a:tr h="395704">
                <a:tc>
                  <a:txBody>
                    <a:bodyPr/>
                    <a:lstStyle/>
                    <a:p>
                      <a:pPr algn="ctr"/>
                      <a:endParaRPr lang="en-IN" sz="1000" b="0" dirty="0">
                        <a:latin typeface="+mj-lt"/>
                      </a:endParaRP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Alpha</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Gen Z</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Millennial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Gen X</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Boomer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Low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Mid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High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African American</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Hispanic</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514060">
                <a:tc>
                  <a:txBody>
                    <a:bodyPr/>
                    <a:lstStyle/>
                    <a:p>
                      <a:pPr algn="l"/>
                      <a:r>
                        <a:rPr lang="en-IN" sz="900" b="0" kern="1200" dirty="0">
                          <a:solidFill>
                            <a:schemeClr val="tx1"/>
                          </a:solidFill>
                          <a:latin typeface="+mn-lt"/>
                          <a:ea typeface="+mn-ea"/>
                          <a:cs typeface="+mn-cs"/>
                        </a:rPr>
                        <a:t>Brand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solidFill>
                            <a:schemeClr val="tx1">
                              <a:lumMod val="95000"/>
                              <a:lumOff val="5000"/>
                            </a:schemeClr>
                          </a:solidFill>
                          <a:latin typeface="Franklin Gothic Book" panose="020B0503020102020204" pitchFamily="34" charset="0"/>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351737">
                <a:tc>
                  <a:txBody>
                    <a:bodyPr/>
                    <a:lstStyle/>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solidFill>
                            <a:schemeClr val="tx1">
                              <a:lumMod val="95000"/>
                              <a:lumOff val="5000"/>
                            </a:schemeClr>
                          </a:solidFill>
                          <a:latin typeface="Franklin Gothic Book" panose="020B0503020102020204" pitchFamily="34" charset="0"/>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468982">
                <a:tc>
                  <a:txBody>
                    <a:bodyPr/>
                    <a:lstStyle/>
                    <a:p>
                      <a:pPr lvl="0" algn="l">
                        <a:buNone/>
                      </a:pPr>
                      <a:r>
                        <a:rPr lang="en-US" sz="900" b="0" i="0" u="none" strike="noStrike" noProof="0" dirty="0">
                          <a:latin typeface="Franklin Gothic Book" panose="020B0503020102020204" pitchFamily="34" charset="0"/>
                        </a:rPr>
                        <a:t>Brand Share</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385545">
                <a:tc>
                  <a:txBody>
                    <a:bodyPr/>
                    <a:lstStyle/>
                    <a:p>
                      <a:pPr algn="l"/>
                      <a:r>
                        <a:rPr lang="en-US" sz="900" dirty="0">
                          <a:latin typeface="Franklin Gothic Book" panose="020B0503020102020204" pitchFamily="34" charset="0"/>
                        </a:rPr>
                        <a:t>Gap</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bl>
          </a:graphicData>
        </a:graphic>
      </p:graphicFrame>
      <p:grpSp>
        <p:nvGrpSpPr>
          <p:cNvPr id="2" name="Group 1">
            <a:extLst>
              <a:ext uri="{FF2B5EF4-FFF2-40B4-BE49-F238E27FC236}">
                <a16:creationId xmlns:a16="http://schemas.microsoft.com/office/drawing/2014/main" id="{38CACB6D-4104-4305-AA5C-2057BF818EBF}"/>
              </a:ext>
            </a:extLst>
          </p:cNvPr>
          <p:cNvGrpSpPr/>
          <p:nvPr/>
        </p:nvGrpSpPr>
        <p:grpSpPr>
          <a:xfrm>
            <a:off x="0" y="4624679"/>
            <a:ext cx="12039600" cy="45719"/>
            <a:chOff x="0" y="2340744"/>
            <a:chExt cx="12039600" cy="45719"/>
          </a:xfrm>
        </p:grpSpPr>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40744"/>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581034" y="2340744"/>
              <a:ext cx="10946607" cy="0"/>
              <a:chOff x="581034" y="2340744"/>
              <a:chExt cx="10946607"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41495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60330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6467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57318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4714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54218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811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58123"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64305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60141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32711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6750568-A77E-4C22-9D56-A29C27E00B6A}"/>
                  </a:ext>
                </a:extLst>
              </p:cNvPr>
              <p:cNvCxnSpPr/>
              <p:nvPr/>
            </p:nvCxnSpPr>
            <p:spPr>
              <a:xfrm>
                <a:off x="5810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graphicFrame>
        <p:nvGraphicFramePr>
          <p:cNvPr id="25" name="Table1">
            <a:extLst>
              <a:ext uri="{FF2B5EF4-FFF2-40B4-BE49-F238E27FC236}">
                <a16:creationId xmlns:a16="http://schemas.microsoft.com/office/drawing/2014/main" id="{C2A93306-0BCA-4FA9-B1A7-D6705EDDB0AD}"/>
              </a:ext>
            </a:extLst>
          </p:cNvPr>
          <p:cNvGraphicFramePr>
            <a:graphicFrameLocks noGrp="1"/>
          </p:cNvGraphicFramePr>
          <p:nvPr>
            <p:extLst>
              <p:ext uri="{D42A27DB-BD31-4B8C-83A1-F6EECF244321}">
                <p14:modId xmlns:p14="http://schemas.microsoft.com/office/powerpoint/2010/main" val="4012536386"/>
              </p:ext>
            </p:extLst>
          </p:nvPr>
        </p:nvGraphicFramePr>
        <p:xfrm>
          <a:off x="377685" y="1974078"/>
          <a:ext cx="11592240" cy="2162019"/>
        </p:xfrm>
        <a:graphic>
          <a:graphicData uri="http://schemas.openxmlformats.org/drawingml/2006/table">
            <a:tbl>
              <a:tblPr firstRow="1" bandRow="1">
                <a:tableStyleId>{9D7B26C5-4107-4FEC-AEDC-1716B250A1EF}</a:tableStyleId>
              </a:tblPr>
              <a:tblGrid>
                <a:gridCol w="607835">
                  <a:extLst>
                    <a:ext uri="{9D8B030D-6E8A-4147-A177-3AD203B41FA5}">
                      <a16:colId xmlns:a16="http://schemas.microsoft.com/office/drawing/2014/main" val="4076324199"/>
                    </a:ext>
                  </a:extLst>
                </a:gridCol>
                <a:gridCol w="841195">
                  <a:extLst>
                    <a:ext uri="{9D8B030D-6E8A-4147-A177-3AD203B41FA5}">
                      <a16:colId xmlns:a16="http://schemas.microsoft.com/office/drawing/2014/main" val="3511605551"/>
                    </a:ext>
                  </a:extLst>
                </a:gridCol>
                <a:gridCol w="724515">
                  <a:extLst>
                    <a:ext uri="{9D8B030D-6E8A-4147-A177-3AD203B41FA5}">
                      <a16:colId xmlns:a16="http://schemas.microsoft.com/office/drawing/2014/main" val="2795493340"/>
                    </a:ext>
                  </a:extLst>
                </a:gridCol>
                <a:gridCol w="724515">
                  <a:extLst>
                    <a:ext uri="{9D8B030D-6E8A-4147-A177-3AD203B41FA5}">
                      <a16:colId xmlns:a16="http://schemas.microsoft.com/office/drawing/2014/main" val="3154036636"/>
                    </a:ext>
                  </a:extLst>
                </a:gridCol>
                <a:gridCol w="724515">
                  <a:extLst>
                    <a:ext uri="{9D8B030D-6E8A-4147-A177-3AD203B41FA5}">
                      <a16:colId xmlns:a16="http://schemas.microsoft.com/office/drawing/2014/main" val="3857182859"/>
                    </a:ext>
                  </a:extLst>
                </a:gridCol>
                <a:gridCol w="724515">
                  <a:extLst>
                    <a:ext uri="{9D8B030D-6E8A-4147-A177-3AD203B41FA5}">
                      <a16:colId xmlns:a16="http://schemas.microsoft.com/office/drawing/2014/main" val="148815539"/>
                    </a:ext>
                  </a:extLst>
                </a:gridCol>
                <a:gridCol w="724515">
                  <a:extLst>
                    <a:ext uri="{9D8B030D-6E8A-4147-A177-3AD203B41FA5}">
                      <a16:colId xmlns:a16="http://schemas.microsoft.com/office/drawing/2014/main" val="888160949"/>
                    </a:ext>
                  </a:extLst>
                </a:gridCol>
                <a:gridCol w="724515">
                  <a:extLst>
                    <a:ext uri="{9D8B030D-6E8A-4147-A177-3AD203B41FA5}">
                      <a16:colId xmlns:a16="http://schemas.microsoft.com/office/drawing/2014/main" val="506333412"/>
                    </a:ext>
                  </a:extLst>
                </a:gridCol>
                <a:gridCol w="724515">
                  <a:extLst>
                    <a:ext uri="{9D8B030D-6E8A-4147-A177-3AD203B41FA5}">
                      <a16:colId xmlns:a16="http://schemas.microsoft.com/office/drawing/2014/main" val="1155276217"/>
                    </a:ext>
                  </a:extLst>
                </a:gridCol>
                <a:gridCol w="724515">
                  <a:extLst>
                    <a:ext uri="{9D8B030D-6E8A-4147-A177-3AD203B41FA5}">
                      <a16:colId xmlns:a16="http://schemas.microsoft.com/office/drawing/2014/main" val="2337777857"/>
                    </a:ext>
                  </a:extLst>
                </a:gridCol>
                <a:gridCol w="724515">
                  <a:extLst>
                    <a:ext uri="{9D8B030D-6E8A-4147-A177-3AD203B41FA5}">
                      <a16:colId xmlns:a16="http://schemas.microsoft.com/office/drawing/2014/main" val="3496291335"/>
                    </a:ext>
                  </a:extLst>
                </a:gridCol>
                <a:gridCol w="724515">
                  <a:extLst>
                    <a:ext uri="{9D8B030D-6E8A-4147-A177-3AD203B41FA5}">
                      <a16:colId xmlns:a16="http://schemas.microsoft.com/office/drawing/2014/main" val="1446530676"/>
                    </a:ext>
                  </a:extLst>
                </a:gridCol>
                <a:gridCol w="724515">
                  <a:extLst>
                    <a:ext uri="{9D8B030D-6E8A-4147-A177-3AD203B41FA5}">
                      <a16:colId xmlns:a16="http://schemas.microsoft.com/office/drawing/2014/main" val="1816550095"/>
                    </a:ext>
                  </a:extLst>
                </a:gridCol>
                <a:gridCol w="724515">
                  <a:extLst>
                    <a:ext uri="{9D8B030D-6E8A-4147-A177-3AD203B41FA5}">
                      <a16:colId xmlns:a16="http://schemas.microsoft.com/office/drawing/2014/main" val="2924678775"/>
                    </a:ext>
                  </a:extLst>
                </a:gridCol>
                <a:gridCol w="724515">
                  <a:extLst>
                    <a:ext uri="{9D8B030D-6E8A-4147-A177-3AD203B41FA5}">
                      <a16:colId xmlns:a16="http://schemas.microsoft.com/office/drawing/2014/main" val="1555317484"/>
                    </a:ext>
                  </a:extLst>
                </a:gridCol>
                <a:gridCol w="724515">
                  <a:extLst>
                    <a:ext uri="{9D8B030D-6E8A-4147-A177-3AD203B41FA5}">
                      <a16:colId xmlns:a16="http://schemas.microsoft.com/office/drawing/2014/main" val="3479355505"/>
                    </a:ext>
                  </a:extLst>
                </a:gridCol>
              </a:tblGrid>
              <a:tr h="409439">
                <a:tc>
                  <a:txBody>
                    <a:bodyPr/>
                    <a:lstStyle/>
                    <a:p>
                      <a:pPr algn="ctr"/>
                      <a:endParaRPr lang="en-IN" sz="1000" b="0" dirty="0">
                        <a:latin typeface="+mj-lt"/>
                      </a:endParaRP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489852">
                <a:tc>
                  <a:txBody>
                    <a:bodyPr/>
                    <a:lstStyle/>
                    <a:p>
                      <a:pPr algn="l"/>
                      <a:r>
                        <a:rPr lang="en-IN" sz="900" b="0" kern="1200" dirty="0">
                          <a:solidFill>
                            <a:schemeClr val="tx1"/>
                          </a:solidFill>
                          <a:latin typeface="+mn-lt"/>
                          <a:ea typeface="+mn-ea"/>
                          <a:cs typeface="+mn-cs"/>
                        </a:rPr>
                        <a:t>Brand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363946">
                <a:tc>
                  <a:txBody>
                    <a:bodyPr/>
                    <a:lstStyle/>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485261">
                <a:tc>
                  <a:txBody>
                    <a:bodyPr/>
                    <a:lstStyle/>
                    <a:p>
                      <a:pPr lvl="0" algn="l">
                        <a:buNone/>
                      </a:pPr>
                      <a:r>
                        <a:rPr lang="en-US" sz="900" b="0" i="0" u="none" strike="noStrike" noProof="0" dirty="0">
                          <a:latin typeface="Franklin Gothic Book" panose="020B0503020102020204" pitchFamily="34" charset="0"/>
                        </a:rPr>
                        <a:t>Brand Share</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367389">
                <a:tc>
                  <a:txBody>
                    <a:bodyPr/>
                    <a:lstStyle/>
                    <a:p>
                      <a:pPr algn="l"/>
                      <a:r>
                        <a:rPr lang="en-US" sz="900" dirty="0">
                          <a:latin typeface="Franklin Gothic Book" panose="020B0503020102020204" pitchFamily="34" charset="0"/>
                        </a:rPr>
                        <a:t>Gap</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mn-cs"/>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bl>
          </a:graphicData>
        </a:graphic>
      </p:graphicFrame>
      <p:grpSp>
        <p:nvGrpSpPr>
          <p:cNvPr id="26" name="Group 25">
            <a:extLst>
              <a:ext uri="{FF2B5EF4-FFF2-40B4-BE49-F238E27FC236}">
                <a16:creationId xmlns:a16="http://schemas.microsoft.com/office/drawing/2014/main" id="{70A3A565-80FD-4B0D-9456-160D4EFEA5E9}"/>
              </a:ext>
            </a:extLst>
          </p:cNvPr>
          <p:cNvGrpSpPr/>
          <p:nvPr/>
        </p:nvGrpSpPr>
        <p:grpSpPr>
          <a:xfrm>
            <a:off x="0" y="2381199"/>
            <a:ext cx="12039600" cy="45719"/>
            <a:chOff x="0" y="2340744"/>
            <a:chExt cx="12039600" cy="45719"/>
          </a:xfrm>
        </p:grpSpPr>
        <p:pic>
          <p:nvPicPr>
            <p:cNvPr id="27" name="Picture 26">
              <a:extLst>
                <a:ext uri="{FF2B5EF4-FFF2-40B4-BE49-F238E27FC236}">
                  <a16:creationId xmlns:a16="http://schemas.microsoft.com/office/drawing/2014/main" id="{80653DF3-AD40-4CFD-A03B-720C7849A335}"/>
                </a:ext>
              </a:extLst>
            </p:cNvPr>
            <p:cNvPicPr/>
            <p:nvPr/>
          </p:nvPicPr>
          <p:blipFill>
            <a:blip r:embed="rId4">
              <a:extLst>
                <a:ext uri="{28A0092B-C50C-407E-A947-70E740481C1C}">
                  <a14:useLocalDpi xmlns:a14="http://schemas.microsoft.com/office/drawing/2010/main"/>
                </a:ext>
              </a:extLst>
            </a:blip>
            <a:stretch>
              <a:fillRect/>
            </a:stretch>
          </p:blipFill>
          <p:spPr>
            <a:xfrm>
              <a:off x="0" y="2340744"/>
              <a:ext cx="12039600" cy="45719"/>
            </a:xfrm>
            <a:prstGeom prst="rect">
              <a:avLst/>
            </a:prstGeom>
          </p:spPr>
        </p:pic>
        <p:grpSp>
          <p:nvGrpSpPr>
            <p:cNvPr id="28" name="Group 27">
              <a:extLst>
                <a:ext uri="{FF2B5EF4-FFF2-40B4-BE49-F238E27FC236}">
                  <a16:creationId xmlns:a16="http://schemas.microsoft.com/office/drawing/2014/main" id="{BAD88E71-BF67-46EC-8034-614CAD51D470}"/>
                </a:ext>
              </a:extLst>
            </p:cNvPr>
            <p:cNvGrpSpPr/>
            <p:nvPr/>
          </p:nvGrpSpPr>
          <p:grpSpPr>
            <a:xfrm>
              <a:off x="581034" y="2340744"/>
              <a:ext cx="11148626" cy="0"/>
              <a:chOff x="581034" y="2340744"/>
              <a:chExt cx="11148626" cy="0"/>
            </a:xfrm>
          </p:grpSpPr>
          <p:cxnSp>
            <p:nvCxnSpPr>
              <p:cNvPr id="30" name="Straight Connector 29">
                <a:extLst>
                  <a:ext uri="{FF2B5EF4-FFF2-40B4-BE49-F238E27FC236}">
                    <a16:creationId xmlns:a16="http://schemas.microsoft.com/office/drawing/2014/main" id="{3766C568-9F2E-4492-95A6-1D4E57C3DAF8}"/>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DFE52C5-044B-4CDE-9662-7D56DF485C33}"/>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858563-37A7-48C3-8B00-C6CF56D717AF}"/>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C09158E5-72D7-417A-9720-BBF11E783871}"/>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1F22E0D-0791-41B1-ABC9-3AE89DD39895}"/>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680BE06-0503-4452-ADC5-2D975CDB1220}"/>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1F6DD4B-E7D9-48E7-876D-E1D8A4A9042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BA88261-216A-4C75-91C9-2C10C99A5EA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70D1B2E-4794-4013-B32A-770F379AE292}"/>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242F135-FE4E-4585-B74D-B7A9EA113F94}"/>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DA0745A5-B0EB-4E58-AEED-208B870F4E3C}"/>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FED60DF-4912-403D-B969-33786782D97F}"/>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2626A06-09F9-4FA0-B413-5132D908DA72}"/>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AA4D7D91-C9D6-4A56-87FC-211902ECCD53}"/>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B2E5EE4-A6AB-4241-B0F7-3E71863E541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BE2361D9-872F-4745-905C-7873978BCFFD}"/>
                  </a:ext>
                </a:extLst>
              </p:cNvPr>
              <p:cNvCxnSpPr/>
              <p:nvPr/>
            </p:nvCxnSpPr>
            <p:spPr>
              <a:xfrm>
                <a:off x="5810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sp>
        <p:nvSpPr>
          <p:cNvPr id="47" name="Rectangle 46">
            <a:extLst>
              <a:ext uri="{FF2B5EF4-FFF2-40B4-BE49-F238E27FC236}">
                <a16:creationId xmlns:a16="http://schemas.microsoft.com/office/drawing/2014/main" id="{0048CBD1-3AF8-4646-A38D-36438F049B64}"/>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sp>
        <p:nvSpPr>
          <p:cNvPr id="5" name="Slide Number Placeholder 4">
            <a:extLst>
              <a:ext uri="{FF2B5EF4-FFF2-40B4-BE49-F238E27FC236}">
                <a16:creationId xmlns:a16="http://schemas.microsoft.com/office/drawing/2014/main" id="{CD2807EB-B6BC-4024-8E12-873751EFC1E2}"/>
              </a:ext>
            </a:extLst>
          </p:cNvPr>
          <p:cNvSpPr>
            <a:spLocks noGrp="1"/>
          </p:cNvSpPr>
          <p:nvPr>
            <p:ph type="sldNum" sz="quarter" idx="4"/>
          </p:nvPr>
        </p:nvSpPr>
        <p:spPr/>
        <p:txBody>
          <a:bodyPr/>
          <a:lstStyle/>
          <a:p>
            <a:fld id="{A26DCA39-FE7E-4B33-9419-C9BB65BD885E}" type="slidenum">
              <a:rPr lang="en-US" smtClean="0"/>
              <a:t>80</a:t>
            </a:fld>
            <a:endParaRPr lang="en-US"/>
          </a:p>
        </p:txBody>
      </p:sp>
    </p:spTree>
    <p:extLst>
      <p:ext uri="{BB962C8B-B14F-4D97-AF65-F5344CB8AC3E}">
        <p14:creationId xmlns:p14="http://schemas.microsoft.com/office/powerpoint/2010/main" val="1333235369"/>
      </p:ext>
    </p:extLst>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81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a:t>
            </a:r>
            <a:r>
              <a:rPr kumimoji="0" lang="en-US" sz="3200" b="0" i="0" u="none" strike="noStrike" kern="1200" cap="none" spc="0" normalizeH="0" baseline="0" noProof="0" dirty="0">
                <a:ln>
                  <a:noFill/>
                </a:ln>
                <a:solidFill>
                  <a:srgbClr val="DB1348"/>
                </a:solidFill>
                <a:effectLst/>
                <a:uLnTx/>
                <a:uFillTx/>
                <a:latin typeface="Franklin Gothic Medium Cond"/>
                <a:cs typeface="Arial"/>
              </a:rPr>
              <a:t>: Occasion Size &amp; Trend</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Cond"/>
                <a:cs typeface="Arial"/>
              </a:rPr>
              <a:t>How big/small is the category within occasions and how has that changed?</a:t>
            </a: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4"/>
            <a:ext cx="8165813" cy="1034707"/>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687334"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Interpretation/Insight: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3396343" y="6162552"/>
            <a:ext cx="2899284" cy="3686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653478" y="6031747"/>
            <a:ext cx="3161079" cy="261610"/>
          </a:xfrm>
          <a:prstGeom prst="rect">
            <a:avLst/>
          </a:prstGeom>
          <a:no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prstClr val="black"/>
                </a:solidFill>
                <a:latin typeface="Franklin Gothic Medium" panose="020B0603020102020204" pitchFamily="34" charset="0"/>
                <a:cs typeface="Arial"/>
              </a:rPr>
              <a:t>Brand</a:t>
            </a:r>
            <a:r>
              <a:rPr kumimoji="0" lang="en-US"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 Occasion Size- $Millions</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flipV="1">
            <a:off x="379458" y="1401403"/>
            <a:ext cx="7974495" cy="55826"/>
          </a:xfrm>
          <a:prstGeom prst="rect">
            <a:avLst/>
          </a:prstGeom>
        </p:spPr>
      </p:pic>
      <p:cxnSp>
        <p:nvCxnSpPr>
          <p:cNvPr id="18" name="Straight Connector 17">
            <a:extLst>
              <a:ext uri="{FF2B5EF4-FFF2-40B4-BE49-F238E27FC236}">
                <a16:creationId xmlns:a16="http://schemas.microsoft.com/office/drawing/2014/main" id="{A6A8CFF2-9A07-4F42-AB42-8426B5E47FA7}"/>
              </a:ext>
            </a:extLst>
          </p:cNvPr>
          <p:cNvCxnSpPr/>
          <p:nvPr/>
        </p:nvCxnSpPr>
        <p:spPr>
          <a:xfrm>
            <a:off x="603581" y="2761039"/>
            <a:ext cx="0" cy="323119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056135E8-CAD5-B449-9734-BA4CF697263D}"/>
              </a:ext>
            </a:extLst>
          </p:cNvPr>
          <p:cNvSpPr txBox="1"/>
          <p:nvPr/>
        </p:nvSpPr>
        <p:spPr>
          <a:xfrm rot="16200000">
            <a:off x="-1065624" y="4478298"/>
            <a:ext cx="3033200"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100" dirty="0">
                <a:solidFill>
                  <a:prstClr val="black"/>
                </a:solidFill>
                <a:latin typeface="Franklin Gothic Medium" panose="020B0603020102020204" pitchFamily="34" charset="0"/>
                <a:cs typeface="Arial"/>
              </a:rPr>
              <a:t>Brand</a:t>
            </a:r>
            <a:r>
              <a:rPr kumimoji="0" lang="en-IN"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 Share of Occasion</a:t>
            </a:r>
          </a:p>
        </p:txBody>
      </p:sp>
      <p:grpSp>
        <p:nvGrpSpPr>
          <p:cNvPr id="25" name="Group 24">
            <a:extLst>
              <a:ext uri="{FF2B5EF4-FFF2-40B4-BE49-F238E27FC236}">
                <a16:creationId xmlns:a16="http://schemas.microsoft.com/office/drawing/2014/main" id="{FEBD00E0-C1AD-4985-89C3-E4E13FB48B17}"/>
              </a:ext>
            </a:extLst>
          </p:cNvPr>
          <p:cNvGrpSpPr/>
          <p:nvPr/>
        </p:nvGrpSpPr>
        <p:grpSpPr>
          <a:xfrm>
            <a:off x="4409923" y="6151107"/>
            <a:ext cx="1885703" cy="230832"/>
            <a:chOff x="9681685" y="879365"/>
            <a:chExt cx="1885703" cy="230832"/>
          </a:xfrm>
        </p:grpSpPr>
        <p:sp>
          <p:nvSpPr>
            <p:cNvPr id="26" name="TextBox 25">
              <a:extLst>
                <a:ext uri="{FF2B5EF4-FFF2-40B4-BE49-F238E27FC236}">
                  <a16:creationId xmlns:a16="http://schemas.microsoft.com/office/drawing/2014/main" id="{6D128375-E086-41F8-BA39-2866FAE4536C}"/>
                </a:ext>
              </a:extLst>
            </p:cNvPr>
            <p:cNvSpPr txBox="1"/>
            <p:nvPr/>
          </p:nvSpPr>
          <p:spPr>
            <a:xfrm>
              <a:off x="10047889" y="887059"/>
              <a:ext cx="1519499" cy="21544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largest consumption occasions</a:t>
              </a:r>
            </a:p>
          </p:txBody>
        </p:sp>
        <p:sp>
          <p:nvSpPr>
            <p:cNvPr id="27" name="Oval 26">
              <a:extLst>
                <a:ext uri="{FF2B5EF4-FFF2-40B4-BE49-F238E27FC236}">
                  <a16:creationId xmlns:a16="http://schemas.microsoft.com/office/drawing/2014/main" id="{C344CC03-DD48-4415-9E99-00F03645E768}"/>
                </a:ext>
              </a:extLst>
            </p:cNvPr>
            <p:cNvSpPr/>
            <p:nvPr/>
          </p:nvSpPr>
          <p:spPr>
            <a:xfrm>
              <a:off x="9681685" y="927679"/>
              <a:ext cx="134976" cy="134205"/>
            </a:xfrm>
            <a:prstGeom prst="ellipse">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Franklin Gothic Book" panose="020B0503020102020204" pitchFamily="34" charset="0"/>
                <a:cs typeface="Arial"/>
              </a:endParaRPr>
            </a:p>
          </p:txBody>
        </p:sp>
        <p:sp>
          <p:nvSpPr>
            <p:cNvPr id="28" name="TextBox 27">
              <a:extLst>
                <a:ext uri="{FF2B5EF4-FFF2-40B4-BE49-F238E27FC236}">
                  <a16:creationId xmlns:a16="http://schemas.microsoft.com/office/drawing/2014/main" id="{437A92E7-50C5-40AE-B920-4574D21C048A}"/>
                </a:ext>
              </a:extLst>
            </p:cNvPr>
            <p:cNvSpPr txBox="1"/>
            <p:nvPr/>
          </p:nvSpPr>
          <p:spPr>
            <a:xfrm>
              <a:off x="9790386" y="879365"/>
              <a:ext cx="457199" cy="230832"/>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p:txBody>
        </p:sp>
      </p:grpSp>
      <p:grpSp>
        <p:nvGrpSpPr>
          <p:cNvPr id="23" name="Group 22">
            <a:extLst>
              <a:ext uri="{FF2B5EF4-FFF2-40B4-BE49-F238E27FC236}">
                <a16:creationId xmlns:a16="http://schemas.microsoft.com/office/drawing/2014/main" id="{5E6B5721-81FD-4ABF-A599-A79DB90DCBA2}"/>
              </a:ext>
            </a:extLst>
          </p:cNvPr>
          <p:cNvGrpSpPr/>
          <p:nvPr/>
        </p:nvGrpSpPr>
        <p:grpSpPr>
          <a:xfrm>
            <a:off x="3692976" y="6453235"/>
            <a:ext cx="6309360" cy="369332"/>
            <a:chOff x="3692976" y="6453235"/>
            <a:chExt cx="6309360" cy="369332"/>
          </a:xfrm>
        </p:grpSpPr>
        <p:sp>
          <p:nvSpPr>
            <p:cNvPr id="24" name="TextBox 23">
              <a:extLst>
                <a:ext uri="{FF2B5EF4-FFF2-40B4-BE49-F238E27FC236}">
                  <a16:creationId xmlns:a16="http://schemas.microsoft.com/office/drawing/2014/main" id="{6A55A639-553E-416B-969C-D913C1B1E45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Brand Share of Occasions | Change Vs year ago, Change Vs 2 year ago        Positive       Negative  </a:t>
              </a:r>
            </a:p>
          </p:txBody>
        </p:sp>
        <p:sp>
          <p:nvSpPr>
            <p:cNvPr id="29" name="Flowchart: Connector 28">
              <a:extLst>
                <a:ext uri="{FF2B5EF4-FFF2-40B4-BE49-F238E27FC236}">
                  <a16:creationId xmlns:a16="http://schemas.microsoft.com/office/drawing/2014/main" id="{99903DE6-200B-47A6-A5C1-618D24214644}"/>
                </a:ext>
              </a:extLst>
            </p:cNvPr>
            <p:cNvSpPr/>
            <p:nvPr/>
          </p:nvSpPr>
          <p:spPr>
            <a:xfrm>
              <a:off x="8053368"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Flowchart: Connector 29">
              <a:extLst>
                <a:ext uri="{FF2B5EF4-FFF2-40B4-BE49-F238E27FC236}">
                  <a16:creationId xmlns:a16="http://schemas.microsoft.com/office/drawing/2014/main" id="{C65C3AD1-07E3-4C78-A923-6C60363AA3BE}"/>
                </a:ext>
              </a:extLst>
            </p:cNvPr>
            <p:cNvSpPr/>
            <p:nvPr/>
          </p:nvSpPr>
          <p:spPr>
            <a:xfrm>
              <a:off x="8675000"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Rectangle 37">
            <a:extLst>
              <a:ext uri="{FF2B5EF4-FFF2-40B4-BE49-F238E27FC236}">
                <a16:creationId xmlns:a16="http://schemas.microsoft.com/office/drawing/2014/main" id="{0ABF671E-C320-44FF-A416-AA3C87456533}"/>
              </a:ext>
            </a:extLst>
          </p:cNvPr>
          <p:cNvSpPr/>
          <p:nvPr/>
        </p:nvSpPr>
        <p:spPr>
          <a:xfrm>
            <a:off x="437831" y="1521194"/>
            <a:ext cx="6851984"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2" name="Table1">
            <a:extLst>
              <a:ext uri="{FF2B5EF4-FFF2-40B4-BE49-F238E27FC236}">
                <a16:creationId xmlns:a16="http://schemas.microsoft.com/office/drawing/2014/main" id="{09CFBDE2-F342-4A59-9347-C8D0D78DE08C}"/>
              </a:ext>
            </a:extLst>
          </p:cNvPr>
          <p:cNvGraphicFramePr>
            <a:graphicFrameLocks noGrp="1"/>
          </p:cNvGraphicFramePr>
          <p:nvPr>
            <p:extLst>
              <p:ext uri="{D42A27DB-BD31-4B8C-83A1-F6EECF244321}">
                <p14:modId xmlns:p14="http://schemas.microsoft.com/office/powerpoint/2010/main" val="973085574"/>
              </p:ext>
            </p:extLst>
          </p:nvPr>
        </p:nvGraphicFramePr>
        <p:xfrm>
          <a:off x="8807347" y="1128209"/>
          <a:ext cx="3224229" cy="4997489"/>
        </p:xfrm>
        <a:graphic>
          <a:graphicData uri="http://schemas.openxmlformats.org/drawingml/2006/table">
            <a:tbl>
              <a:tblPr firstRow="1" bandRow="1">
                <a:tableStyleId>{5C22544A-7EE6-4342-B048-85BDC9FD1C3A}</a:tableStyleId>
              </a:tblPr>
              <a:tblGrid>
                <a:gridCol w="171186">
                  <a:extLst>
                    <a:ext uri="{9D8B030D-6E8A-4147-A177-3AD203B41FA5}">
                      <a16:colId xmlns:a16="http://schemas.microsoft.com/office/drawing/2014/main" val="2648791197"/>
                    </a:ext>
                  </a:extLst>
                </a:gridCol>
                <a:gridCol w="1779843">
                  <a:extLst>
                    <a:ext uri="{9D8B030D-6E8A-4147-A177-3AD203B41FA5}">
                      <a16:colId xmlns:a16="http://schemas.microsoft.com/office/drawing/2014/main" val="3430698903"/>
                    </a:ext>
                  </a:extLst>
                </a:gridCol>
                <a:gridCol w="424400">
                  <a:extLst>
                    <a:ext uri="{9D8B030D-6E8A-4147-A177-3AD203B41FA5}">
                      <a16:colId xmlns:a16="http://schemas.microsoft.com/office/drawing/2014/main" val="633616574"/>
                    </a:ext>
                  </a:extLst>
                </a:gridCol>
                <a:gridCol w="424400">
                  <a:extLst>
                    <a:ext uri="{9D8B030D-6E8A-4147-A177-3AD203B41FA5}">
                      <a16:colId xmlns:a16="http://schemas.microsoft.com/office/drawing/2014/main" val="2020070162"/>
                    </a:ext>
                  </a:extLst>
                </a:gridCol>
                <a:gridCol w="424400">
                  <a:extLst>
                    <a:ext uri="{9D8B030D-6E8A-4147-A177-3AD203B41FA5}">
                      <a16:colId xmlns:a16="http://schemas.microsoft.com/office/drawing/2014/main" val="3544703906"/>
                    </a:ext>
                  </a:extLst>
                </a:gridCol>
              </a:tblGrid>
              <a:tr h="384727">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Occasion</a:t>
                      </a:r>
                    </a:p>
                    <a:p>
                      <a:pPr algn="ctr" fontAlgn="b"/>
                      <a:r>
                        <a:rPr lang="en-IN" sz="900" b="0" i="0" u="none" strike="noStrike" dirty="0">
                          <a:solidFill>
                            <a:srgbClr val="000000"/>
                          </a:solidFill>
                          <a:effectLst/>
                          <a:latin typeface="+mj-lt"/>
                        </a:rPr>
                        <a:t>w/in category</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Share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329483">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IN" sz="1000" u="none" strike="noStrike" dirty="0">
                          <a:effectLst/>
                          <a:latin typeface="+mj-lt"/>
                        </a:rPr>
                        <a:t>Breakfast @ Work / School</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900" b="0" i="0" u="none" strike="noStrike" dirty="0">
                          <a:solidFill>
                            <a:srgbClr val="000000"/>
                          </a:solidFill>
                          <a:effectLst/>
                          <a:latin typeface="Franklin Gothic Medium" panose="020B0603020102020204" pitchFamily="34" charset="0"/>
                        </a:rPr>
                        <a:t>3.3%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Me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Family Breakfast</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2698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Mid Morning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tx2">
                              <a:lumMod val="20000"/>
                              <a:lumOff val="8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We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bg1">
                              <a:lumMod val="5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Early Morning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92D05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 Work / School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Breakfast For One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Afternoon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Bedtime / Late Night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bl>
          </a:graphicData>
        </a:graphic>
      </p:graphicFrame>
      <p:graphicFrame>
        <p:nvGraphicFramePr>
          <p:cNvPr id="33" name="Chart1">
            <a:extLst>
              <a:ext uri="{FF2B5EF4-FFF2-40B4-BE49-F238E27FC236}">
                <a16:creationId xmlns:a16="http://schemas.microsoft.com/office/drawing/2014/main" id="{48F0AE8A-FE1D-4856-B6BA-A96F95FD500C}"/>
              </a:ext>
            </a:extLst>
          </p:cNvPr>
          <p:cNvGraphicFramePr>
            <a:graphicFrameLocks/>
          </p:cNvGraphicFramePr>
          <p:nvPr>
            <p:extLst>
              <p:ext uri="{D42A27DB-BD31-4B8C-83A1-F6EECF244321}">
                <p14:modId xmlns:p14="http://schemas.microsoft.com/office/powerpoint/2010/main" val="3687445686"/>
              </p:ext>
            </p:extLst>
          </p:nvPr>
        </p:nvGraphicFramePr>
        <p:xfrm>
          <a:off x="678180" y="2286501"/>
          <a:ext cx="8107366" cy="3785616"/>
        </p:xfrm>
        <a:graphic>
          <a:graphicData uri="http://schemas.openxmlformats.org/drawingml/2006/chart">
            <c:chart xmlns:c="http://schemas.openxmlformats.org/drawingml/2006/chart" xmlns:r="http://schemas.openxmlformats.org/officeDocument/2006/relationships" r:id="rId4"/>
          </a:graphicData>
        </a:graphic>
      </p:graphicFrame>
      <p:sp>
        <p:nvSpPr>
          <p:cNvPr id="34" name="TextBox1">
            <a:extLst>
              <a:ext uri="{FF2B5EF4-FFF2-40B4-BE49-F238E27FC236}">
                <a16:creationId xmlns:a16="http://schemas.microsoft.com/office/drawing/2014/main" id="{592ED38E-4B29-4388-B614-21A56D8229E8}"/>
              </a:ext>
            </a:extLst>
          </p:cNvPr>
          <p:cNvSpPr txBox="1"/>
          <p:nvPr/>
        </p:nvSpPr>
        <p:spPr>
          <a:xfrm>
            <a:off x="-12351" y="2180435"/>
            <a:ext cx="678180" cy="430887"/>
          </a:xfrm>
          <a:prstGeom prst="rect">
            <a:avLst/>
          </a:prstGeom>
          <a:noFill/>
        </p:spPr>
        <p:txBody>
          <a:bodyPr wrap="squar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Total Share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1.3% </a:t>
            </a:r>
          </a:p>
        </p:txBody>
      </p:sp>
      <p:sp>
        <p:nvSpPr>
          <p:cNvPr id="4" name="Slide Number Placeholder 3">
            <a:extLst>
              <a:ext uri="{FF2B5EF4-FFF2-40B4-BE49-F238E27FC236}">
                <a16:creationId xmlns:a16="http://schemas.microsoft.com/office/drawing/2014/main" id="{B0AED302-F151-4A86-A509-98A6A0226717}"/>
              </a:ext>
            </a:extLst>
          </p:cNvPr>
          <p:cNvSpPr>
            <a:spLocks noGrp="1"/>
          </p:cNvSpPr>
          <p:nvPr>
            <p:ph type="sldNum" sz="quarter" idx="4"/>
          </p:nvPr>
        </p:nvSpPr>
        <p:spPr/>
        <p:txBody>
          <a:bodyPr/>
          <a:lstStyle/>
          <a:p>
            <a:fld id="{A26DCA39-FE7E-4B33-9419-C9BB65BD885E}" type="slidenum">
              <a:rPr lang="en-US" smtClean="0"/>
              <a:t>81</a:t>
            </a:fld>
            <a:endParaRPr lang="en-US"/>
          </a:p>
        </p:txBody>
      </p:sp>
    </p:spTree>
    <p:extLst>
      <p:ext uri="{BB962C8B-B14F-4D97-AF65-F5344CB8AC3E}">
        <p14:creationId xmlns:p14="http://schemas.microsoft.com/office/powerpoint/2010/main" val="2954650849"/>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Grandmother cooking with child">
            <a:extLst>
              <a:ext uri="{FF2B5EF4-FFF2-40B4-BE49-F238E27FC236}">
                <a16:creationId xmlns:a16="http://schemas.microsoft.com/office/drawing/2014/main" id="{974C5C7A-93A9-4C64-BA82-366F6416647C}"/>
              </a:ext>
            </a:extLst>
          </p:cNvPr>
          <p:cNvPicPr>
            <a:picLocks noGrp="1" noChangeAspect="1"/>
          </p:cNvPicPr>
          <p:nvPr>
            <p:ph type="pic" sz="quarter" idx="11"/>
          </p:nvPr>
        </p:nvPicPr>
        <p:blipFill>
          <a:blip r:embed="rId2"/>
          <a:srcRect/>
          <a:stretch/>
        </p:blipFill>
        <p:spPr>
          <a:xfrm>
            <a:off x="6569079" y="1553677"/>
            <a:ext cx="5618497" cy="3750646"/>
          </a:xfrm>
        </p:spPr>
      </p:pic>
      <p:sp>
        <p:nvSpPr>
          <p:cNvPr id="4" name="Text Placeholder 3">
            <a:extLst>
              <a:ext uri="{FF2B5EF4-FFF2-40B4-BE49-F238E27FC236}">
                <a16:creationId xmlns:a16="http://schemas.microsoft.com/office/drawing/2014/main" id="{1430B1AD-F78E-4FEA-AACB-738D67D98B88}"/>
              </a:ext>
            </a:extLst>
          </p:cNvPr>
          <p:cNvSpPr>
            <a:spLocks noGrp="1"/>
          </p:cNvSpPr>
          <p:nvPr>
            <p:ph type="body" sz="quarter" idx="10"/>
          </p:nvPr>
        </p:nvSpPr>
        <p:spPr/>
        <p:txBody>
          <a:bodyPr lIns="91440" tIns="45720" rIns="91440" bIns="45720" anchor="t">
            <a:normAutofit lnSpcReduction="10000"/>
          </a:bodyPr>
          <a:lstStyle/>
          <a:p>
            <a:r>
              <a:rPr lang="en-US"/>
              <a:t>OCCASION Overview</a:t>
            </a:r>
          </a:p>
        </p:txBody>
      </p:sp>
    </p:spTree>
    <p:extLst>
      <p:ext uri="{BB962C8B-B14F-4D97-AF65-F5344CB8AC3E}">
        <p14:creationId xmlns:p14="http://schemas.microsoft.com/office/powerpoint/2010/main" val="321646800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3.9600.0"/>
  <p:tag name="AS_RELEASE_DATE" val="2017.12.08"/>
  <p:tag name="AS_TITLE" val="Aspose.Slides for .NET 4.0 Client Profile"/>
  <p:tag name="AS_VERSION" val="17.12"/>
  <p:tag name="EXCLUDEHIDDENSLIDES" val="False"/>
  <p:tag name="NUMBEROFPAGES" val="81"/>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Office Theme">
  <a:themeElements>
    <a:clrScheme name="Custom 32">
      <a:dk1>
        <a:sysClr val="windowText" lastClr="000000"/>
      </a:dk1>
      <a:lt1>
        <a:sysClr val="window" lastClr="FFFFFF"/>
      </a:lt1>
      <a:dk2>
        <a:srgbClr val="DB1348"/>
      </a:dk2>
      <a:lt2>
        <a:srgbClr val="E7E6E6"/>
      </a:lt2>
      <a:accent1>
        <a:srgbClr val="DB1348"/>
      </a:accent1>
      <a:accent2>
        <a:srgbClr val="B68F68"/>
      </a:accent2>
      <a:accent3>
        <a:srgbClr val="003960"/>
      </a:accent3>
      <a:accent4>
        <a:srgbClr val="43BDA0"/>
      </a:accent4>
      <a:accent5>
        <a:srgbClr val="F9B9CA"/>
      </a:accent5>
      <a:accent6>
        <a:srgbClr val="61BBFF"/>
      </a:accent6>
      <a:hlink>
        <a:srgbClr val="0563C1"/>
      </a:hlink>
      <a:folHlink>
        <a:srgbClr val="954F72"/>
      </a:folHlink>
    </a:clrScheme>
    <a:fontScheme name="Custom 3">
      <a:majorFont>
        <a:latin typeface="Franklin Gothic Medium Cond"/>
        <a:ea typeface="Arial"/>
        <a:cs typeface="Arial"/>
      </a:majorFont>
      <a:minorFont>
        <a:latin typeface="Arial"/>
        <a:ea typeface="Aria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NPD Color Palette">
    <a:dk1>
      <a:srgbClr val="000000"/>
    </a:dk1>
    <a:lt1>
      <a:srgbClr val="FFFFFF"/>
    </a:lt1>
    <a:dk2>
      <a:srgbClr val="0078BE"/>
    </a:dk2>
    <a:lt2>
      <a:srgbClr val="00517D"/>
    </a:lt2>
    <a:accent1>
      <a:srgbClr val="00517D"/>
    </a:accent1>
    <a:accent2>
      <a:srgbClr val="82C341"/>
    </a:accent2>
    <a:accent3>
      <a:srgbClr val="0078BE"/>
    </a:accent3>
    <a:accent4>
      <a:srgbClr val="83329B"/>
    </a:accent4>
    <a:accent5>
      <a:srgbClr val="D0006F"/>
    </a:accent5>
    <a:accent6>
      <a:srgbClr val="00A3AD"/>
    </a:accent6>
    <a:hlink>
      <a:srgbClr val="0078BE"/>
    </a:hlink>
    <a:folHlink>
      <a:srgbClr val="00517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NPD Color Palette">
    <a:dk1>
      <a:srgbClr val="000000"/>
    </a:dk1>
    <a:lt1>
      <a:srgbClr val="FFFFFF"/>
    </a:lt1>
    <a:dk2>
      <a:srgbClr val="0078BE"/>
    </a:dk2>
    <a:lt2>
      <a:srgbClr val="00517D"/>
    </a:lt2>
    <a:accent1>
      <a:srgbClr val="00517D"/>
    </a:accent1>
    <a:accent2>
      <a:srgbClr val="82C341"/>
    </a:accent2>
    <a:accent3>
      <a:srgbClr val="0078BE"/>
    </a:accent3>
    <a:accent4>
      <a:srgbClr val="83329B"/>
    </a:accent4>
    <a:accent5>
      <a:srgbClr val="D0006F"/>
    </a:accent5>
    <a:accent6>
      <a:srgbClr val="00A3AD"/>
    </a:accent6>
    <a:hlink>
      <a:srgbClr val="0078BE"/>
    </a:hlink>
    <a:folHlink>
      <a:srgbClr val="00517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NPD Color Palette">
    <a:dk1>
      <a:srgbClr val="000000"/>
    </a:dk1>
    <a:lt1>
      <a:srgbClr val="FFFFFF"/>
    </a:lt1>
    <a:dk2>
      <a:srgbClr val="0078BE"/>
    </a:dk2>
    <a:lt2>
      <a:srgbClr val="00517D"/>
    </a:lt2>
    <a:accent1>
      <a:srgbClr val="00517D"/>
    </a:accent1>
    <a:accent2>
      <a:srgbClr val="82C341"/>
    </a:accent2>
    <a:accent3>
      <a:srgbClr val="0078BE"/>
    </a:accent3>
    <a:accent4>
      <a:srgbClr val="83329B"/>
    </a:accent4>
    <a:accent5>
      <a:srgbClr val="D0006F"/>
    </a:accent5>
    <a:accent6>
      <a:srgbClr val="00A3AD"/>
    </a:accent6>
    <a:hlink>
      <a:srgbClr val="0078BE"/>
    </a:hlink>
    <a:folHlink>
      <a:srgbClr val="00517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74</TotalTime>
  <Words>30578</Words>
  <Application>Microsoft Office PowerPoint</Application>
  <PresentationFormat>Widescreen</PresentationFormat>
  <Paragraphs>11823</Paragraphs>
  <Slides>81</Slides>
  <Notes>74</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81</vt:i4>
      </vt:variant>
    </vt:vector>
  </HeadingPairs>
  <TitlesOfParts>
    <vt:vector size="92" baseType="lpstr">
      <vt:lpstr>Arial</vt:lpstr>
      <vt:lpstr>Barlow Condensed ExtraBold</vt:lpstr>
      <vt:lpstr>Calibri</vt:lpstr>
      <vt:lpstr>Franklin Gothic Book</vt:lpstr>
      <vt:lpstr>Franklin Gothic Medium</vt:lpstr>
      <vt:lpstr>Franklin Gothic Medium Cond</vt:lpstr>
      <vt:lpstr>Montserrat</vt:lpstr>
      <vt:lpstr>Montserrat Light</vt:lpstr>
      <vt:lpstr>Montserrat Medium</vt:lpstr>
      <vt:lpstr>1_Office Theme</vt:lpstr>
      <vt:lpstr>think-cell Slide</vt:lpstr>
      <vt:lpstr>Kellogg’s  Eating Occasions Framework</vt:lpstr>
      <vt:lpstr>PowerPoint Presentation</vt:lpstr>
      <vt:lpstr>PowerPoint Presentation</vt:lpstr>
      <vt:lpstr>Understanding Occasions</vt:lpstr>
      <vt:lpstr>PowerPoint Presentation</vt:lpstr>
      <vt:lpstr>PowerPoint Presentation</vt:lpstr>
      <vt:lpstr>By understanding our strategic goals for the framework and applying the eating occasion definition, we developed a data-driven eating occasion framework. </vt:lpstr>
      <vt:lpstr>Sample &amp; Method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CHANNEL COMPARISON INTERPRETATION GUIDE</dc:title>
  <dc:creator>Anuradha Nawkhare</dc:creator>
  <cp:lastModifiedBy>Sabat Ullah</cp:lastModifiedBy>
  <cp:revision>639</cp:revision>
  <dcterms:created xsi:type="dcterms:W3CDTF">2019-10-01T06:51:03Z</dcterms:created>
  <dcterms:modified xsi:type="dcterms:W3CDTF">2022-02-15T09:03:17Z</dcterms:modified>
</cp:coreProperties>
</file>

<file path=docProps/thumbnail.jpeg>
</file>